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Straight Connector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3F4A3-47D0-435E-ACC5-1C811ADE1325}" type="datetimeFigureOut">
              <a:rPr lang="en-US"/>
              <a:pPr>
                <a:defRPr/>
              </a:pPr>
              <a:t>11/10/2012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7F1D6-F724-4DB6-8DD4-301F671E857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B3DE391-415A-4639-A52A-37F911DCBD9F}" type="datetimeFigureOut">
              <a:rPr lang="en-US"/>
              <a:pPr>
                <a:defRPr/>
              </a:pPr>
              <a:t>11/10/2012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2BE89-4049-4AB3-82FC-FEB935F741F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32CE9-C93F-4208-9110-8D2A4B146BB9}" type="datetimeFigureOut">
              <a:rPr lang="en-US"/>
              <a:pPr>
                <a:defRPr/>
              </a:pPr>
              <a:t>11/10/2012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6F9F7-892F-48D9-B319-23418DAED3E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3262E-B512-4542-96A9-A87A9E3B69C5}" type="datetimeFigureOut">
              <a:rPr lang="en-US"/>
              <a:pPr>
                <a:defRPr/>
              </a:pPr>
              <a:t>11/10/2012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F87F-98C8-4B69-B86D-77984C9A40D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7F40F-9D10-440D-9564-363597D43C72}" type="datetimeFigureOut">
              <a:rPr lang="en-US"/>
              <a:pPr>
                <a:defRPr/>
              </a:pPr>
              <a:t>11/10/2012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7D1E9-C136-4B5F-A567-C179B848462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4FD21B8-C8C8-4CB2-AF6A-90BDC790D56A}" type="datetimeFigureOut">
              <a:rPr lang="en-US"/>
              <a:pPr>
                <a:defRPr/>
              </a:pPr>
              <a:t>11/10/2012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55819-8399-4A3A-9976-3C26A5429EA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C8368-44F2-4C5A-8935-0921C6568360}" type="datetimeFigureOut">
              <a:rPr lang="en-US"/>
              <a:pPr>
                <a:defRPr/>
              </a:pPr>
              <a:t>11/10/2012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247D8-D289-4F8B-8D10-0FE9F3B04DA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Straight Connector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0B05AA7-0E13-4DDD-B919-ABDA3C2A51FC}" type="datetimeFigureOut">
              <a:rPr lang="en-US"/>
              <a:pPr>
                <a:defRPr/>
              </a:pPr>
              <a:t>11/10/2012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99609-3607-46C4-B2E1-072127DC5A1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val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557D773-8916-47FB-939D-A617974AAFEB}" type="datetimeFigureOut">
              <a:rPr lang="en-US"/>
              <a:pPr>
                <a:defRPr/>
              </a:pPr>
              <a:t>11/10/2012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785BA-86C9-4680-A0FE-AD81A14247B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23A40-3173-441E-962E-FC5E75CBC1EA}" type="datetimeFigureOut">
              <a:rPr lang="en-US"/>
              <a:pPr>
                <a:defRPr/>
              </a:pPr>
              <a:t>11/10/2012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5C6BC-49AB-45BA-B46E-76ED0D52E27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E004-7502-4796-9EAA-3F4FDFF923A0}" type="datetimeFigureOut">
              <a:rPr lang="en-US"/>
              <a:pPr>
                <a:defRPr/>
              </a:pPr>
              <a:t>11/10/2012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773A7-26DA-4336-9468-BD3436D6A3C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17C72B-C54A-429D-848B-9ED8C251BD45}" type="datetimeFigureOut">
              <a:rPr lang="en-US"/>
              <a:pPr>
                <a:defRPr/>
              </a:pPr>
              <a:t>11/10/2012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>
              <a:defRPr sz="1400" b="1">
                <a:solidFill>
                  <a:srgbClr val="FFFFFF"/>
                </a:solidFill>
                <a:latin typeface="Century Schoolbook" pitchFamily="18" charset="0"/>
              </a:defRPr>
            </a:lvl1pPr>
          </a:lstStyle>
          <a:p>
            <a:pPr>
              <a:defRPr/>
            </a:pPr>
            <a:fld id="{8C2AABE8-2A0A-4F06-8120-840272E1143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TUMORS</a:t>
            </a:r>
            <a:r>
              <a:rPr lang="en-US" sz="4000" b="1" dirty="0" smtClean="0">
                <a:solidFill>
                  <a:srgbClr val="C00000"/>
                </a:solidFill>
              </a:rPr>
              <a:t> of blood vessels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5407152"/>
          </a:xfrm>
        </p:spPr>
        <p:txBody>
          <a:bodyPr/>
          <a:lstStyle/>
          <a:p>
            <a:r>
              <a:rPr lang="en-US" dirty="0" smtClean="0"/>
              <a:t>Tumors of blood vessels and </a:t>
            </a:r>
            <a:r>
              <a:rPr lang="en-US" dirty="0" err="1" smtClean="0"/>
              <a:t>lymphatics</a:t>
            </a:r>
            <a:r>
              <a:rPr lang="en-US" dirty="0" smtClean="0"/>
              <a:t> include:</a:t>
            </a:r>
          </a:p>
          <a:p>
            <a:pPr>
              <a:buNone/>
            </a:pPr>
            <a:r>
              <a:rPr lang="en-US" dirty="0" smtClean="0"/>
              <a:t>	- common and </a:t>
            </a:r>
            <a:r>
              <a:rPr lang="en-US" dirty="0" smtClean="0"/>
              <a:t>benign tumors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hemangioma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smtClean="0"/>
              <a:t>borderline (locally </a:t>
            </a:r>
            <a:r>
              <a:rPr lang="en-US" dirty="0" smtClean="0"/>
              <a:t>aggressive </a:t>
            </a:r>
            <a:r>
              <a:rPr lang="en-US" dirty="0" smtClean="0"/>
              <a:t>but </a:t>
            </a:r>
            <a:r>
              <a:rPr lang="en-US" dirty="0" smtClean="0"/>
              <a:t>metastasize </a:t>
            </a:r>
            <a:r>
              <a:rPr lang="en-US" dirty="0" smtClean="0"/>
              <a:t>infrequently)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kaposi</a:t>
            </a:r>
            <a:r>
              <a:rPr lang="en-US" dirty="0" smtClean="0">
                <a:sym typeface="Wingdings" pitchFamily="2" charset="2"/>
              </a:rPr>
              <a:t> sarcoma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rare, highly malignant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angiosarcoma</a:t>
            </a:r>
            <a:r>
              <a:rPr lang="en-US" dirty="0" smtClean="0"/>
              <a:t>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Benign tumors usually contain vascular channels lined by normal-appearing endothelial cells.</a:t>
            </a:r>
          </a:p>
          <a:p>
            <a:endParaRPr lang="en-US" dirty="0" smtClean="0"/>
          </a:p>
          <a:p>
            <a:r>
              <a:rPr lang="en-US" dirty="0" smtClean="0"/>
              <a:t>Malignant </a:t>
            </a:r>
            <a:r>
              <a:rPr lang="en-US" dirty="0" smtClean="0"/>
              <a:t>tumors are more cellular, show cytologic </a:t>
            </a:r>
            <a:r>
              <a:rPr lang="en-US" dirty="0" err="1" smtClean="0"/>
              <a:t>atypia</a:t>
            </a:r>
            <a:r>
              <a:rPr lang="en-US" dirty="0" smtClean="0"/>
              <a:t>, are proliferative, and usually do not form well-organized vessels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15962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CARDIAC TUMORS </a:t>
            </a:r>
            <a:endParaRPr lang="ar-JO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7467600" cy="6172200"/>
          </a:xfrm>
        </p:spPr>
        <p:txBody>
          <a:bodyPr/>
          <a:lstStyle/>
          <a:p>
            <a:pPr>
              <a:buNone/>
            </a:pPr>
            <a:r>
              <a:rPr lang="en-US" b="1" i="1" u="sng" dirty="0" smtClean="0">
                <a:solidFill>
                  <a:srgbClr val="FF0000"/>
                </a:solidFill>
              </a:rPr>
              <a:t>Metastatic Neoplasms :</a:t>
            </a:r>
          </a:p>
          <a:p>
            <a:r>
              <a:rPr lang="en-US" b="1" i="1" dirty="0" smtClean="0"/>
              <a:t>the </a:t>
            </a:r>
            <a:r>
              <a:rPr lang="en-US" b="1" i="1" dirty="0" smtClean="0"/>
              <a:t>most common malignancy of the heart</a:t>
            </a:r>
            <a:endParaRPr lang="en-US" b="1" dirty="0" smtClean="0"/>
          </a:p>
          <a:p>
            <a:r>
              <a:rPr lang="en-US" dirty="0" smtClean="0"/>
              <a:t>occur </a:t>
            </a:r>
            <a:r>
              <a:rPr lang="en-US" dirty="0" smtClean="0"/>
              <a:t>in </a:t>
            </a:r>
            <a:r>
              <a:rPr lang="en-US" dirty="0" smtClean="0"/>
              <a:t>5% of patients dying of cancer.</a:t>
            </a:r>
          </a:p>
          <a:p>
            <a:r>
              <a:rPr lang="en-US" dirty="0" smtClean="0"/>
              <a:t>certain tumors have a higher predilection for cardiac metastases. In descending order these are:</a:t>
            </a:r>
          </a:p>
          <a:p>
            <a:pPr>
              <a:buFontTx/>
              <a:buChar char="-"/>
            </a:pPr>
            <a:r>
              <a:rPr lang="en-US" b="1" dirty="0" smtClean="0"/>
              <a:t>lung </a:t>
            </a:r>
            <a:r>
              <a:rPr lang="en-US" b="1" dirty="0" smtClean="0"/>
              <a:t>cancer</a:t>
            </a:r>
            <a:r>
              <a:rPr lang="en-US" b="1" dirty="0" smtClean="0">
                <a:sym typeface="Wingdings" pitchFamily="2" charset="2"/>
              </a:rPr>
              <a:t> most common primary</a:t>
            </a:r>
            <a:endParaRPr lang="en-US" b="1" dirty="0" smtClean="0"/>
          </a:p>
          <a:p>
            <a:pPr>
              <a:buFontTx/>
              <a:buChar char="-"/>
            </a:pPr>
            <a:r>
              <a:rPr lang="en-US" dirty="0" smtClean="0"/>
              <a:t> lymphoma</a:t>
            </a:r>
          </a:p>
          <a:p>
            <a:pPr>
              <a:buFontTx/>
              <a:buChar char="-"/>
            </a:pPr>
            <a:r>
              <a:rPr lang="en-US" dirty="0" smtClean="0"/>
              <a:t>breast cancer</a:t>
            </a:r>
          </a:p>
          <a:p>
            <a:pPr>
              <a:buFontTx/>
              <a:buChar char="-"/>
            </a:pPr>
            <a:r>
              <a:rPr lang="en-US" dirty="0" smtClean="0"/>
              <a:t>Leukemia</a:t>
            </a:r>
          </a:p>
          <a:p>
            <a:pPr>
              <a:buFontTx/>
              <a:buChar char="-"/>
            </a:pPr>
            <a:r>
              <a:rPr lang="en-US" dirty="0" smtClean="0"/>
              <a:t>Melanoma</a:t>
            </a:r>
          </a:p>
          <a:p>
            <a:pPr>
              <a:buFontTx/>
              <a:buChar char="-"/>
            </a:pPr>
            <a:r>
              <a:rPr lang="en-US" dirty="0" err="1" smtClean="0"/>
              <a:t>hepatocellular</a:t>
            </a:r>
            <a:r>
              <a:rPr lang="en-US" dirty="0" smtClean="0"/>
              <a:t> carcinoma</a:t>
            </a:r>
          </a:p>
          <a:p>
            <a:pPr>
              <a:buFontTx/>
              <a:buChar char="-"/>
            </a:pPr>
            <a:r>
              <a:rPr lang="en-US" dirty="0" smtClean="0"/>
              <a:t>colon cancer. </a:t>
            </a:r>
            <a:endParaRPr lang="ar-JO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rgbClr val="C00000"/>
                </a:solidFill>
              </a:rPr>
              <a:t>Primary cardiac tumors </a:t>
            </a:r>
            <a:endParaRPr lang="ar-JO" b="1" i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uncommon</a:t>
            </a:r>
          </a:p>
          <a:p>
            <a:r>
              <a:rPr lang="en-US" dirty="0" smtClean="0"/>
              <a:t>most </a:t>
            </a:r>
            <a:r>
              <a:rPr lang="en-US" dirty="0" smtClean="0"/>
              <a:t>are benign (80% to 90% of all primary heart tumors). </a:t>
            </a:r>
          </a:p>
          <a:p>
            <a:r>
              <a:rPr lang="en-US" dirty="0" smtClean="0"/>
              <a:t>The five most common in descending order of frequency: </a:t>
            </a:r>
            <a:r>
              <a:rPr lang="en-US" b="1" dirty="0" err="1" smtClean="0"/>
              <a:t>Myxoma</a:t>
            </a:r>
            <a:r>
              <a:rPr lang="en-US" dirty="0" smtClean="0"/>
              <a:t>; </a:t>
            </a:r>
            <a:r>
              <a:rPr lang="en-US" dirty="0" err="1" smtClean="0"/>
              <a:t>Fibromas</a:t>
            </a:r>
            <a:r>
              <a:rPr lang="en-US" dirty="0" smtClean="0"/>
              <a:t>; </a:t>
            </a:r>
            <a:r>
              <a:rPr lang="en-US" dirty="0" err="1" smtClean="0"/>
              <a:t>Lipomas</a:t>
            </a:r>
            <a:r>
              <a:rPr lang="en-US" dirty="0" smtClean="0"/>
              <a:t>; papillary </a:t>
            </a:r>
            <a:r>
              <a:rPr lang="en-US" dirty="0" err="1" smtClean="0"/>
              <a:t>fibroelastomas</a:t>
            </a:r>
            <a:r>
              <a:rPr lang="en-US" dirty="0" smtClean="0"/>
              <a:t>; </a:t>
            </a:r>
            <a:r>
              <a:rPr lang="en-US" dirty="0" err="1" smtClean="0"/>
              <a:t>rhabdomyomas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Angiosarcomas</a:t>
            </a:r>
            <a:r>
              <a:rPr lang="en-US" dirty="0" smtClean="0"/>
              <a:t> constitute the most common </a:t>
            </a:r>
            <a:r>
              <a:rPr lang="en-US" b="1" dirty="0" smtClean="0"/>
              <a:t>primary</a:t>
            </a:r>
            <a:r>
              <a:rPr lang="en-US" dirty="0" smtClean="0"/>
              <a:t> </a:t>
            </a:r>
            <a:r>
              <a:rPr lang="en-US" b="1" i="1" dirty="0" smtClean="0"/>
              <a:t>malignant</a:t>
            </a:r>
            <a:r>
              <a:rPr lang="en-US" dirty="0" smtClean="0"/>
              <a:t> tumor of the heart. </a:t>
            </a:r>
            <a:endParaRPr lang="ar-JO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r>
              <a:rPr lang="en-US" sz="3600" b="1" i="1" dirty="0" err="1" smtClean="0">
                <a:solidFill>
                  <a:srgbClr val="C00000"/>
                </a:solidFill>
              </a:rPr>
              <a:t>Myxoma</a:t>
            </a:r>
            <a:endParaRPr lang="ar-JO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3648"/>
            <a:ext cx="7467600" cy="5788152"/>
          </a:xfrm>
        </p:spPr>
        <p:txBody>
          <a:bodyPr/>
          <a:lstStyle/>
          <a:p>
            <a:r>
              <a:rPr lang="en-US" sz="2000" dirty="0" smtClean="0"/>
              <a:t>the most common </a:t>
            </a:r>
            <a:r>
              <a:rPr lang="en-US" sz="2000" b="1" dirty="0" smtClean="0"/>
              <a:t>primary</a:t>
            </a:r>
            <a:r>
              <a:rPr lang="en-US" sz="2000" dirty="0" smtClean="0"/>
              <a:t> tumors of the </a:t>
            </a:r>
            <a:r>
              <a:rPr lang="en-US" sz="2000" b="1" dirty="0" smtClean="0"/>
              <a:t>adult</a:t>
            </a:r>
            <a:r>
              <a:rPr lang="en-US" sz="2000" dirty="0" smtClean="0"/>
              <a:t> heart </a:t>
            </a:r>
          </a:p>
          <a:p>
            <a:r>
              <a:rPr lang="en-US" sz="2000" dirty="0" smtClean="0"/>
              <a:t>90%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en-US" sz="2000" dirty="0" smtClean="0"/>
              <a:t>atrium </a:t>
            </a:r>
            <a:r>
              <a:rPr lang="en-US" sz="2000" dirty="0" smtClean="0"/>
              <a:t>(left atrium &gt;80%)</a:t>
            </a:r>
          </a:p>
          <a:p>
            <a:r>
              <a:rPr lang="en-US" sz="2000" dirty="0" err="1" smtClean="0"/>
              <a:t>pedunculated</a:t>
            </a:r>
            <a:r>
              <a:rPr lang="en-US" sz="2000" dirty="0" smtClean="0"/>
              <a:t> lesion arises from the </a:t>
            </a:r>
            <a:r>
              <a:rPr lang="en-US" sz="2000" dirty="0" err="1" smtClean="0"/>
              <a:t>atrial</a:t>
            </a:r>
            <a:r>
              <a:rPr lang="en-US" sz="2000" dirty="0" smtClean="0"/>
              <a:t> wall with a gelatinous appearance</a:t>
            </a:r>
          </a:p>
          <a:p>
            <a:r>
              <a:rPr lang="en-US" sz="2000" dirty="0" smtClean="0"/>
              <a:t>The cells are embedded in an abundant acid </a:t>
            </a:r>
            <a:r>
              <a:rPr lang="en-US" sz="2000" dirty="0" err="1" smtClean="0"/>
              <a:t>mucopolysaccharide</a:t>
            </a:r>
            <a:r>
              <a:rPr lang="en-US" sz="2000" dirty="0" smtClean="0"/>
              <a:t> ground </a:t>
            </a:r>
            <a:r>
              <a:rPr lang="en-US" sz="2000" dirty="0" smtClean="0"/>
              <a:t>substance</a:t>
            </a:r>
          </a:p>
          <a:p>
            <a:endParaRPr lang="en-US" sz="2000" b="1" i="1" dirty="0" smtClean="0">
              <a:solidFill>
                <a:srgbClr val="C00000"/>
              </a:solidFill>
            </a:endParaRPr>
          </a:p>
          <a:p>
            <a:r>
              <a:rPr lang="en-US" b="1" i="1" dirty="0" err="1" smtClean="0">
                <a:solidFill>
                  <a:srgbClr val="C00000"/>
                </a:solidFill>
              </a:rPr>
              <a:t>Rhabdomyoma</a:t>
            </a:r>
            <a:endParaRPr lang="en-US" sz="2000" dirty="0" smtClean="0"/>
          </a:p>
          <a:p>
            <a:r>
              <a:rPr lang="en-US" sz="2000" dirty="0" smtClean="0"/>
              <a:t>the most frequent </a:t>
            </a:r>
            <a:r>
              <a:rPr lang="en-US" sz="2000" b="1" dirty="0" smtClean="0"/>
              <a:t>primary</a:t>
            </a:r>
            <a:r>
              <a:rPr lang="en-US" sz="2000" dirty="0" smtClean="0"/>
              <a:t> tumors of the heart in infants and </a:t>
            </a:r>
            <a:r>
              <a:rPr lang="en-US" sz="2000" b="1" dirty="0" smtClean="0"/>
              <a:t>children</a:t>
            </a:r>
          </a:p>
          <a:p>
            <a:r>
              <a:rPr lang="en-US" sz="2000" dirty="0" smtClean="0"/>
              <a:t>often regress spontaneously for unknown reasons</a:t>
            </a:r>
            <a:endParaRPr lang="ar-JO" sz="2000" dirty="0" smtClean="0"/>
          </a:p>
          <a:p>
            <a:r>
              <a:rPr lang="en-US" sz="2000" dirty="0" smtClean="0"/>
              <a:t>Morphology: characteristic </a:t>
            </a:r>
            <a:r>
              <a:rPr lang="en-US" sz="2000" dirty="0" smtClean="0"/>
              <a:t>large cells </a:t>
            </a:r>
            <a:r>
              <a:rPr lang="en-US" sz="2000" dirty="0" smtClean="0"/>
              <a:t>containing numerous glycogen vacuoles separated by strands of cytoplasm running from the plasma membrane to the centrally located nucleus, so-called </a:t>
            </a:r>
            <a:r>
              <a:rPr lang="en-US" sz="2000" b="1" dirty="0" smtClean="0"/>
              <a:t>spider</a:t>
            </a:r>
            <a:r>
              <a:rPr lang="en-US" sz="2000" dirty="0" smtClean="0"/>
              <a:t> </a:t>
            </a:r>
            <a:r>
              <a:rPr lang="en-US" sz="2000" b="1" dirty="0" smtClean="0"/>
              <a:t>cells</a:t>
            </a:r>
            <a:r>
              <a:rPr lang="en-US" sz="2000" dirty="0" smtClean="0"/>
              <a:t> </a:t>
            </a:r>
            <a:endParaRPr lang="ar-JO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Clinical Features and significance </a:t>
            </a:r>
            <a:endParaRPr lang="ar-JO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1- </a:t>
            </a:r>
            <a:r>
              <a:rPr lang="en-US" dirty="0" err="1" smtClean="0"/>
              <a:t>valvular</a:t>
            </a:r>
            <a:r>
              <a:rPr lang="en-US" dirty="0" smtClean="0"/>
              <a:t> </a:t>
            </a:r>
            <a:r>
              <a:rPr lang="en-US" dirty="0" smtClean="0"/>
              <a:t>"ball-valve" obstruction</a:t>
            </a:r>
          </a:p>
          <a:p>
            <a:pPr>
              <a:buNone/>
            </a:pPr>
            <a:r>
              <a:rPr lang="en-US" dirty="0" smtClean="0"/>
              <a:t>2- </a:t>
            </a:r>
            <a:r>
              <a:rPr lang="en-US" dirty="0" err="1" smtClean="0"/>
              <a:t>Embolization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3- constitutional </a:t>
            </a:r>
            <a:r>
              <a:rPr lang="en-US" dirty="0" smtClean="0"/>
              <a:t>signs and symptoms (fever and malaise)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attributable to tumor elaboration of the cytokine </a:t>
            </a:r>
            <a:r>
              <a:rPr lang="en-US" b="1" dirty="0" smtClean="0"/>
              <a:t>interleukin-6</a:t>
            </a:r>
            <a:r>
              <a:rPr lang="en-US" dirty="0" smtClean="0"/>
              <a:t>, a major mediator of the acute-phase response. </a:t>
            </a:r>
          </a:p>
          <a:p>
            <a:endParaRPr lang="en-US" dirty="0" smtClean="0"/>
          </a:p>
          <a:p>
            <a:r>
              <a:rPr lang="en-US" dirty="0" smtClean="0"/>
              <a:t>Diagnosis</a:t>
            </a:r>
            <a:r>
              <a:rPr lang="en-US" dirty="0" smtClean="0"/>
              <a:t>: Echocardiography </a:t>
            </a:r>
          </a:p>
          <a:p>
            <a:r>
              <a:rPr lang="en-US" dirty="0" smtClean="0"/>
              <a:t>Treatment: surgical resection is almost uniformly curative in benign tumors. </a:t>
            </a:r>
            <a:endParaRPr lang="ar-JO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Hemangiomas</a:t>
            </a:r>
            <a:endParaRPr lang="ar-JO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are very common tumors composed of blood-filled vessels.</a:t>
            </a:r>
          </a:p>
          <a:p>
            <a:r>
              <a:rPr lang="en-US" sz="2800" dirty="0" smtClean="0"/>
              <a:t>Most common in</a:t>
            </a:r>
            <a:r>
              <a:rPr lang="en-US" sz="2800" dirty="0" smtClean="0"/>
              <a:t> </a:t>
            </a:r>
            <a:r>
              <a:rPr lang="en-US" sz="2800" dirty="0" smtClean="0"/>
              <a:t>infancy and childhood</a:t>
            </a:r>
          </a:p>
          <a:p>
            <a:r>
              <a:rPr lang="en-US" sz="2800" dirty="0" smtClean="0"/>
              <a:t>most are present from birth and initially increase in size, but many eventually regress spontaneously. </a:t>
            </a:r>
          </a:p>
          <a:p>
            <a:r>
              <a:rPr lang="en-US" sz="2800" dirty="0" smtClean="0"/>
              <a:t>Most common in the head and neck</a:t>
            </a:r>
          </a:p>
          <a:p>
            <a:r>
              <a:rPr lang="en-US" sz="2800" dirty="0" smtClean="0"/>
              <a:t>can arise </a:t>
            </a:r>
            <a:r>
              <a:rPr lang="en-US" sz="2800" dirty="0" smtClean="0"/>
              <a:t>internally (1/3 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dirty="0" smtClean="0"/>
              <a:t> liver) </a:t>
            </a:r>
            <a:endParaRPr lang="en-US" sz="2800" dirty="0" smtClean="0"/>
          </a:p>
          <a:p>
            <a:r>
              <a:rPr lang="en-US" sz="2800" dirty="0" smtClean="0"/>
              <a:t>Malignant transformation is rare</a:t>
            </a:r>
            <a:endParaRPr lang="ar-JO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C:\Documents and Settings\Administrator\Desktop\showimag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774" y="1600200"/>
            <a:ext cx="7050452" cy="4873625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Hemangioma</a:t>
            </a:r>
            <a:endParaRPr lang="ar-JO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Autofit/>
          </a:bodyPr>
          <a:lstStyle/>
          <a:p>
            <a:r>
              <a:rPr lang="en-US" sz="3200" b="1" dirty="0" err="1" smtClean="0"/>
              <a:t>histologic</a:t>
            </a:r>
            <a:r>
              <a:rPr lang="en-US" sz="3200" b="1" dirty="0" smtClean="0"/>
              <a:t> and clinical variants: </a:t>
            </a:r>
            <a:endParaRPr lang="ar-JO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5559552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1- </a:t>
            </a:r>
            <a:r>
              <a:rPr lang="en-US" b="1" i="1" dirty="0" smtClean="0">
                <a:solidFill>
                  <a:srgbClr val="FF0000"/>
                </a:solidFill>
              </a:rPr>
              <a:t>Capillary </a:t>
            </a:r>
            <a:r>
              <a:rPr lang="en-US" b="1" i="1" dirty="0" err="1" smtClean="0">
                <a:solidFill>
                  <a:srgbClr val="FF0000"/>
                </a:solidFill>
              </a:rPr>
              <a:t>hemangiomas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</a:t>
            </a:r>
            <a:r>
              <a:rPr lang="en-US" dirty="0" smtClean="0"/>
              <a:t>most common type</a:t>
            </a:r>
            <a:r>
              <a:rPr lang="en-US" dirty="0" smtClean="0"/>
              <a:t>; </a:t>
            </a:r>
            <a:r>
              <a:rPr lang="en-US" dirty="0" smtClean="0"/>
              <a:t>occur in the skin, subcutaneous tissues, and mucous membranes of the oral cavities and lips</a:t>
            </a:r>
          </a:p>
          <a:p>
            <a:pPr>
              <a:buNone/>
            </a:pPr>
            <a:r>
              <a:rPr lang="en-US" dirty="0" smtClean="0"/>
              <a:t>2- </a:t>
            </a:r>
            <a:r>
              <a:rPr lang="en-US" b="1" i="1" dirty="0" smtClean="0">
                <a:solidFill>
                  <a:srgbClr val="FF0000"/>
                </a:solidFill>
              </a:rPr>
              <a:t>Juvenile </a:t>
            </a:r>
            <a:r>
              <a:rPr lang="en-US" b="1" i="1" dirty="0" err="1" smtClean="0">
                <a:solidFill>
                  <a:srgbClr val="FF0000"/>
                </a:solidFill>
              </a:rPr>
              <a:t>hemangiomas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(so-called strawberry </a:t>
            </a:r>
            <a:r>
              <a:rPr lang="en-US" dirty="0" err="1" smtClean="0"/>
              <a:t>hemangiomas</a:t>
            </a:r>
            <a:r>
              <a:rPr lang="en-US" dirty="0" smtClean="0"/>
              <a:t>) of the newborn skin </a:t>
            </a:r>
          </a:p>
          <a:p>
            <a:pPr>
              <a:buNone/>
            </a:pPr>
            <a:r>
              <a:rPr lang="en-US" dirty="0" smtClean="0"/>
              <a:t>3- </a:t>
            </a:r>
            <a:r>
              <a:rPr lang="en-US" b="1" i="1" dirty="0" err="1" smtClean="0">
                <a:solidFill>
                  <a:srgbClr val="FF0000"/>
                </a:solidFill>
              </a:rPr>
              <a:t>Pyogenic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granulomas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are </a:t>
            </a:r>
            <a:r>
              <a:rPr lang="en-US" dirty="0" smtClean="0"/>
              <a:t>rapidly </a:t>
            </a:r>
            <a:r>
              <a:rPr lang="en-US" dirty="0" smtClean="0"/>
              <a:t>growing red </a:t>
            </a:r>
            <a:r>
              <a:rPr lang="en-US" dirty="0" err="1" smtClean="0"/>
              <a:t>pedunculated</a:t>
            </a:r>
            <a:r>
              <a:rPr lang="en-US" dirty="0" smtClean="0"/>
              <a:t> lesions on the skin, gingival, or oral </a:t>
            </a:r>
            <a:r>
              <a:rPr lang="en-US" dirty="0" smtClean="0"/>
              <a:t>mucosa (¼</a:t>
            </a:r>
            <a:r>
              <a:rPr lang="en-US" dirty="0" smtClean="0">
                <a:sym typeface="Wingdings" pitchFamily="2" charset="2"/>
              </a:rPr>
              <a:t>history of</a:t>
            </a:r>
            <a:r>
              <a:rPr lang="en-US" dirty="0" smtClean="0"/>
              <a:t> trauma)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4- </a:t>
            </a:r>
            <a:r>
              <a:rPr lang="en-US" b="1" i="1" dirty="0" smtClean="0">
                <a:solidFill>
                  <a:srgbClr val="FF0000"/>
                </a:solidFill>
              </a:rPr>
              <a:t>Cavernous </a:t>
            </a:r>
            <a:r>
              <a:rPr lang="en-US" b="1" i="1" dirty="0" err="1" smtClean="0">
                <a:solidFill>
                  <a:srgbClr val="FF0000"/>
                </a:solidFill>
              </a:rPr>
              <a:t>hemangiomas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</a:t>
            </a:r>
            <a:r>
              <a:rPr lang="en-US" dirty="0" smtClean="0"/>
              <a:t>composed of large, dilated vascular channels; </a:t>
            </a:r>
            <a:r>
              <a:rPr lang="en-US" dirty="0" smtClean="0"/>
              <a:t>frequently </a:t>
            </a:r>
            <a:r>
              <a:rPr lang="en-US" dirty="0" smtClean="0"/>
              <a:t>involve deep structures, and do not spontaneously regress</a:t>
            </a:r>
            <a:endParaRPr lang="ar-JO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Intermediate-Grade (Borderline) Tumors </a:t>
            </a:r>
            <a:endParaRPr lang="ar-JO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b="1" i="1" u="sng" dirty="0" smtClean="0"/>
              <a:t>Kaposi Sarcoma </a:t>
            </a:r>
            <a:r>
              <a:rPr lang="en-US" sz="2800" b="1" i="1" u="sng" dirty="0" smtClean="0"/>
              <a:t>(KS)</a:t>
            </a:r>
            <a:endParaRPr lang="en-US" sz="2800" b="1" i="1" u="sng" dirty="0" smtClean="0"/>
          </a:p>
          <a:p>
            <a:r>
              <a:rPr lang="en-US" sz="2800" dirty="0" smtClean="0"/>
              <a:t>a vascular neoplasm caused by </a:t>
            </a:r>
            <a:r>
              <a:rPr lang="en-US" sz="2800" i="1" dirty="0" smtClean="0"/>
              <a:t>a </a:t>
            </a:r>
            <a:r>
              <a:rPr lang="en-US" sz="2800" i="1" dirty="0" err="1" smtClean="0"/>
              <a:t>herpesvirus</a:t>
            </a:r>
            <a:r>
              <a:rPr lang="en-US" sz="2800" dirty="0" smtClean="0"/>
              <a:t> (KSHV= human herpesvirus-8 = </a:t>
            </a:r>
            <a:r>
              <a:rPr lang="en-US" sz="2800" b="1" dirty="0" smtClean="0"/>
              <a:t>HHV-8</a:t>
            </a:r>
            <a:r>
              <a:rPr lang="en-US" sz="2800" dirty="0" smtClean="0"/>
              <a:t>).</a:t>
            </a:r>
          </a:p>
          <a:p>
            <a:r>
              <a:rPr lang="en-US" sz="2800" i="1" dirty="0" smtClean="0"/>
              <a:t>most </a:t>
            </a:r>
            <a:r>
              <a:rPr lang="en-US" sz="2800" i="1" dirty="0" smtClean="0"/>
              <a:t>common in patients with </a:t>
            </a:r>
            <a:r>
              <a:rPr lang="en-US" sz="2800" b="1" i="1" dirty="0" smtClean="0"/>
              <a:t>AIDS</a:t>
            </a:r>
          </a:p>
          <a:p>
            <a:r>
              <a:rPr lang="en-US" sz="2800" dirty="0" smtClean="0"/>
              <a:t>its presence is used as a criterion for the diagnosis of AIDS. </a:t>
            </a:r>
            <a:endParaRPr lang="en-US" sz="2800" dirty="0" smtClean="0"/>
          </a:p>
          <a:p>
            <a:r>
              <a:rPr lang="en-US" sz="2800" dirty="0" smtClean="0"/>
              <a:t>multiple </a:t>
            </a:r>
            <a:r>
              <a:rPr lang="en-US" sz="2800" dirty="0" smtClean="0"/>
              <a:t>red-purple skin plaques or nodules, usually on the distal lower extremities; </a:t>
            </a:r>
            <a:r>
              <a:rPr lang="en-US" sz="2800" dirty="0" smtClean="0"/>
              <a:t>progressively </a:t>
            </a:r>
            <a:r>
              <a:rPr lang="en-US" sz="2800" dirty="0" smtClean="0"/>
              <a:t>increase in size and number and spread proximally</a:t>
            </a:r>
            <a:endParaRPr lang="ar-JO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b="1" dirty="0" smtClean="0"/>
              <a:t>pathogenesis</a:t>
            </a:r>
            <a:endParaRPr lang="ar-JO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5559552"/>
          </a:xfrm>
        </p:spPr>
        <p:txBody>
          <a:bodyPr/>
          <a:lstStyle/>
          <a:p>
            <a:r>
              <a:rPr lang="en-US" i="1" dirty="0" smtClean="0"/>
              <a:t>KS is the most common HIV-related malignancy</a:t>
            </a:r>
          </a:p>
          <a:p>
            <a:r>
              <a:rPr lang="en-US" dirty="0" smtClean="0"/>
              <a:t>AIDS-associated KS often involves lymph nodes and disseminates widely to viscera early in its course. </a:t>
            </a:r>
          </a:p>
          <a:p>
            <a:r>
              <a:rPr lang="en-US" dirty="0" smtClean="0"/>
              <a:t>transmitted </a:t>
            </a:r>
            <a:r>
              <a:rPr lang="en-US" dirty="0" smtClean="0"/>
              <a:t>both through sexual contact and by poorly understood nonsexual routes (oral secretions and </a:t>
            </a:r>
            <a:r>
              <a:rPr lang="en-US" dirty="0" err="1" smtClean="0"/>
              <a:t>cutaneous</a:t>
            </a:r>
            <a:r>
              <a:rPr lang="en-US" dirty="0" smtClean="0"/>
              <a:t> exposures.</a:t>
            </a:r>
          </a:p>
          <a:p>
            <a:r>
              <a:rPr lang="en-US" dirty="0" smtClean="0"/>
              <a:t> KSHV and altered T cell immunity probably are required for KS development</a:t>
            </a:r>
          </a:p>
          <a:p>
            <a:r>
              <a:rPr lang="en-US" dirty="0" smtClean="0"/>
              <a:t>KSHV-encoded proteins disrupt normal cellular proliferation controls (a viral homologue of </a:t>
            </a:r>
            <a:r>
              <a:rPr lang="en-US" dirty="0" err="1" smtClean="0"/>
              <a:t>cyclin</a:t>
            </a:r>
            <a:r>
              <a:rPr lang="en-US" dirty="0" smtClean="0"/>
              <a:t> D) and prevent apoptosis by inhibiting p53.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316162"/>
          </a:xfrm>
        </p:spPr>
        <p:txBody>
          <a:bodyPr>
            <a:normAutofit/>
          </a:bodyPr>
          <a:lstStyle/>
          <a:p>
            <a:pPr marL="273050" lvl="0" indent="-273050">
              <a:spcBef>
                <a:spcPts val="600"/>
              </a:spcBef>
            </a:pPr>
            <a:r>
              <a:rPr lang="en-US" sz="2400" cap="none" dirty="0" smtClean="0">
                <a:solidFill>
                  <a:prstClr val="black"/>
                </a:solidFill>
                <a:ea typeface="+mn-ea"/>
                <a:cs typeface="+mn-cs"/>
              </a:rPr>
              <a:t>	</a:t>
            </a:r>
            <a:r>
              <a:rPr lang="en-US" sz="2400" b="1" cap="none" dirty="0" smtClean="0">
                <a:solidFill>
                  <a:prstClr val="black"/>
                </a:solidFill>
                <a:ea typeface="+mn-ea"/>
                <a:cs typeface="+mn-cs"/>
              </a:rPr>
              <a:t>A</a:t>
            </a:r>
            <a:r>
              <a:rPr lang="en-US" sz="2400" b="1" cap="none" dirty="0" smtClean="0">
                <a:solidFill>
                  <a:prstClr val="black"/>
                </a:solidFill>
                <a:ea typeface="+mn-ea"/>
                <a:cs typeface="+mn-cs"/>
              </a:rPr>
              <a:t>, Characteristic</a:t>
            </a:r>
            <a:r>
              <a:rPr lang="en-US" sz="2400" cap="none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n-US" sz="2400" cap="none" dirty="0" smtClean="0">
                <a:solidFill>
                  <a:prstClr val="black"/>
                </a:solidFill>
                <a:ea typeface="+mn-ea"/>
                <a:cs typeface="+mn-cs"/>
              </a:rPr>
              <a:t>coalescent </a:t>
            </a:r>
            <a:r>
              <a:rPr lang="en-US" sz="2400" cap="none" dirty="0" err="1" smtClean="0">
                <a:solidFill>
                  <a:prstClr val="black"/>
                </a:solidFill>
                <a:ea typeface="+mn-ea"/>
                <a:cs typeface="+mn-cs"/>
              </a:rPr>
              <a:t>cutaneous</a:t>
            </a:r>
            <a:r>
              <a:rPr lang="en-US" sz="2400" cap="none" dirty="0" smtClean="0">
                <a:solidFill>
                  <a:prstClr val="black"/>
                </a:solidFill>
                <a:ea typeface="+mn-ea"/>
                <a:cs typeface="+mn-cs"/>
              </a:rPr>
              <a:t> red-purple </a:t>
            </a:r>
            <a:r>
              <a:rPr lang="en-US" sz="2400" cap="none" dirty="0" err="1" smtClean="0">
                <a:solidFill>
                  <a:prstClr val="black"/>
                </a:solidFill>
                <a:ea typeface="+mn-ea"/>
                <a:cs typeface="+mn-cs"/>
              </a:rPr>
              <a:t>macules</a:t>
            </a:r>
            <a:r>
              <a:rPr lang="en-US" sz="2400" cap="none" dirty="0" smtClean="0">
                <a:solidFill>
                  <a:prstClr val="black"/>
                </a:solidFill>
                <a:ea typeface="+mn-ea"/>
                <a:cs typeface="+mn-cs"/>
              </a:rPr>
              <a:t> and plaques.</a:t>
            </a:r>
            <a:br>
              <a:rPr lang="en-US" sz="2400" cap="none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2400" b="1" cap="none" dirty="0" smtClean="0">
                <a:solidFill>
                  <a:prstClr val="black"/>
                </a:solidFill>
                <a:ea typeface="+mn-ea"/>
                <a:cs typeface="+mn-cs"/>
              </a:rPr>
              <a:t>B,</a:t>
            </a:r>
            <a:r>
              <a:rPr lang="en-US" sz="2400" cap="none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n-US" sz="2400" cap="none" dirty="0" err="1" smtClean="0">
                <a:solidFill>
                  <a:prstClr val="black"/>
                </a:solidFill>
                <a:ea typeface="+mn-ea"/>
                <a:cs typeface="+mn-cs"/>
              </a:rPr>
              <a:t>Histologic</a:t>
            </a:r>
            <a:r>
              <a:rPr lang="en-US" sz="2400" cap="none" dirty="0" smtClean="0">
                <a:solidFill>
                  <a:prstClr val="black"/>
                </a:solidFill>
                <a:ea typeface="+mn-ea"/>
                <a:cs typeface="+mn-cs"/>
              </a:rPr>
              <a:t> view of the nodular stage, demonstrating sheets of plump, proliferating spindle cells and </a:t>
            </a:r>
            <a:r>
              <a:rPr lang="en-US" sz="2400" cap="none" dirty="0" err="1" smtClean="0">
                <a:solidFill>
                  <a:prstClr val="black"/>
                </a:solidFill>
                <a:ea typeface="+mn-ea"/>
                <a:cs typeface="+mn-cs"/>
              </a:rPr>
              <a:t>slitlike</a:t>
            </a:r>
            <a:r>
              <a:rPr lang="en-US" sz="2400" cap="none" dirty="0" smtClean="0">
                <a:solidFill>
                  <a:prstClr val="black"/>
                </a:solidFill>
                <a:ea typeface="+mn-ea"/>
                <a:cs typeface="+mn-cs"/>
              </a:rPr>
              <a:t> vascular spaces</a:t>
            </a:r>
            <a:endParaRPr lang="ar-JO" sz="2400" cap="none" dirty="0">
              <a:solidFill>
                <a:prstClr val="black"/>
              </a:solidFill>
              <a:ea typeface="+mn-ea"/>
            </a:endParaRPr>
          </a:p>
        </p:txBody>
      </p:sp>
      <p:pic>
        <p:nvPicPr>
          <p:cNvPr id="94210" name="Picture 2" descr="C:\Documents and Settings\Administrator\Desktop\showimag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05818"/>
            <a:ext cx="7467600" cy="3794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Malignant Tumors </a:t>
            </a:r>
            <a:endParaRPr lang="ar-JO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5559552"/>
          </a:xfrm>
        </p:spPr>
        <p:txBody>
          <a:bodyPr/>
          <a:lstStyle/>
          <a:p>
            <a:r>
              <a:rPr lang="en-US" sz="2800" b="1" i="1" u="sng" dirty="0" err="1" smtClean="0"/>
              <a:t>Angiosarcomas</a:t>
            </a:r>
            <a:r>
              <a:rPr lang="en-US" sz="2800" b="1" i="1" u="sng" dirty="0" smtClean="0"/>
              <a:t> :</a:t>
            </a:r>
          </a:p>
          <a:p>
            <a:r>
              <a:rPr lang="en-US" sz="2800" dirty="0" smtClean="0"/>
              <a:t>malignant endothelial neoplasms </a:t>
            </a:r>
          </a:p>
          <a:p>
            <a:r>
              <a:rPr lang="en-US" sz="2800" dirty="0" smtClean="0"/>
              <a:t>Older adults are more commonly affected.</a:t>
            </a:r>
          </a:p>
          <a:p>
            <a:r>
              <a:rPr lang="en-US" sz="2800" dirty="0" smtClean="0"/>
              <a:t>There is no gender bias</a:t>
            </a:r>
          </a:p>
          <a:p>
            <a:r>
              <a:rPr lang="en-US" sz="2800" dirty="0" smtClean="0"/>
              <a:t>lesions can occur at any site, but most often involve the </a:t>
            </a:r>
            <a:r>
              <a:rPr lang="en-US" sz="2800" b="1" dirty="0" smtClean="0"/>
              <a:t>skin</a:t>
            </a:r>
            <a:r>
              <a:rPr lang="en-US" sz="2800" dirty="0" smtClean="0"/>
              <a:t>, soft tissue, breast, and liver.</a:t>
            </a:r>
          </a:p>
          <a:p>
            <a:r>
              <a:rPr lang="en-US" sz="2800" dirty="0" smtClean="0"/>
              <a:t>Pathogenesis= carcinogens</a:t>
            </a:r>
          </a:p>
          <a:p>
            <a:r>
              <a:rPr lang="en-US" sz="2800" dirty="0" smtClean="0"/>
              <a:t>A </a:t>
            </a:r>
            <a:r>
              <a:rPr lang="en-US" sz="2800" dirty="0" smtClean="0"/>
              <a:t>latent period of years between exposure and subsequent tumor development is typical</a:t>
            </a:r>
            <a:r>
              <a:rPr lang="en-US" sz="2800" b="1" dirty="0" smtClean="0"/>
              <a:t>. </a:t>
            </a:r>
            <a:endParaRPr lang="ar-JO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Risk factors of </a:t>
            </a:r>
            <a:r>
              <a:rPr lang="en-US" sz="3600" b="1" dirty="0" err="1" smtClean="0"/>
              <a:t>angiosarcomas</a:t>
            </a:r>
            <a:endParaRPr lang="ar-JO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Chemical carcinogens</a:t>
            </a:r>
            <a:r>
              <a:rPr lang="en-US" dirty="0" smtClean="0">
                <a:sym typeface="Wingdings" pitchFamily="2" charset="2"/>
              </a:rPr>
              <a:t> liver </a:t>
            </a:r>
            <a:r>
              <a:rPr lang="en-US" dirty="0" err="1" smtClean="0">
                <a:sym typeface="Wingdings" pitchFamily="2" charset="2"/>
              </a:rPr>
              <a:t>angiosarcoma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Irradiation </a:t>
            </a:r>
          </a:p>
          <a:p>
            <a:r>
              <a:rPr lang="en-US" dirty="0" err="1" smtClean="0"/>
              <a:t>Lymphedema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ipsilateral</a:t>
            </a:r>
            <a:r>
              <a:rPr lang="en-US" dirty="0" smtClean="0"/>
              <a:t> upper extremity several years after radical mastectomy (i.e., with lymph node resection) for breast cancer</a:t>
            </a:r>
          </a:p>
          <a:p>
            <a:r>
              <a:rPr lang="en-US" dirty="0" smtClean="0"/>
              <a:t>long-term (years) indwelling foreign bodies (e.g., catheters). </a:t>
            </a:r>
            <a:endParaRPr lang="ar-JO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650</Words>
  <Application>Microsoft Office PowerPoint</Application>
  <PresentationFormat>On-screen Show (4:3)</PresentationFormat>
  <Paragraphs>83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Oriel</vt:lpstr>
      <vt:lpstr>TUMORS of blood vessels</vt:lpstr>
      <vt:lpstr>Hemangiomas</vt:lpstr>
      <vt:lpstr>Hemangioma</vt:lpstr>
      <vt:lpstr>histologic and clinical variants: </vt:lpstr>
      <vt:lpstr>Intermediate-Grade (Borderline) Tumors </vt:lpstr>
      <vt:lpstr>pathogenesis</vt:lpstr>
      <vt:lpstr> A, Characteristic coalescent cutaneous red-purple macules and plaques. B, Histologic view of the nodular stage, demonstrating sheets of plump, proliferating spindle cells and slitlike vascular spaces</vt:lpstr>
      <vt:lpstr>Malignant Tumors </vt:lpstr>
      <vt:lpstr>Risk factors of angiosarcomas</vt:lpstr>
      <vt:lpstr>CARDIAC TUMORS </vt:lpstr>
      <vt:lpstr>Primary cardiac tumors </vt:lpstr>
      <vt:lpstr>Myxoma</vt:lpstr>
      <vt:lpstr>Clinical Features and significance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TUMORS of blood vessels</dc:title>
  <dc:creator/>
  <cp:lastModifiedBy>nisreen</cp:lastModifiedBy>
  <cp:revision>9</cp:revision>
  <dcterms:created xsi:type="dcterms:W3CDTF">2006-08-16T00:00:00Z</dcterms:created>
  <dcterms:modified xsi:type="dcterms:W3CDTF">2012-11-10T17:35:56Z</dcterms:modified>
</cp:coreProperties>
</file>