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5" r:id="rId1"/>
    <p:sldMasterId id="2147484000" r:id="rId2"/>
  </p:sldMasterIdLst>
  <p:notesMasterIdLst>
    <p:notesMasterId r:id="rId54"/>
  </p:notesMasterIdLst>
  <p:sldIdLst>
    <p:sldId id="779" r:id="rId3"/>
    <p:sldId id="694" r:id="rId4"/>
    <p:sldId id="697" r:id="rId5"/>
    <p:sldId id="786" r:id="rId6"/>
    <p:sldId id="783" r:id="rId7"/>
    <p:sldId id="815" r:id="rId8"/>
    <p:sldId id="816" r:id="rId9"/>
    <p:sldId id="787" r:id="rId10"/>
    <p:sldId id="788" r:id="rId11"/>
    <p:sldId id="789" r:id="rId12"/>
    <p:sldId id="845" r:id="rId13"/>
    <p:sldId id="846" r:id="rId14"/>
    <p:sldId id="790" r:id="rId15"/>
    <p:sldId id="793" r:id="rId16"/>
    <p:sldId id="792" r:id="rId17"/>
    <p:sldId id="794" r:id="rId18"/>
    <p:sldId id="795" r:id="rId19"/>
    <p:sldId id="796" r:id="rId20"/>
    <p:sldId id="799" r:id="rId21"/>
    <p:sldId id="800" r:id="rId22"/>
    <p:sldId id="801" r:id="rId23"/>
    <p:sldId id="802" r:id="rId24"/>
    <p:sldId id="803" r:id="rId25"/>
    <p:sldId id="804" r:id="rId26"/>
    <p:sldId id="848" r:id="rId27"/>
    <p:sldId id="842" r:id="rId28"/>
    <p:sldId id="807" r:id="rId29"/>
    <p:sldId id="808" r:id="rId30"/>
    <p:sldId id="809" r:id="rId31"/>
    <p:sldId id="810" r:id="rId32"/>
    <p:sldId id="811" r:id="rId33"/>
    <p:sldId id="841" r:id="rId34"/>
    <p:sldId id="812" r:id="rId35"/>
    <p:sldId id="813" r:id="rId36"/>
    <p:sldId id="814" r:id="rId37"/>
    <p:sldId id="724" r:id="rId38"/>
    <p:sldId id="725" r:id="rId39"/>
    <p:sldId id="726" r:id="rId40"/>
    <p:sldId id="727" r:id="rId41"/>
    <p:sldId id="843" r:id="rId42"/>
    <p:sldId id="837" r:id="rId43"/>
    <p:sldId id="838" r:id="rId44"/>
    <p:sldId id="839" r:id="rId45"/>
    <p:sldId id="840" r:id="rId46"/>
    <p:sldId id="728" r:id="rId47"/>
    <p:sldId id="729" r:id="rId48"/>
    <p:sldId id="730" r:id="rId49"/>
    <p:sldId id="731" r:id="rId50"/>
    <p:sldId id="821" r:id="rId51"/>
    <p:sldId id="822" r:id="rId52"/>
    <p:sldId id="836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AEAEA"/>
    <a:srgbClr val="000000"/>
    <a:srgbClr val="CC3300"/>
    <a:srgbClr val="3333FF"/>
    <a:srgbClr val="009900"/>
    <a:srgbClr val="66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6" autoAdjust="0"/>
    <p:restoredTop sz="97266" autoAdjust="0"/>
  </p:normalViewPr>
  <p:slideViewPr>
    <p:cSldViewPr>
      <p:cViewPr>
        <p:scale>
          <a:sx n="66" d="100"/>
          <a:sy n="66" d="100"/>
        </p:scale>
        <p:origin x="-2346" y="-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E78849B-D041-4889-B1FB-B1293834912E}" type="datetimeFigureOut">
              <a:rPr lang="en-US"/>
              <a:pPr>
                <a:defRPr/>
              </a:pPr>
              <a:t>3/16/2015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8CFBE3-A465-4AB5-900E-B891820F9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4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1C79526-9190-4152-AACF-06C957784BF7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4FD0C3-C98C-4108-AB88-20A96125FCE9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CFBE3-A465-4AB5-900E-B891820F91E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12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66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30000"/>
              </a:spcAft>
              <a:defRPr sz="2400">
                <a:solidFill>
                  <a:srgbClr val="FFFF66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30000"/>
              </a:spcAft>
              <a:defRPr sz="2400">
                <a:solidFill>
                  <a:srgbClr val="FFFF66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30000"/>
              </a:spcAft>
              <a:defRPr sz="2400">
                <a:solidFill>
                  <a:srgbClr val="FFFF66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30000"/>
              </a:spcAft>
              <a:defRPr sz="2400">
                <a:solidFill>
                  <a:srgbClr val="FFFF66"/>
                </a:solidFill>
                <a:latin typeface="Arial" pitchFamily="34" charset="0"/>
              </a:defRPr>
            </a:lvl9pPr>
          </a:lstStyle>
          <a:p>
            <a:pPr eaLnBrk="1" hangingPunct="1"/>
            <a:fld id="{999E4638-ED97-4EFD-9C3F-4FD041917497}" type="slidenum">
              <a:rPr lang="en-US" sz="1200">
                <a:solidFill>
                  <a:schemeClr val="tx1"/>
                </a:solidFill>
              </a:rPr>
              <a:pPr eaLnBrk="1" hangingPunct="1"/>
              <a:t>43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J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66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30000"/>
              </a:spcAft>
              <a:defRPr sz="2400">
                <a:solidFill>
                  <a:srgbClr val="FFFF66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30000"/>
              </a:spcAft>
              <a:defRPr sz="2400">
                <a:solidFill>
                  <a:srgbClr val="FFFF66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30000"/>
              </a:spcAft>
              <a:defRPr sz="2400">
                <a:solidFill>
                  <a:srgbClr val="FFFF66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30000"/>
              </a:spcAft>
              <a:defRPr sz="2400">
                <a:solidFill>
                  <a:srgbClr val="FFFF66"/>
                </a:solidFill>
                <a:latin typeface="Arial" pitchFamily="34" charset="0"/>
              </a:defRPr>
            </a:lvl9pPr>
          </a:lstStyle>
          <a:p>
            <a:pPr eaLnBrk="1" hangingPunct="1"/>
            <a:fld id="{0B3382E7-EDA5-4830-A1C2-314AAB3D70BF}" type="slidenum">
              <a:rPr lang="en-US" sz="1200">
                <a:solidFill>
                  <a:schemeClr val="tx1"/>
                </a:solidFill>
              </a:rPr>
              <a:pPr eaLnBrk="1" hangingPunct="1"/>
              <a:t>44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J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B5E38FF-C844-42CD-B9BD-32C464A16DB1}" type="slidenum">
              <a:rPr lang="en-US" smtClean="0"/>
              <a:pPr eaLnBrk="1" hangingPunct="1"/>
              <a:t>45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291FAB6-F340-485F-884E-9B540A5AC465}" type="slidenum">
              <a:rPr lang="en-US" smtClean="0"/>
              <a:pPr eaLnBrk="1" hangingPunct="1"/>
              <a:t>46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9495B34-EDDA-437D-BE27-A8DAE3C7C79E}" type="slidenum">
              <a:rPr lang="en-US" smtClean="0"/>
              <a:pPr eaLnBrk="1" hangingPunct="1"/>
              <a:t>47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9495B34-EDDA-437D-BE27-A8DAE3C7C79E}" type="slidenum">
              <a:rPr lang="en-US" smtClean="0"/>
              <a:pPr eaLnBrk="1" hangingPunct="1"/>
              <a:t>48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B5E38FF-C844-42CD-B9BD-32C464A16DB1}" type="slidenum">
              <a:rPr lang="en-US" smtClean="0"/>
              <a:pPr eaLnBrk="1" hangingPunct="1"/>
              <a:t>49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291FAB6-F340-485F-884E-9B540A5AC465}" type="slidenum">
              <a:rPr lang="en-US" smtClean="0"/>
              <a:pPr eaLnBrk="1" hangingPunct="1"/>
              <a:t>50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4B23E7D-320F-4937-BE7E-80013F375D9B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F07B01-D99F-4043-A6DA-136D964480AE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D12777-B4D8-45AC-9502-FA16C21C015E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C988C61-A5F0-4279-8F38-F3401B44B214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5A88063-39C4-46DB-BCA9-DB8BED3966E7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BF52BC2-F3B0-44E2-9E73-3F076100C0C0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CFBE3-A465-4AB5-900E-B891820F91E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12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D78590-94ED-4E22-8261-7B213AAA239C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28DF4-E1D0-415E-9485-2B34E8605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F7A8B-3C01-47E8-BBCD-0C073E7929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51407-E759-4979-A9D3-DE3B2D351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10137-BC63-4FBA-BCBF-5C7675105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3A759-12B9-475F-A8B0-9A8595143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MIC2370(39)titlesl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16200" y="1611313"/>
            <a:ext cx="6400800" cy="987425"/>
          </a:xfrm>
        </p:spPr>
        <p:txBody>
          <a:bodyPr/>
          <a:lstStyle>
            <a:lvl1pPr marL="0" indent="0"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44600" y="101600"/>
            <a:ext cx="7772400" cy="1470025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1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1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15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410B9-7CBC-4352-8829-56BE9C3978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03A34-34E5-4A36-84A5-E838C20ACF9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687388"/>
            <a:ext cx="4252913" cy="576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9163" y="687388"/>
            <a:ext cx="4252912" cy="576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B68BC-ED7B-41D3-BA94-F5E1DE552C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41791-EBE4-4A59-B06D-C7AA165C4D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A71A8-BB42-44CE-B79D-D49822CBB9D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BDD11-7BE7-4CD2-9AF5-D11FE4D2C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FADC8-B0B5-4C46-9047-1BDBCF9CD5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F2470-FF84-4F04-812A-BF84B36109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4776A-DD44-4002-9EE6-A370CE289E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613E7-A9B9-49B3-85D0-A28BE06B18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4450"/>
            <a:ext cx="2178050" cy="64087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44450"/>
            <a:ext cx="6381750" cy="64087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987A2-3DC8-446D-AB38-7729354443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44450"/>
            <a:ext cx="8694737" cy="481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687388"/>
            <a:ext cx="4252913" cy="576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9163" y="687388"/>
            <a:ext cx="4252912" cy="576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4338" y="6564313"/>
            <a:ext cx="801687" cy="2603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3813" y="6535738"/>
            <a:ext cx="6969125" cy="2889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58188" y="6556375"/>
            <a:ext cx="323850" cy="268288"/>
          </a:xfrm>
        </p:spPr>
        <p:txBody>
          <a:bodyPr/>
          <a:lstStyle>
            <a:lvl1pPr>
              <a:defRPr/>
            </a:lvl1pPr>
          </a:lstStyle>
          <a:p>
            <a:fld id="{DC619B0F-E0C9-47E6-9F43-EB257F5ECC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44450"/>
            <a:ext cx="8694737" cy="481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687388"/>
            <a:ext cx="8658225" cy="2806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850" y="3646488"/>
            <a:ext cx="8658225" cy="2806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4338" y="6564313"/>
            <a:ext cx="801687" cy="2603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3813" y="6535738"/>
            <a:ext cx="6969125" cy="2889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58188" y="6556375"/>
            <a:ext cx="323850" cy="268288"/>
          </a:xfrm>
        </p:spPr>
        <p:txBody>
          <a:bodyPr/>
          <a:lstStyle>
            <a:lvl1pPr>
              <a:defRPr/>
            </a:lvl1pPr>
          </a:lstStyle>
          <a:p>
            <a:fld id="{1185E50F-13E2-43F3-9D56-5B3B2D42F6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77EC1-2249-4639-8C5F-C1610A947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427BC-0221-454C-A29F-4F70A69A1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CE848-3F69-46E2-BD1C-DE43EC66F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2FB52-29FE-431A-A380-1CCB8868E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4CCDE-E22A-4C7B-A6F7-BCD4DA185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B9BE0-690A-4442-AAB5-E1057D7A3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8EC47-9CD4-47F9-8BB8-33CCF6E7F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03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71BBCFB-3A12-46E1-B350-8711A44DD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8" r:id="rId12"/>
    <p:sldLayoutId id="214748399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MIC2370(39)slid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687388"/>
            <a:ext cx="8658225" cy="576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41313" y="44450"/>
            <a:ext cx="86947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4338" y="6564313"/>
            <a:ext cx="8016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93813" y="6535738"/>
            <a:ext cx="69691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8188" y="6556375"/>
            <a:ext cx="3238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3964CD6D-1D73-4339-B939-FCDEF83279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  <p:sldLayoutId id="2147484012" r:id="rId12"/>
    <p:sldLayoutId id="2147484013" r:id="rId13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1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132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25A2D8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25A2D8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25A2D8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5A2D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5A2D8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5A2D8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5A2D8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5A2D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1aplTvEQ6ew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UtadyCc_ybo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1aplTvEQ6ew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UtadyCc_ybo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-pc\Desktop\719056_fig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" y="685800"/>
            <a:ext cx="8040688" cy="556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983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Parietal lobe</a:t>
            </a:r>
            <a:endParaRPr lang="ar-JO" dirty="0">
              <a:solidFill>
                <a:srgbClr val="FFFF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" r="3984"/>
          <a:stretch/>
        </p:blipFill>
        <p:spPr bwMode="auto">
          <a:xfrm>
            <a:off x="2133600" y="2530929"/>
            <a:ext cx="6981371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" r="1798"/>
          <a:stretch/>
        </p:blipFill>
        <p:spPr bwMode="auto">
          <a:xfrm>
            <a:off x="-25399" y="1195007"/>
            <a:ext cx="3378200" cy="208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282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Spatial Information</a:t>
            </a:r>
            <a:endParaRPr lang="ar-JO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59305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-pc\Pictures\Left_Vs_Right_Bra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796" y="21771"/>
            <a:ext cx="6332204" cy="355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-pc\Pictures\111339440516006739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3581400"/>
            <a:ext cx="4368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848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4" b="65892"/>
          <a:stretch/>
        </p:blipFill>
        <p:spPr bwMode="auto">
          <a:xfrm>
            <a:off x="0" y="2082138"/>
            <a:ext cx="4876800" cy="42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466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JO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JO" smtClean="0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760"/>
          <a:stretch/>
        </p:blipFill>
        <p:spPr bwMode="auto">
          <a:xfrm>
            <a:off x="0" y="0"/>
            <a:ext cx="9144000" cy="626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2740"/>
            <a:ext cx="9144000" cy="434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121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Lynch-1977-Purves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448" y="324076"/>
            <a:ext cx="9102739" cy="500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660569" y="5526705"/>
            <a:ext cx="799449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b="1" dirty="0">
                <a:solidFill>
                  <a:srgbClr val="FFC000"/>
                </a:solidFill>
              </a:rPr>
              <a:t>(from Lynch, </a:t>
            </a:r>
            <a:r>
              <a:rPr lang="en-US" b="1" dirty="0" err="1">
                <a:solidFill>
                  <a:srgbClr val="FFC000"/>
                </a:solidFill>
              </a:rPr>
              <a:t>Mountcastle</a:t>
            </a:r>
            <a:r>
              <a:rPr lang="en-US" b="1" dirty="0">
                <a:solidFill>
                  <a:srgbClr val="FFC000"/>
                </a:solidFill>
              </a:rPr>
              <a:t>, Talbot, and Yin, </a:t>
            </a:r>
            <a:r>
              <a:rPr lang="en-US" b="1" i="1" dirty="0">
                <a:solidFill>
                  <a:srgbClr val="FFC000"/>
                </a:solidFill>
              </a:rPr>
              <a:t>Journal of Physiology</a:t>
            </a:r>
            <a:r>
              <a:rPr lang="en-US" b="1" dirty="0">
                <a:solidFill>
                  <a:srgbClr val="FFC000"/>
                </a:solidFill>
              </a:rPr>
              <a:t>, 1977)</a:t>
            </a:r>
          </a:p>
        </p:txBody>
      </p:sp>
    </p:spTree>
    <p:extLst>
      <p:ext uri="{BB962C8B-B14F-4D97-AF65-F5344CB8AC3E}">
        <p14:creationId xmlns:p14="http://schemas.microsoft.com/office/powerpoint/2010/main" val="40690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940" y="1600200"/>
            <a:ext cx="9145797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93065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364163"/>
          </a:xfrm>
        </p:spPr>
        <p:txBody>
          <a:bodyPr/>
          <a:lstStyle/>
          <a:p>
            <a:pPr eaLnBrk="1" hangingPunct="1">
              <a:lnSpc>
                <a:spcPct val="85000"/>
              </a:lnSpc>
              <a:buFontTx/>
              <a:buNone/>
            </a:pPr>
            <a:endParaRPr lang="en-US" sz="3600" b="1" dirty="0" smtClean="0">
              <a:solidFill>
                <a:srgbClr val="FFFF66"/>
              </a:solidFill>
            </a:endParaRPr>
          </a:p>
          <a:p>
            <a:pPr eaLnBrk="1" hangingPunct="1"/>
            <a:endParaRPr lang="en-US" sz="3600" b="1" dirty="0" smtClean="0">
              <a:solidFill>
                <a:srgbClr val="FFFF66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3600" b="1" dirty="0" smtClean="0">
                <a:solidFill>
                  <a:srgbClr val="FFFF66"/>
                </a:solidFill>
              </a:rPr>
              <a:t>Neglect syndrome</a:t>
            </a:r>
          </a:p>
          <a:p>
            <a:pPr algn="ctr" eaLnBrk="1" hangingPunct="1">
              <a:buFontTx/>
              <a:buNone/>
            </a:pPr>
            <a:endParaRPr lang="en-US" sz="3600" b="1" dirty="0" smtClean="0">
              <a:solidFill>
                <a:srgbClr val="FFFF66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(right parietal association cortex)</a:t>
            </a:r>
          </a:p>
          <a:p>
            <a:pPr eaLnBrk="1" hangingPunct="1">
              <a:buFontTx/>
              <a:buNone/>
            </a:pPr>
            <a:endParaRPr lang="en-US" sz="3600" b="1" dirty="0" smtClean="0">
              <a:solidFill>
                <a:srgbClr val="FFFF66"/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9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6146" name="Picture 2" descr="C:\Users\user-pc\Desktop\NrAssc0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000" y="-3629"/>
            <a:ext cx="3600000" cy="473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3" t="23000" r="6667" b="49001"/>
          <a:stretch>
            <a:fillRect/>
          </a:stretch>
        </p:blipFill>
        <p:spPr bwMode="auto">
          <a:xfrm>
            <a:off x="0" y="381000"/>
            <a:ext cx="5544000" cy="191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user-pc\Desktop\linecan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28875"/>
            <a:ext cx="4219575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728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Copy of Mannikin-IPL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71550"/>
            <a:ext cx="73152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49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Damage to “where” pathway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0"/>
            <a:ext cx="69342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5105400" y="2971800"/>
            <a:ext cx="838200" cy="838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228600" y="6019800"/>
            <a:ext cx="86106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600" b="1">
                <a:solidFill>
                  <a:srgbClr val="FFFFCC"/>
                </a:solidFill>
              </a:rPr>
              <a:t>Abnormal motion processing &amp; Visuspatial neglect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1752600" y="838200"/>
            <a:ext cx="5638800" cy="4648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pic>
        <p:nvPicPr>
          <p:cNvPr id="28675" name="Picture 2" descr="German-Artist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33438"/>
            <a:ext cx="5562600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72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-pc\Desktop\images9T2L799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28" b="10095"/>
          <a:stretch/>
        </p:blipFill>
        <p:spPr bwMode="auto">
          <a:xfrm>
            <a:off x="990600" y="1066800"/>
            <a:ext cx="7431314" cy="342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548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488"/>
          <a:stretch/>
        </p:blipFill>
        <p:spPr bwMode="auto">
          <a:xfrm>
            <a:off x="10886" y="2362200"/>
            <a:ext cx="91440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395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Left parietal </a:t>
            </a:r>
            <a:endParaRPr lang="ar-JO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302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Parietal lobe</a:t>
            </a:r>
            <a:endParaRPr lang="ar-JO" dirty="0">
              <a:solidFill>
                <a:srgbClr val="FFFF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" r="3984"/>
          <a:stretch/>
        </p:blipFill>
        <p:spPr bwMode="auto">
          <a:xfrm>
            <a:off x="2133600" y="2530929"/>
            <a:ext cx="6981371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" r="1798"/>
          <a:stretch/>
        </p:blipFill>
        <p:spPr bwMode="auto">
          <a:xfrm>
            <a:off x="-25399" y="1195007"/>
            <a:ext cx="3378200" cy="208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650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Acalculia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Language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Agraphia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Apraxia</a:t>
            </a:r>
          </a:p>
          <a:p>
            <a:endParaRPr lang="ar-J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269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528638"/>
            <a:ext cx="8391525" cy="580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215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762000"/>
            <a:r>
              <a:rPr lang="en-US" sz="3600" b="1" smtClean="0">
                <a:solidFill>
                  <a:schemeClr val="bg1"/>
                </a:solidFill>
              </a:rPr>
              <a:t>Bilateral Parietal Damage </a:t>
            </a:r>
            <a:br>
              <a:rPr lang="en-US" sz="3600" b="1" smtClean="0">
                <a:solidFill>
                  <a:schemeClr val="bg1"/>
                </a:solidFill>
              </a:rPr>
            </a:br>
            <a:r>
              <a:rPr lang="en-US" sz="3600" b="1" smtClean="0">
                <a:solidFill>
                  <a:schemeClr val="bg1"/>
                </a:solidFill>
              </a:rPr>
              <a:t>(Balint's Syndrome)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267200" cy="4419600"/>
          </a:xfrm>
        </p:spPr>
        <p:txBody>
          <a:bodyPr/>
          <a:lstStyle/>
          <a:p>
            <a:pPr defTabSz="762000">
              <a:lnSpc>
                <a:spcPct val="110000"/>
              </a:lnSpc>
            </a:pPr>
            <a:r>
              <a:rPr lang="en-US" sz="2000" dirty="0">
                <a:solidFill>
                  <a:schemeClr val="bg1"/>
                </a:solidFill>
              </a:rPr>
              <a:t>Impaired control over the focus of visual attention due to </a:t>
            </a:r>
            <a:r>
              <a:rPr lang="en-US" sz="2000" dirty="0" err="1">
                <a:solidFill>
                  <a:schemeClr val="bg1"/>
                </a:solidFill>
              </a:rPr>
              <a:t>inattentional</a:t>
            </a:r>
            <a:r>
              <a:rPr lang="en-US" sz="2000" dirty="0">
                <a:solidFill>
                  <a:schemeClr val="bg1"/>
                </a:solidFill>
              </a:rPr>
              <a:t> amnesia</a:t>
            </a:r>
          </a:p>
          <a:p>
            <a:pPr defTabSz="762000">
              <a:lnSpc>
                <a:spcPct val="110000"/>
              </a:lnSpc>
            </a:pPr>
            <a:r>
              <a:rPr lang="en-US" sz="2000" dirty="0">
                <a:solidFill>
                  <a:schemeClr val="bg1"/>
                </a:solidFill>
              </a:rPr>
              <a:t>Complex defects in perception of visual object structure, motion and depth.</a:t>
            </a:r>
          </a:p>
          <a:p>
            <a:pPr defTabSz="762000">
              <a:lnSpc>
                <a:spcPct val="110000"/>
              </a:lnSpc>
            </a:pPr>
            <a:r>
              <a:rPr lang="en-US" sz="2000" dirty="0">
                <a:solidFill>
                  <a:schemeClr val="bg1"/>
                </a:solidFill>
              </a:rPr>
              <a:t>Neglect (</a:t>
            </a:r>
            <a:r>
              <a:rPr lang="en-US" sz="2000" dirty="0" err="1">
                <a:solidFill>
                  <a:schemeClr val="bg1"/>
                </a:solidFill>
              </a:rPr>
              <a:t>hemifield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</a:p>
          <a:p>
            <a:pPr defTabSz="762000">
              <a:lnSpc>
                <a:spcPct val="110000"/>
              </a:lnSpc>
            </a:pPr>
            <a:endParaRPr lang="en-US" sz="2000" dirty="0" smtClean="0">
              <a:solidFill>
                <a:schemeClr val="bg1"/>
              </a:solidFill>
            </a:endParaRPr>
          </a:p>
        </p:txBody>
      </p:sp>
      <p:pic>
        <p:nvPicPr>
          <p:cNvPr id="45060" name="Picture 4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37150" y="1981200"/>
            <a:ext cx="3468688" cy="4114800"/>
          </a:xfrm>
        </p:spPr>
      </p:pic>
      <p:sp>
        <p:nvSpPr>
          <p:cNvPr id="45061" name="Line 5"/>
          <p:cNvSpPr>
            <a:spLocks noChangeShapeType="1"/>
          </p:cNvSpPr>
          <p:nvPr/>
        </p:nvSpPr>
        <p:spPr bwMode="auto">
          <a:xfrm flipH="1">
            <a:off x="4953000" y="4419600"/>
            <a:ext cx="685800" cy="3810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flipH="1" flipV="1">
            <a:off x="7924800" y="4800600"/>
            <a:ext cx="685800" cy="2286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11864"/>
      </p:ext>
    </p:extLst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762000"/>
            <a:r>
              <a:rPr lang="en-US" sz="3600" b="1" smtClean="0">
                <a:solidFill>
                  <a:schemeClr val="bg1"/>
                </a:solidFill>
              </a:rPr>
              <a:t>Bilateral Parietal Damage </a:t>
            </a:r>
            <a:br>
              <a:rPr lang="en-US" sz="3600" b="1" smtClean="0">
                <a:solidFill>
                  <a:schemeClr val="bg1"/>
                </a:solidFill>
              </a:rPr>
            </a:br>
            <a:r>
              <a:rPr lang="en-US" sz="3600" b="1" smtClean="0">
                <a:solidFill>
                  <a:schemeClr val="bg1"/>
                </a:solidFill>
              </a:rPr>
              <a:t>(Balint's Syndrome)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267200" cy="4419600"/>
          </a:xfrm>
        </p:spPr>
        <p:txBody>
          <a:bodyPr/>
          <a:lstStyle/>
          <a:p>
            <a:pPr defTabSz="762000">
              <a:lnSpc>
                <a:spcPct val="110000"/>
              </a:lnSpc>
            </a:pPr>
            <a:r>
              <a:rPr lang="en-US" sz="2000" b="1" dirty="0" smtClean="0">
                <a:solidFill>
                  <a:srgbClr val="FFFF00"/>
                </a:solidFill>
              </a:rPr>
              <a:t>SIMULTANAGNOSIA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: </a:t>
            </a:r>
            <a:r>
              <a:rPr lang="en-US" sz="2000" dirty="0" smtClean="0">
                <a:solidFill>
                  <a:schemeClr val="bg1"/>
                </a:solidFill>
              </a:rPr>
              <a:t>Inability to interpret the totality of a picture scene (can identify individual portions of the whole picture) </a:t>
            </a:r>
          </a:p>
        </p:txBody>
      </p:sp>
      <p:pic>
        <p:nvPicPr>
          <p:cNvPr id="45060" name="Picture 4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37150" y="1981200"/>
            <a:ext cx="3468688" cy="4114800"/>
          </a:xfrm>
        </p:spPr>
      </p:pic>
      <p:sp>
        <p:nvSpPr>
          <p:cNvPr id="45061" name="Line 5"/>
          <p:cNvSpPr>
            <a:spLocks noChangeShapeType="1"/>
          </p:cNvSpPr>
          <p:nvPr/>
        </p:nvSpPr>
        <p:spPr bwMode="auto">
          <a:xfrm flipH="1">
            <a:off x="4953000" y="4419600"/>
            <a:ext cx="685800" cy="3810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flipH="1" flipV="1">
            <a:off x="7924800" y="4800600"/>
            <a:ext cx="685800" cy="2286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55261"/>
      </p:ext>
    </p:extLst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JO"/>
          </a:p>
        </p:txBody>
      </p:sp>
      <p:pic>
        <p:nvPicPr>
          <p:cNvPr id="46083" name="Picture 2" descr="G:\cortex processing\h_made_of_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6948" y="381000"/>
            <a:ext cx="344519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user-pc\Desktop\f82536_73c894ea4d2dc12ca69a6380e51f1d62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" t="3725" r="2318" b="6169"/>
          <a:stretch/>
        </p:blipFill>
        <p:spPr bwMode="auto">
          <a:xfrm>
            <a:off x="0" y="2171700"/>
            <a:ext cx="5631543" cy="39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76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Akinetopsia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191000" cy="44196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rgbClr val="FFFFFF"/>
                </a:solidFill>
              </a:rPr>
              <a:t>Clinical features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>
                <a:solidFill>
                  <a:srgbClr val="FFFFFF"/>
                </a:solidFill>
              </a:rPr>
              <a:t>Can’t see moving objects (as if under strobe lights); can see still objects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>
                <a:solidFill>
                  <a:srgbClr val="FFFFFF"/>
                </a:solidFill>
              </a:rPr>
              <a:t>People appear suddenly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rgbClr val="FFFFFF"/>
                </a:solidFill>
              </a:rPr>
              <a:t>Neuropathology</a:t>
            </a:r>
          </a:p>
          <a:p>
            <a:pPr lvl="1">
              <a:lnSpc>
                <a:spcPct val="110000"/>
              </a:lnSpc>
            </a:pPr>
            <a:r>
              <a:rPr lang="en-US" sz="2000" b="1" dirty="0" smtClean="0">
                <a:solidFill>
                  <a:srgbClr val="FFFF00"/>
                </a:solidFill>
              </a:rPr>
              <a:t>BL lesion</a:t>
            </a:r>
            <a:r>
              <a:rPr lang="en-US" sz="2000" dirty="0" smtClean="0">
                <a:solidFill>
                  <a:srgbClr val="FFFFFF"/>
                </a:solidFill>
              </a:rPr>
              <a:t> to area MT (V5; T-O-P junction)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>
                <a:solidFill>
                  <a:srgbClr val="FFFFFF"/>
                </a:solidFill>
              </a:rPr>
              <a:t>UL lesions cause subtle defects </a:t>
            </a:r>
          </a:p>
        </p:txBody>
      </p:sp>
      <p:pic>
        <p:nvPicPr>
          <p:cNvPr id="44036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828800"/>
            <a:ext cx="3733800" cy="2798763"/>
          </a:xfrm>
          <a:noFill/>
        </p:spPr>
      </p:pic>
      <p:pic>
        <p:nvPicPr>
          <p:cNvPr id="44037" name="Picture 5" descr="V4-V5"/>
          <p:cNvPicPr>
            <a:picLocks noChangeAspect="1" noChangeArrowheads="1"/>
          </p:cNvPicPr>
          <p:nvPr/>
        </p:nvPicPr>
        <p:blipFill>
          <a:blip r:embed="rId3" cstate="print">
            <a:lum bright="32000" contrast="32000"/>
          </a:blip>
          <a:srcRect l="67873" r="3140" b="27310"/>
          <a:stretch>
            <a:fillRect/>
          </a:stretch>
        </p:blipFill>
        <p:spPr bwMode="auto">
          <a:xfrm>
            <a:off x="7010400" y="3048000"/>
            <a:ext cx="1905000" cy="3581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762000"/>
            <a:r>
              <a:rPr lang="en-US" sz="3600" b="1" smtClean="0">
                <a:solidFill>
                  <a:schemeClr val="bg1"/>
                </a:solidFill>
              </a:rPr>
              <a:t>Bilateral Parietal Damage </a:t>
            </a:r>
            <a:br>
              <a:rPr lang="en-US" sz="3600" b="1" smtClean="0">
                <a:solidFill>
                  <a:schemeClr val="bg1"/>
                </a:solidFill>
              </a:rPr>
            </a:br>
            <a:r>
              <a:rPr lang="en-US" sz="3600" b="1" smtClean="0">
                <a:solidFill>
                  <a:schemeClr val="bg1"/>
                </a:solidFill>
              </a:rPr>
              <a:t>(Balint's Syndrome)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4419600"/>
          </a:xfrm>
        </p:spPr>
        <p:txBody>
          <a:bodyPr/>
          <a:lstStyle/>
          <a:p>
            <a:pPr defTabSz="762000">
              <a:lnSpc>
                <a:spcPct val="110000"/>
              </a:lnSpc>
            </a:pPr>
            <a:r>
              <a:rPr lang="en-US" sz="2000" b="1" dirty="0" err="1" smtClean="0">
                <a:solidFill>
                  <a:schemeClr val="bg1"/>
                </a:solidFill>
              </a:rPr>
              <a:t>Simultanagnosia</a:t>
            </a:r>
            <a:r>
              <a:rPr lang="en-US" sz="2000" b="1" dirty="0" smtClean="0">
                <a:solidFill>
                  <a:schemeClr val="bg1"/>
                </a:solidFill>
              </a:rPr>
              <a:t>: </a:t>
            </a:r>
            <a:r>
              <a:rPr lang="en-US" sz="2000" dirty="0" smtClean="0">
                <a:solidFill>
                  <a:schemeClr val="bg1"/>
                </a:solidFill>
              </a:rPr>
              <a:t>Inability to interpret the totality of a picture scene (can identify individual portions of the whole picture) </a:t>
            </a:r>
          </a:p>
          <a:p>
            <a:pPr defTabSz="762000">
              <a:lnSpc>
                <a:spcPct val="110000"/>
              </a:lnSpc>
            </a:pPr>
            <a:r>
              <a:rPr lang="en-US" sz="2000" b="1" dirty="0" smtClean="0">
                <a:solidFill>
                  <a:srgbClr val="FFFF00"/>
                </a:solidFill>
              </a:rPr>
              <a:t>Optic ataxia</a:t>
            </a:r>
            <a:r>
              <a:rPr lang="en-US" sz="2000" b="1" dirty="0" smtClean="0">
                <a:solidFill>
                  <a:schemeClr val="bg1"/>
                </a:solidFill>
              </a:rPr>
              <a:t>: </a:t>
            </a:r>
            <a:r>
              <a:rPr lang="en-US" sz="2000" dirty="0" smtClean="0">
                <a:solidFill>
                  <a:schemeClr val="bg1"/>
                </a:solidFill>
              </a:rPr>
              <a:t>Defects of visually guided hand movement </a:t>
            </a:r>
          </a:p>
        </p:txBody>
      </p:sp>
      <p:pic>
        <p:nvPicPr>
          <p:cNvPr id="45060" name="Picture 4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37150" y="1981200"/>
            <a:ext cx="3468688" cy="4114800"/>
          </a:xfrm>
        </p:spPr>
      </p:pic>
      <p:sp>
        <p:nvSpPr>
          <p:cNvPr id="45061" name="Line 5"/>
          <p:cNvSpPr>
            <a:spLocks noChangeShapeType="1"/>
          </p:cNvSpPr>
          <p:nvPr/>
        </p:nvSpPr>
        <p:spPr bwMode="auto">
          <a:xfrm flipH="1">
            <a:off x="4953000" y="4419600"/>
            <a:ext cx="685800" cy="3810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flipH="1" flipV="1">
            <a:off x="7924800" y="4800600"/>
            <a:ext cx="685800" cy="2286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64787"/>
      </p:ext>
    </p:extLst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0487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579789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JO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JO" smtClean="0"/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60350"/>
            <a:ext cx="820737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6611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JO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JO" smtClean="0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60350"/>
            <a:ext cx="820737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92493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762000"/>
            <a:r>
              <a:rPr lang="en-US" sz="3600" b="1" smtClean="0">
                <a:solidFill>
                  <a:schemeClr val="bg1"/>
                </a:solidFill>
              </a:rPr>
              <a:t>Bilateral Parietal Damage </a:t>
            </a:r>
            <a:br>
              <a:rPr lang="en-US" sz="3600" b="1" smtClean="0">
                <a:solidFill>
                  <a:schemeClr val="bg1"/>
                </a:solidFill>
              </a:rPr>
            </a:br>
            <a:r>
              <a:rPr lang="en-US" sz="3600" b="1" smtClean="0">
                <a:solidFill>
                  <a:schemeClr val="bg1"/>
                </a:solidFill>
              </a:rPr>
              <a:t>(Balint's Syndrome)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4419600"/>
          </a:xfrm>
        </p:spPr>
        <p:txBody>
          <a:bodyPr/>
          <a:lstStyle/>
          <a:p>
            <a:pPr defTabSz="762000">
              <a:lnSpc>
                <a:spcPct val="110000"/>
              </a:lnSpc>
            </a:pPr>
            <a:r>
              <a:rPr lang="en-US" sz="2000" b="1" dirty="0" err="1" smtClean="0">
                <a:solidFill>
                  <a:schemeClr val="bg1"/>
                </a:solidFill>
              </a:rPr>
              <a:t>Simultanagnosia</a:t>
            </a:r>
            <a:r>
              <a:rPr lang="en-US" sz="2000" b="1" dirty="0" smtClean="0">
                <a:solidFill>
                  <a:schemeClr val="bg1"/>
                </a:solidFill>
              </a:rPr>
              <a:t>: </a:t>
            </a:r>
            <a:r>
              <a:rPr lang="en-US" sz="2000" dirty="0" smtClean="0">
                <a:solidFill>
                  <a:schemeClr val="bg1"/>
                </a:solidFill>
              </a:rPr>
              <a:t>Inability to interpret the totality of a picture scene (can identify individual portions of the whole picture) </a:t>
            </a:r>
          </a:p>
          <a:p>
            <a:pPr defTabSz="762000">
              <a:lnSpc>
                <a:spcPct val="110000"/>
              </a:lnSpc>
            </a:pPr>
            <a:r>
              <a:rPr lang="en-US" sz="2000" b="1" dirty="0" smtClean="0">
                <a:solidFill>
                  <a:srgbClr val="FFFF00"/>
                </a:solidFill>
              </a:rPr>
              <a:t>Optic ataxia</a:t>
            </a:r>
            <a:r>
              <a:rPr lang="en-US" sz="2000" b="1" dirty="0" smtClean="0">
                <a:solidFill>
                  <a:schemeClr val="bg1"/>
                </a:solidFill>
              </a:rPr>
              <a:t>: </a:t>
            </a:r>
            <a:r>
              <a:rPr lang="en-US" sz="2000" dirty="0" smtClean="0">
                <a:solidFill>
                  <a:schemeClr val="bg1"/>
                </a:solidFill>
              </a:rPr>
              <a:t>Defects of visually guided hand movement </a:t>
            </a:r>
          </a:p>
          <a:p>
            <a:pPr defTabSz="762000">
              <a:lnSpc>
                <a:spcPct val="110000"/>
              </a:lnSpc>
            </a:pPr>
            <a:r>
              <a:rPr lang="en-US" sz="2000" b="1" dirty="0" smtClean="0">
                <a:solidFill>
                  <a:srgbClr val="FFFF00"/>
                </a:solidFill>
              </a:rPr>
              <a:t>Ocular apraxia</a:t>
            </a:r>
            <a:r>
              <a:rPr lang="en-US" sz="2000" b="1" dirty="0" smtClean="0">
                <a:solidFill>
                  <a:schemeClr val="bg1"/>
                </a:solidFill>
              </a:rPr>
              <a:t>: </a:t>
            </a:r>
            <a:r>
              <a:rPr lang="en-US" sz="2000" dirty="0" smtClean="0">
                <a:solidFill>
                  <a:schemeClr val="bg1"/>
                </a:solidFill>
              </a:rPr>
              <a:t>Inability to voluntarily move eyes to objects of interest (difficulty volitionally redirecting gaze</a:t>
            </a:r>
          </a:p>
        </p:txBody>
      </p:sp>
      <p:pic>
        <p:nvPicPr>
          <p:cNvPr id="45060" name="Picture 4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37150" y="1981200"/>
            <a:ext cx="3468688" cy="4114800"/>
          </a:xfrm>
        </p:spPr>
      </p:pic>
      <p:sp>
        <p:nvSpPr>
          <p:cNvPr id="45061" name="Line 5"/>
          <p:cNvSpPr>
            <a:spLocks noChangeShapeType="1"/>
          </p:cNvSpPr>
          <p:nvPr/>
        </p:nvSpPr>
        <p:spPr bwMode="auto">
          <a:xfrm flipH="1">
            <a:off x="4953000" y="4419600"/>
            <a:ext cx="685800" cy="3810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flipH="1" flipV="1">
            <a:off x="7924800" y="4800600"/>
            <a:ext cx="685800" cy="2286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52951"/>
      </p:ext>
    </p:extLst>
  </p:cSld>
  <p:clrMapOvr>
    <a:masterClrMapping/>
  </p:clrMapOvr>
  <p:transition spd="med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ctrTitle"/>
          </p:nvPr>
        </p:nvSpPr>
        <p:spPr>
          <a:xfrm>
            <a:off x="762000" y="838200"/>
            <a:ext cx="7772400" cy="1470025"/>
          </a:xfrm>
        </p:spPr>
        <p:txBody>
          <a:bodyPr/>
          <a:lstStyle/>
          <a:p>
            <a:r>
              <a:rPr lang="en-US" sz="6600" smtClean="0">
                <a:solidFill>
                  <a:srgbClr val="FFFF00"/>
                </a:solidFill>
              </a:rPr>
              <a:t>language</a:t>
            </a:r>
          </a:p>
        </p:txBody>
      </p:sp>
      <p:sp>
        <p:nvSpPr>
          <p:cNvPr id="17411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JO" smtClean="0"/>
          </a:p>
        </p:txBody>
      </p:sp>
    </p:spTree>
    <p:extLst>
      <p:ext uri="{BB962C8B-B14F-4D97-AF65-F5344CB8AC3E}">
        <p14:creationId xmlns:p14="http://schemas.microsoft.com/office/powerpoint/2010/main" val="143469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ctrTitle"/>
          </p:nvPr>
        </p:nvSpPr>
        <p:spPr>
          <a:xfrm>
            <a:off x="762000" y="838200"/>
            <a:ext cx="7772400" cy="1470025"/>
          </a:xfrm>
        </p:spPr>
        <p:txBody>
          <a:bodyPr/>
          <a:lstStyle/>
          <a:p>
            <a:r>
              <a:rPr lang="en-US" sz="6600" smtClean="0">
                <a:solidFill>
                  <a:srgbClr val="FFFF00"/>
                </a:solidFill>
              </a:rPr>
              <a:t>language</a:t>
            </a:r>
          </a:p>
        </p:txBody>
      </p:sp>
      <p:sp>
        <p:nvSpPr>
          <p:cNvPr id="17411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JO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077200" cy="685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35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8001000" cy="6630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790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90"/>
          <a:stretch/>
        </p:blipFill>
        <p:spPr bwMode="auto">
          <a:xfrm>
            <a:off x="228600" y="381000"/>
            <a:ext cx="8831766" cy="434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36" t="5300"/>
          <a:stretch/>
        </p:blipFill>
        <p:spPr bwMode="auto">
          <a:xfrm rot="5400000">
            <a:off x="3942563" y="3584916"/>
            <a:ext cx="1381535" cy="4117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1111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sz="6600" smtClean="0">
                <a:solidFill>
                  <a:srgbClr val="FFFF00"/>
                </a:solidFill>
              </a:rPr>
              <a:t>language</a:t>
            </a:r>
          </a:p>
        </p:txBody>
      </p:sp>
      <p:sp>
        <p:nvSpPr>
          <p:cNvPr id="18435" name="Subtitle 4"/>
          <p:cNvSpPr>
            <a:spLocks noGrp="1"/>
          </p:cNvSpPr>
          <p:nvPr>
            <p:ph type="subTitle" idx="1"/>
          </p:nvPr>
        </p:nvSpPr>
        <p:spPr>
          <a:xfrm>
            <a:off x="1416205" y="5105399"/>
            <a:ext cx="6400800" cy="1476375"/>
          </a:xfrm>
        </p:spPr>
        <p:txBody>
          <a:bodyPr/>
          <a:lstStyle/>
          <a:p>
            <a:r>
              <a:rPr lang="en-US" sz="4400" dirty="0" smtClean="0">
                <a:solidFill>
                  <a:schemeClr val="bg1"/>
                </a:solidFill>
              </a:rPr>
              <a:t>117</a:t>
            </a:r>
            <a:endParaRPr lang="ar-JO" sz="4400" dirty="0" smtClean="0">
              <a:solidFill>
                <a:schemeClr val="bg1"/>
              </a:solidFill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7"/>
          <a:stretch/>
        </p:blipFill>
        <p:spPr bwMode="auto">
          <a:xfrm>
            <a:off x="89210" y="1447800"/>
            <a:ext cx="905479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89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Akinetopsia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981200"/>
            <a:ext cx="4191000" cy="44196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rgbClr val="FFFFFF"/>
                </a:solidFill>
              </a:rPr>
              <a:t>Clinical features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>
                <a:solidFill>
                  <a:srgbClr val="FFFFFF"/>
                </a:solidFill>
              </a:rPr>
              <a:t>Can’t see moving objects (as if under strobe lights); can see still objects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>
                <a:solidFill>
                  <a:srgbClr val="FFFFFF"/>
                </a:solidFill>
              </a:rPr>
              <a:t>People appear suddenly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rgbClr val="FFFFFF"/>
                </a:solidFill>
              </a:rPr>
              <a:t>Neuropathology</a:t>
            </a:r>
          </a:p>
          <a:p>
            <a:pPr lvl="1">
              <a:lnSpc>
                <a:spcPct val="110000"/>
              </a:lnSpc>
            </a:pPr>
            <a:r>
              <a:rPr lang="en-US" sz="2000" b="1" dirty="0" smtClean="0">
                <a:solidFill>
                  <a:srgbClr val="FFFF00"/>
                </a:solidFill>
              </a:rPr>
              <a:t>BL lesion</a:t>
            </a:r>
            <a:r>
              <a:rPr lang="en-US" sz="2000" dirty="0" smtClean="0">
                <a:solidFill>
                  <a:srgbClr val="FFFFFF"/>
                </a:solidFill>
              </a:rPr>
              <a:t> to area MT (V5; T-O-P junction)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>
                <a:solidFill>
                  <a:srgbClr val="FFFFFF"/>
                </a:solidFill>
              </a:rPr>
              <a:t>UL lesions cause subtle defects </a:t>
            </a:r>
          </a:p>
        </p:txBody>
      </p:sp>
      <p:pic>
        <p:nvPicPr>
          <p:cNvPr id="7" name="Picture 3" descr="C:\Users\user-pc\Desktop\V4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509" y="2971800"/>
            <a:ext cx="502131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643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-pc\Pictures\da9c59ff1_gi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80312"/>
            <a:ext cx="4956174" cy="6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267200"/>
            <a:ext cx="3962400" cy="2193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FFFF00"/>
                </a:solidFill>
              </a:rPr>
              <a:t>the implementation </a:t>
            </a:r>
            <a:r>
              <a:rPr lang="en-US" sz="2400" dirty="0" smtClean="0">
                <a:solidFill>
                  <a:srgbClr val="FFFF00"/>
                </a:solidFill>
              </a:rPr>
              <a:t>system </a:t>
            </a:r>
          </a:p>
          <a:p>
            <a:pPr>
              <a:lnSpc>
                <a:spcPct val="200000"/>
              </a:lnSpc>
            </a:pPr>
            <a:r>
              <a:rPr lang="en-US" sz="2400" smtClean="0">
                <a:solidFill>
                  <a:srgbClr val="FFFF00"/>
                </a:solidFill>
              </a:rPr>
              <a:t>the mediation </a:t>
            </a:r>
            <a:r>
              <a:rPr lang="en-US" sz="2400" dirty="0" smtClean="0">
                <a:solidFill>
                  <a:srgbClr val="FFFF00"/>
                </a:solidFill>
              </a:rPr>
              <a:t>system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the </a:t>
            </a:r>
            <a:r>
              <a:rPr lang="en-US" sz="2400" dirty="0">
                <a:solidFill>
                  <a:srgbClr val="FFFF00"/>
                </a:solidFill>
              </a:rPr>
              <a:t>conceptual system</a:t>
            </a:r>
            <a:endParaRPr lang="ar-JO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7017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-pc\Desktop\F3_lar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37"/>
          <a:stretch/>
        </p:blipFill>
        <p:spPr bwMode="auto">
          <a:xfrm>
            <a:off x="152400" y="0"/>
            <a:ext cx="8915400" cy="687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3729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-pc\Desktop\JosephLeftL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7" y="449943"/>
            <a:ext cx="9177205" cy="572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8034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Lynch-lectur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671513"/>
            <a:ext cx="3214687" cy="401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88925" y="5040313"/>
            <a:ext cx="45799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66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30000"/>
              </a:spcAft>
              <a:defRPr sz="2400">
                <a:solidFill>
                  <a:srgbClr val="FFFF66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30000"/>
              </a:spcAft>
              <a:defRPr sz="2400">
                <a:solidFill>
                  <a:srgbClr val="FFFF66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30000"/>
              </a:spcAft>
              <a:defRPr sz="2400">
                <a:solidFill>
                  <a:srgbClr val="FFFF66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30000"/>
              </a:spcAft>
              <a:defRPr sz="2400">
                <a:solidFill>
                  <a:srgbClr val="FFFF66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BookmanITC Lt BT" pitchFamily="18" charset="0"/>
              </a:rPr>
              <a:t>Paul Broca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latin typeface="BookmanITC Lt BT" pitchFamily="18" charset="0"/>
              </a:rPr>
              <a:t>physician, anatomist, anthropologist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latin typeface="BookmanITC Lt BT" pitchFamily="18" charset="0"/>
              </a:rPr>
              <a:t>1824-1880</a:t>
            </a:r>
          </a:p>
        </p:txBody>
      </p:sp>
      <p:pic>
        <p:nvPicPr>
          <p:cNvPr id="14340" name="Picture 6" descr="Hopit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8400"/>
            <a:ext cx="4356100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5038725" y="3716338"/>
            <a:ext cx="34401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66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30000"/>
              </a:spcAft>
              <a:defRPr sz="2400">
                <a:solidFill>
                  <a:srgbClr val="FFFF66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30000"/>
              </a:spcAft>
              <a:defRPr sz="2400">
                <a:solidFill>
                  <a:srgbClr val="FFFF66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30000"/>
              </a:spcAft>
              <a:defRPr sz="2400">
                <a:solidFill>
                  <a:srgbClr val="FFFF66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30000"/>
              </a:spcAft>
              <a:defRPr sz="2400">
                <a:solidFill>
                  <a:srgbClr val="FFFF66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latin typeface="BookmanITC Lt BT" pitchFamily="18" charset="0"/>
              </a:rPr>
              <a:t>L’Hopital Royal de Bicestre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latin typeface="BookmanITC Lt BT" pitchFamily="18" charset="0"/>
              </a:rPr>
              <a:t>Paris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latin typeface="BookmanITC Lt BT" pitchFamily="18" charset="0"/>
              </a:rPr>
              <a:t>about 1750</a:t>
            </a:r>
          </a:p>
        </p:txBody>
      </p:sp>
    </p:spTree>
    <p:extLst>
      <p:ext uri="{BB962C8B-B14F-4D97-AF65-F5344CB8AC3E}">
        <p14:creationId xmlns:p14="http://schemas.microsoft.com/office/powerpoint/2010/main" val="238295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1619250" y="3833813"/>
            <a:ext cx="59039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66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30000"/>
              </a:spcAft>
              <a:defRPr sz="2400">
                <a:solidFill>
                  <a:srgbClr val="FFFF66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30000"/>
              </a:spcAft>
              <a:defRPr sz="2400">
                <a:solidFill>
                  <a:srgbClr val="FFFF66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30000"/>
              </a:spcAft>
              <a:defRPr sz="2400">
                <a:solidFill>
                  <a:srgbClr val="FFFF66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30000"/>
              </a:spcAft>
              <a:defRPr sz="2400">
                <a:solidFill>
                  <a:srgbClr val="FFFF66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BookmanITC Lt BT" pitchFamily="18" charset="0"/>
              </a:rPr>
              <a:t>Brain of “Tan”  Leborgne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latin typeface="BookmanITC Lt BT" pitchFamily="18" charset="0"/>
              </a:rPr>
              <a:t>(for the last 20 years of his life,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latin typeface="BookmanITC Lt BT" pitchFamily="18" charset="0"/>
              </a:rPr>
              <a:t>the only word M. Leborgne could say was “tan”)</a:t>
            </a:r>
          </a:p>
        </p:txBody>
      </p:sp>
      <p:pic>
        <p:nvPicPr>
          <p:cNvPr id="15364" name="Picture 7" descr="Lynch-lecture-6-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466725"/>
            <a:ext cx="4522787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3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5"/>
          <p:cNvGrpSpPr>
            <a:grpSpLocks/>
          </p:cNvGrpSpPr>
          <p:nvPr/>
        </p:nvGrpSpPr>
        <p:grpSpPr bwMode="auto">
          <a:xfrm>
            <a:off x="3455988" y="1295400"/>
            <a:ext cx="5688012" cy="3725863"/>
            <a:chOff x="1152" y="768"/>
            <a:chExt cx="3583" cy="2347"/>
          </a:xfrm>
        </p:grpSpPr>
        <p:pic>
          <p:nvPicPr>
            <p:cNvPr id="19462" name="Picture 2" descr="Brain-H-16-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768"/>
              <a:ext cx="3583" cy="2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3" name="Freeform 3" descr="80%"/>
            <p:cNvSpPr>
              <a:spLocks/>
            </p:cNvSpPr>
            <p:nvPr/>
          </p:nvSpPr>
          <p:spPr bwMode="auto">
            <a:xfrm>
              <a:off x="1572" y="1776"/>
              <a:ext cx="608" cy="650"/>
            </a:xfrm>
            <a:custGeom>
              <a:avLst/>
              <a:gdLst>
                <a:gd name="T0" fmla="*/ 504 w 608"/>
                <a:gd name="T1" fmla="*/ 554 h 650"/>
                <a:gd name="T2" fmla="*/ 531 w 608"/>
                <a:gd name="T3" fmla="*/ 542 h 650"/>
                <a:gd name="T4" fmla="*/ 576 w 608"/>
                <a:gd name="T5" fmla="*/ 518 h 650"/>
                <a:gd name="T6" fmla="*/ 597 w 608"/>
                <a:gd name="T7" fmla="*/ 464 h 650"/>
                <a:gd name="T8" fmla="*/ 579 w 608"/>
                <a:gd name="T9" fmla="*/ 365 h 650"/>
                <a:gd name="T10" fmla="*/ 543 w 608"/>
                <a:gd name="T11" fmla="*/ 338 h 650"/>
                <a:gd name="T12" fmla="*/ 507 w 608"/>
                <a:gd name="T13" fmla="*/ 290 h 650"/>
                <a:gd name="T14" fmla="*/ 483 w 608"/>
                <a:gd name="T15" fmla="*/ 248 h 650"/>
                <a:gd name="T16" fmla="*/ 459 w 608"/>
                <a:gd name="T17" fmla="*/ 206 h 650"/>
                <a:gd name="T18" fmla="*/ 447 w 608"/>
                <a:gd name="T19" fmla="*/ 176 h 650"/>
                <a:gd name="T20" fmla="*/ 435 w 608"/>
                <a:gd name="T21" fmla="*/ 134 h 650"/>
                <a:gd name="T22" fmla="*/ 432 w 608"/>
                <a:gd name="T23" fmla="*/ 125 h 650"/>
                <a:gd name="T24" fmla="*/ 429 w 608"/>
                <a:gd name="T25" fmla="*/ 80 h 650"/>
                <a:gd name="T26" fmla="*/ 327 w 608"/>
                <a:gd name="T27" fmla="*/ 5 h 650"/>
                <a:gd name="T28" fmla="*/ 186 w 608"/>
                <a:gd name="T29" fmla="*/ 17 h 650"/>
                <a:gd name="T30" fmla="*/ 150 w 608"/>
                <a:gd name="T31" fmla="*/ 41 h 650"/>
                <a:gd name="T32" fmla="*/ 123 w 608"/>
                <a:gd name="T33" fmla="*/ 65 h 650"/>
                <a:gd name="T34" fmla="*/ 111 w 608"/>
                <a:gd name="T35" fmla="*/ 77 h 650"/>
                <a:gd name="T36" fmla="*/ 99 w 608"/>
                <a:gd name="T37" fmla="*/ 89 h 650"/>
                <a:gd name="T38" fmla="*/ 93 w 608"/>
                <a:gd name="T39" fmla="*/ 98 h 650"/>
                <a:gd name="T40" fmla="*/ 84 w 608"/>
                <a:gd name="T41" fmla="*/ 101 h 650"/>
                <a:gd name="T42" fmla="*/ 72 w 608"/>
                <a:gd name="T43" fmla="*/ 113 h 650"/>
                <a:gd name="T44" fmla="*/ 51 w 608"/>
                <a:gd name="T45" fmla="*/ 137 h 650"/>
                <a:gd name="T46" fmla="*/ 48 w 608"/>
                <a:gd name="T47" fmla="*/ 146 h 650"/>
                <a:gd name="T48" fmla="*/ 39 w 608"/>
                <a:gd name="T49" fmla="*/ 149 h 650"/>
                <a:gd name="T50" fmla="*/ 33 w 608"/>
                <a:gd name="T51" fmla="*/ 167 h 650"/>
                <a:gd name="T52" fmla="*/ 24 w 608"/>
                <a:gd name="T53" fmla="*/ 176 h 650"/>
                <a:gd name="T54" fmla="*/ 21 w 608"/>
                <a:gd name="T55" fmla="*/ 188 h 650"/>
                <a:gd name="T56" fmla="*/ 12 w 608"/>
                <a:gd name="T57" fmla="*/ 200 h 650"/>
                <a:gd name="T58" fmla="*/ 0 w 608"/>
                <a:gd name="T59" fmla="*/ 251 h 650"/>
                <a:gd name="T60" fmla="*/ 30 w 608"/>
                <a:gd name="T61" fmla="*/ 440 h 650"/>
                <a:gd name="T62" fmla="*/ 57 w 608"/>
                <a:gd name="T63" fmla="*/ 503 h 650"/>
                <a:gd name="T64" fmla="*/ 60 w 608"/>
                <a:gd name="T65" fmla="*/ 515 h 650"/>
                <a:gd name="T66" fmla="*/ 69 w 608"/>
                <a:gd name="T67" fmla="*/ 518 h 650"/>
                <a:gd name="T68" fmla="*/ 72 w 608"/>
                <a:gd name="T69" fmla="*/ 530 h 650"/>
                <a:gd name="T70" fmla="*/ 117 w 608"/>
                <a:gd name="T71" fmla="*/ 569 h 650"/>
                <a:gd name="T72" fmla="*/ 153 w 608"/>
                <a:gd name="T73" fmla="*/ 593 h 650"/>
                <a:gd name="T74" fmla="*/ 330 w 608"/>
                <a:gd name="T75" fmla="*/ 650 h 650"/>
                <a:gd name="T76" fmla="*/ 444 w 608"/>
                <a:gd name="T77" fmla="*/ 626 h 650"/>
                <a:gd name="T78" fmla="*/ 462 w 608"/>
                <a:gd name="T79" fmla="*/ 617 h 650"/>
                <a:gd name="T80" fmla="*/ 477 w 608"/>
                <a:gd name="T81" fmla="*/ 605 h 650"/>
                <a:gd name="T82" fmla="*/ 519 w 608"/>
                <a:gd name="T83" fmla="*/ 569 h 650"/>
                <a:gd name="T84" fmla="*/ 537 w 608"/>
                <a:gd name="T85" fmla="*/ 545 h 6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8"/>
                <a:gd name="T130" fmla="*/ 0 h 650"/>
                <a:gd name="T131" fmla="*/ 608 w 608"/>
                <a:gd name="T132" fmla="*/ 650 h 65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8" h="650">
                  <a:moveTo>
                    <a:pt x="504" y="554"/>
                  </a:moveTo>
                  <a:cubicBezTo>
                    <a:pt x="504" y="554"/>
                    <a:pt x="522" y="546"/>
                    <a:pt x="531" y="542"/>
                  </a:cubicBezTo>
                  <a:cubicBezTo>
                    <a:pt x="546" y="534"/>
                    <a:pt x="560" y="523"/>
                    <a:pt x="576" y="518"/>
                  </a:cubicBezTo>
                  <a:cubicBezTo>
                    <a:pt x="586" y="503"/>
                    <a:pt x="593" y="482"/>
                    <a:pt x="597" y="464"/>
                  </a:cubicBezTo>
                  <a:cubicBezTo>
                    <a:pt x="596" y="440"/>
                    <a:pt x="608" y="384"/>
                    <a:pt x="579" y="365"/>
                  </a:cubicBezTo>
                  <a:cubicBezTo>
                    <a:pt x="573" y="348"/>
                    <a:pt x="557" y="347"/>
                    <a:pt x="543" y="338"/>
                  </a:cubicBezTo>
                  <a:cubicBezTo>
                    <a:pt x="538" y="323"/>
                    <a:pt x="520" y="299"/>
                    <a:pt x="507" y="290"/>
                  </a:cubicBezTo>
                  <a:cubicBezTo>
                    <a:pt x="502" y="275"/>
                    <a:pt x="494" y="259"/>
                    <a:pt x="483" y="248"/>
                  </a:cubicBezTo>
                  <a:cubicBezTo>
                    <a:pt x="478" y="233"/>
                    <a:pt x="470" y="217"/>
                    <a:pt x="459" y="206"/>
                  </a:cubicBezTo>
                  <a:cubicBezTo>
                    <a:pt x="455" y="195"/>
                    <a:pt x="454" y="186"/>
                    <a:pt x="447" y="176"/>
                  </a:cubicBezTo>
                  <a:cubicBezTo>
                    <a:pt x="439" y="146"/>
                    <a:pt x="444" y="160"/>
                    <a:pt x="435" y="134"/>
                  </a:cubicBezTo>
                  <a:cubicBezTo>
                    <a:pt x="434" y="131"/>
                    <a:pt x="432" y="125"/>
                    <a:pt x="432" y="125"/>
                  </a:cubicBezTo>
                  <a:cubicBezTo>
                    <a:pt x="431" y="110"/>
                    <a:pt x="431" y="95"/>
                    <a:pt x="429" y="80"/>
                  </a:cubicBezTo>
                  <a:cubicBezTo>
                    <a:pt x="421" y="31"/>
                    <a:pt x="367" y="15"/>
                    <a:pt x="327" y="5"/>
                  </a:cubicBezTo>
                  <a:cubicBezTo>
                    <a:pt x="259" y="7"/>
                    <a:pt x="236" y="0"/>
                    <a:pt x="186" y="17"/>
                  </a:cubicBezTo>
                  <a:cubicBezTo>
                    <a:pt x="177" y="26"/>
                    <a:pt x="163" y="37"/>
                    <a:pt x="150" y="41"/>
                  </a:cubicBezTo>
                  <a:cubicBezTo>
                    <a:pt x="143" y="52"/>
                    <a:pt x="134" y="58"/>
                    <a:pt x="123" y="65"/>
                  </a:cubicBezTo>
                  <a:cubicBezTo>
                    <a:pt x="115" y="89"/>
                    <a:pt x="127" y="61"/>
                    <a:pt x="111" y="77"/>
                  </a:cubicBezTo>
                  <a:cubicBezTo>
                    <a:pt x="95" y="93"/>
                    <a:pt x="123" y="81"/>
                    <a:pt x="99" y="89"/>
                  </a:cubicBezTo>
                  <a:cubicBezTo>
                    <a:pt x="97" y="92"/>
                    <a:pt x="96" y="96"/>
                    <a:pt x="93" y="98"/>
                  </a:cubicBezTo>
                  <a:cubicBezTo>
                    <a:pt x="91" y="100"/>
                    <a:pt x="86" y="99"/>
                    <a:pt x="84" y="101"/>
                  </a:cubicBezTo>
                  <a:cubicBezTo>
                    <a:pt x="68" y="117"/>
                    <a:pt x="96" y="105"/>
                    <a:pt x="72" y="113"/>
                  </a:cubicBezTo>
                  <a:cubicBezTo>
                    <a:pt x="58" y="134"/>
                    <a:pt x="66" y="127"/>
                    <a:pt x="51" y="137"/>
                  </a:cubicBezTo>
                  <a:cubicBezTo>
                    <a:pt x="50" y="140"/>
                    <a:pt x="50" y="144"/>
                    <a:pt x="48" y="146"/>
                  </a:cubicBezTo>
                  <a:cubicBezTo>
                    <a:pt x="46" y="148"/>
                    <a:pt x="41" y="146"/>
                    <a:pt x="39" y="149"/>
                  </a:cubicBezTo>
                  <a:cubicBezTo>
                    <a:pt x="35" y="154"/>
                    <a:pt x="37" y="163"/>
                    <a:pt x="33" y="167"/>
                  </a:cubicBezTo>
                  <a:cubicBezTo>
                    <a:pt x="30" y="170"/>
                    <a:pt x="27" y="173"/>
                    <a:pt x="24" y="176"/>
                  </a:cubicBezTo>
                  <a:cubicBezTo>
                    <a:pt x="23" y="180"/>
                    <a:pt x="23" y="184"/>
                    <a:pt x="21" y="188"/>
                  </a:cubicBezTo>
                  <a:cubicBezTo>
                    <a:pt x="19" y="192"/>
                    <a:pt x="14" y="195"/>
                    <a:pt x="12" y="200"/>
                  </a:cubicBezTo>
                  <a:cubicBezTo>
                    <a:pt x="8" y="212"/>
                    <a:pt x="4" y="237"/>
                    <a:pt x="0" y="251"/>
                  </a:cubicBezTo>
                  <a:cubicBezTo>
                    <a:pt x="2" y="318"/>
                    <a:pt x="3" y="380"/>
                    <a:pt x="30" y="440"/>
                  </a:cubicBezTo>
                  <a:cubicBezTo>
                    <a:pt x="39" y="460"/>
                    <a:pt x="42" y="488"/>
                    <a:pt x="57" y="503"/>
                  </a:cubicBezTo>
                  <a:cubicBezTo>
                    <a:pt x="58" y="507"/>
                    <a:pt x="57" y="512"/>
                    <a:pt x="60" y="515"/>
                  </a:cubicBezTo>
                  <a:cubicBezTo>
                    <a:pt x="62" y="517"/>
                    <a:pt x="67" y="516"/>
                    <a:pt x="69" y="518"/>
                  </a:cubicBezTo>
                  <a:cubicBezTo>
                    <a:pt x="72" y="521"/>
                    <a:pt x="70" y="527"/>
                    <a:pt x="72" y="530"/>
                  </a:cubicBezTo>
                  <a:cubicBezTo>
                    <a:pt x="79" y="540"/>
                    <a:pt x="106" y="563"/>
                    <a:pt x="117" y="569"/>
                  </a:cubicBezTo>
                  <a:cubicBezTo>
                    <a:pt x="121" y="581"/>
                    <a:pt x="140" y="590"/>
                    <a:pt x="153" y="593"/>
                  </a:cubicBezTo>
                  <a:cubicBezTo>
                    <a:pt x="202" y="630"/>
                    <a:pt x="270" y="643"/>
                    <a:pt x="330" y="650"/>
                  </a:cubicBezTo>
                  <a:cubicBezTo>
                    <a:pt x="380" y="647"/>
                    <a:pt x="399" y="635"/>
                    <a:pt x="444" y="626"/>
                  </a:cubicBezTo>
                  <a:cubicBezTo>
                    <a:pt x="450" y="622"/>
                    <a:pt x="457" y="621"/>
                    <a:pt x="462" y="617"/>
                  </a:cubicBezTo>
                  <a:cubicBezTo>
                    <a:pt x="481" y="601"/>
                    <a:pt x="454" y="613"/>
                    <a:pt x="477" y="605"/>
                  </a:cubicBezTo>
                  <a:cubicBezTo>
                    <a:pt x="486" y="592"/>
                    <a:pt x="505" y="578"/>
                    <a:pt x="519" y="569"/>
                  </a:cubicBezTo>
                  <a:cubicBezTo>
                    <a:pt x="526" y="558"/>
                    <a:pt x="537" y="559"/>
                    <a:pt x="537" y="545"/>
                  </a:cubicBezTo>
                </a:path>
              </a:pathLst>
            </a:custGeom>
            <a:pattFill prst="pct8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</p:grp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1371600" y="533400"/>
            <a:ext cx="6767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FF00"/>
                </a:solidFill>
              </a:rPr>
              <a:t>Broca Aphasia (Expressive aphasia)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381000" y="5638800"/>
            <a:ext cx="563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/>
              <a:t>Broca's aphasia - Sarah Scott - teenage stroke</a:t>
            </a:r>
          </a:p>
          <a:p>
            <a:endParaRPr lang="en-US" b="1"/>
          </a:p>
          <a:p>
            <a:r>
              <a:rPr lang="en-US">
                <a:hlinkClick r:id="rId4"/>
              </a:rPr>
              <a:t>http://www.youtube.com/watch?v=1aplTvEQ6ew</a:t>
            </a:r>
            <a:endParaRPr lang="en-US"/>
          </a:p>
          <a:p>
            <a:endParaRPr lang="en-US"/>
          </a:p>
        </p:txBody>
      </p: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1219200" y="1600200"/>
            <a:ext cx="182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FFFF00"/>
                </a:solidFill>
              </a:rPr>
              <a:t>Left hemisphere</a:t>
            </a:r>
            <a:br>
              <a:rPr lang="en-US" sz="2400">
                <a:solidFill>
                  <a:srgbClr val="FFFF00"/>
                </a:solidFill>
              </a:rPr>
            </a:br>
            <a:endParaRPr lang="en-US" sz="2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10"/>
          <p:cNvGrpSpPr>
            <a:grpSpLocks/>
          </p:cNvGrpSpPr>
          <p:nvPr/>
        </p:nvGrpSpPr>
        <p:grpSpPr bwMode="auto">
          <a:xfrm>
            <a:off x="3200400" y="1447800"/>
            <a:ext cx="5688013" cy="3725863"/>
            <a:chOff x="1152" y="768"/>
            <a:chExt cx="3583" cy="2347"/>
          </a:xfrm>
        </p:grpSpPr>
        <p:pic>
          <p:nvPicPr>
            <p:cNvPr id="20486" name="Picture 4" descr="Brain-H-16-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768"/>
              <a:ext cx="3583" cy="2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7" name="Freeform 8" descr="80%"/>
            <p:cNvSpPr>
              <a:spLocks/>
            </p:cNvSpPr>
            <p:nvPr/>
          </p:nvSpPr>
          <p:spPr bwMode="auto">
            <a:xfrm>
              <a:off x="2820" y="1392"/>
              <a:ext cx="901" cy="750"/>
            </a:xfrm>
            <a:custGeom>
              <a:avLst/>
              <a:gdLst>
                <a:gd name="T0" fmla="*/ 291 w 901"/>
                <a:gd name="T1" fmla="*/ 105 h 750"/>
                <a:gd name="T2" fmla="*/ 267 w 901"/>
                <a:gd name="T3" fmla="*/ 183 h 750"/>
                <a:gd name="T4" fmla="*/ 246 w 901"/>
                <a:gd name="T5" fmla="*/ 228 h 750"/>
                <a:gd name="T6" fmla="*/ 210 w 901"/>
                <a:gd name="T7" fmla="*/ 303 h 750"/>
                <a:gd name="T8" fmla="*/ 198 w 901"/>
                <a:gd name="T9" fmla="*/ 321 h 750"/>
                <a:gd name="T10" fmla="*/ 174 w 901"/>
                <a:gd name="T11" fmla="*/ 366 h 750"/>
                <a:gd name="T12" fmla="*/ 150 w 901"/>
                <a:gd name="T13" fmla="*/ 396 h 750"/>
                <a:gd name="T14" fmla="*/ 111 w 901"/>
                <a:gd name="T15" fmla="*/ 429 h 750"/>
                <a:gd name="T16" fmla="*/ 75 w 901"/>
                <a:gd name="T17" fmla="*/ 474 h 750"/>
                <a:gd name="T18" fmla="*/ 15 w 901"/>
                <a:gd name="T19" fmla="*/ 537 h 750"/>
                <a:gd name="T20" fmla="*/ 0 w 901"/>
                <a:gd name="T21" fmla="*/ 579 h 750"/>
                <a:gd name="T22" fmla="*/ 33 w 901"/>
                <a:gd name="T23" fmla="*/ 681 h 750"/>
                <a:gd name="T24" fmla="*/ 60 w 901"/>
                <a:gd name="T25" fmla="*/ 705 h 750"/>
                <a:gd name="T26" fmla="*/ 96 w 901"/>
                <a:gd name="T27" fmla="*/ 729 h 750"/>
                <a:gd name="T28" fmla="*/ 180 w 901"/>
                <a:gd name="T29" fmla="*/ 750 h 750"/>
                <a:gd name="T30" fmla="*/ 417 w 901"/>
                <a:gd name="T31" fmla="*/ 726 h 750"/>
                <a:gd name="T32" fmla="*/ 468 w 901"/>
                <a:gd name="T33" fmla="*/ 708 h 750"/>
                <a:gd name="T34" fmla="*/ 492 w 901"/>
                <a:gd name="T35" fmla="*/ 702 h 750"/>
                <a:gd name="T36" fmla="*/ 528 w 901"/>
                <a:gd name="T37" fmla="*/ 690 h 750"/>
                <a:gd name="T38" fmla="*/ 585 w 901"/>
                <a:gd name="T39" fmla="*/ 666 h 750"/>
                <a:gd name="T40" fmla="*/ 669 w 901"/>
                <a:gd name="T41" fmla="*/ 630 h 750"/>
                <a:gd name="T42" fmla="*/ 753 w 901"/>
                <a:gd name="T43" fmla="*/ 585 h 750"/>
                <a:gd name="T44" fmla="*/ 777 w 901"/>
                <a:gd name="T45" fmla="*/ 561 h 750"/>
                <a:gd name="T46" fmla="*/ 825 w 901"/>
                <a:gd name="T47" fmla="*/ 510 h 750"/>
                <a:gd name="T48" fmla="*/ 840 w 901"/>
                <a:gd name="T49" fmla="*/ 486 h 750"/>
                <a:gd name="T50" fmla="*/ 873 w 901"/>
                <a:gd name="T51" fmla="*/ 408 h 750"/>
                <a:gd name="T52" fmla="*/ 900 w 901"/>
                <a:gd name="T53" fmla="*/ 297 h 750"/>
                <a:gd name="T54" fmla="*/ 870 w 901"/>
                <a:gd name="T55" fmla="*/ 153 h 750"/>
                <a:gd name="T56" fmla="*/ 834 w 901"/>
                <a:gd name="T57" fmla="*/ 105 h 750"/>
                <a:gd name="T58" fmla="*/ 819 w 901"/>
                <a:gd name="T59" fmla="*/ 93 h 750"/>
                <a:gd name="T60" fmla="*/ 813 w 901"/>
                <a:gd name="T61" fmla="*/ 84 h 750"/>
                <a:gd name="T62" fmla="*/ 765 w 901"/>
                <a:gd name="T63" fmla="*/ 54 h 750"/>
                <a:gd name="T64" fmla="*/ 723 w 901"/>
                <a:gd name="T65" fmla="*/ 30 h 750"/>
                <a:gd name="T66" fmla="*/ 627 w 901"/>
                <a:gd name="T67" fmla="*/ 9 h 750"/>
                <a:gd name="T68" fmla="*/ 399 w 901"/>
                <a:gd name="T69" fmla="*/ 21 h 750"/>
                <a:gd name="T70" fmla="*/ 366 w 901"/>
                <a:gd name="T71" fmla="*/ 45 h 750"/>
                <a:gd name="T72" fmla="*/ 342 w 901"/>
                <a:gd name="T73" fmla="*/ 66 h 750"/>
                <a:gd name="T74" fmla="*/ 318 w 901"/>
                <a:gd name="T75" fmla="*/ 81 h 750"/>
                <a:gd name="T76" fmla="*/ 306 w 901"/>
                <a:gd name="T77" fmla="*/ 93 h 750"/>
                <a:gd name="T78" fmla="*/ 291 w 901"/>
                <a:gd name="T79" fmla="*/ 105 h 75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01"/>
                <a:gd name="T121" fmla="*/ 0 h 750"/>
                <a:gd name="T122" fmla="*/ 901 w 901"/>
                <a:gd name="T123" fmla="*/ 750 h 75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01" h="750">
                  <a:moveTo>
                    <a:pt x="291" y="105"/>
                  </a:moveTo>
                  <a:cubicBezTo>
                    <a:pt x="284" y="131"/>
                    <a:pt x="279" y="159"/>
                    <a:pt x="267" y="183"/>
                  </a:cubicBezTo>
                  <a:cubicBezTo>
                    <a:pt x="264" y="200"/>
                    <a:pt x="256" y="214"/>
                    <a:pt x="246" y="228"/>
                  </a:cubicBezTo>
                  <a:cubicBezTo>
                    <a:pt x="238" y="253"/>
                    <a:pt x="226" y="282"/>
                    <a:pt x="210" y="303"/>
                  </a:cubicBezTo>
                  <a:cubicBezTo>
                    <a:pt x="200" y="333"/>
                    <a:pt x="217" y="287"/>
                    <a:pt x="198" y="321"/>
                  </a:cubicBezTo>
                  <a:cubicBezTo>
                    <a:pt x="189" y="337"/>
                    <a:pt x="185" y="351"/>
                    <a:pt x="174" y="366"/>
                  </a:cubicBezTo>
                  <a:cubicBezTo>
                    <a:pt x="167" y="376"/>
                    <a:pt x="150" y="396"/>
                    <a:pt x="150" y="396"/>
                  </a:cubicBezTo>
                  <a:cubicBezTo>
                    <a:pt x="147" y="405"/>
                    <a:pt x="121" y="426"/>
                    <a:pt x="111" y="429"/>
                  </a:cubicBezTo>
                  <a:cubicBezTo>
                    <a:pt x="107" y="441"/>
                    <a:pt x="87" y="466"/>
                    <a:pt x="75" y="474"/>
                  </a:cubicBezTo>
                  <a:cubicBezTo>
                    <a:pt x="71" y="485"/>
                    <a:pt x="28" y="524"/>
                    <a:pt x="15" y="537"/>
                  </a:cubicBezTo>
                  <a:cubicBezTo>
                    <a:pt x="11" y="552"/>
                    <a:pt x="4" y="564"/>
                    <a:pt x="0" y="579"/>
                  </a:cubicBezTo>
                  <a:cubicBezTo>
                    <a:pt x="2" y="612"/>
                    <a:pt x="1" y="660"/>
                    <a:pt x="33" y="681"/>
                  </a:cubicBezTo>
                  <a:cubicBezTo>
                    <a:pt x="41" y="693"/>
                    <a:pt x="47" y="699"/>
                    <a:pt x="60" y="705"/>
                  </a:cubicBezTo>
                  <a:cubicBezTo>
                    <a:pt x="71" y="721"/>
                    <a:pt x="78" y="725"/>
                    <a:pt x="96" y="729"/>
                  </a:cubicBezTo>
                  <a:cubicBezTo>
                    <a:pt x="118" y="744"/>
                    <a:pt x="154" y="747"/>
                    <a:pt x="180" y="750"/>
                  </a:cubicBezTo>
                  <a:cubicBezTo>
                    <a:pt x="261" y="746"/>
                    <a:pt x="337" y="734"/>
                    <a:pt x="417" y="726"/>
                  </a:cubicBezTo>
                  <a:cubicBezTo>
                    <a:pt x="434" y="719"/>
                    <a:pt x="451" y="714"/>
                    <a:pt x="468" y="708"/>
                  </a:cubicBezTo>
                  <a:cubicBezTo>
                    <a:pt x="476" y="705"/>
                    <a:pt x="492" y="702"/>
                    <a:pt x="492" y="702"/>
                  </a:cubicBezTo>
                  <a:cubicBezTo>
                    <a:pt x="503" y="694"/>
                    <a:pt x="515" y="693"/>
                    <a:pt x="528" y="690"/>
                  </a:cubicBezTo>
                  <a:cubicBezTo>
                    <a:pt x="545" y="677"/>
                    <a:pt x="564" y="671"/>
                    <a:pt x="585" y="666"/>
                  </a:cubicBezTo>
                  <a:cubicBezTo>
                    <a:pt x="614" y="659"/>
                    <a:pt x="640" y="637"/>
                    <a:pt x="669" y="630"/>
                  </a:cubicBezTo>
                  <a:cubicBezTo>
                    <a:pt x="693" y="636"/>
                    <a:pt x="734" y="602"/>
                    <a:pt x="753" y="585"/>
                  </a:cubicBezTo>
                  <a:cubicBezTo>
                    <a:pt x="761" y="577"/>
                    <a:pt x="777" y="561"/>
                    <a:pt x="777" y="561"/>
                  </a:cubicBezTo>
                  <a:cubicBezTo>
                    <a:pt x="783" y="542"/>
                    <a:pt x="808" y="521"/>
                    <a:pt x="825" y="510"/>
                  </a:cubicBezTo>
                  <a:cubicBezTo>
                    <a:pt x="832" y="489"/>
                    <a:pt x="826" y="496"/>
                    <a:pt x="840" y="486"/>
                  </a:cubicBezTo>
                  <a:cubicBezTo>
                    <a:pt x="847" y="459"/>
                    <a:pt x="863" y="434"/>
                    <a:pt x="873" y="408"/>
                  </a:cubicBezTo>
                  <a:cubicBezTo>
                    <a:pt x="887" y="372"/>
                    <a:pt x="893" y="334"/>
                    <a:pt x="900" y="297"/>
                  </a:cubicBezTo>
                  <a:cubicBezTo>
                    <a:pt x="898" y="239"/>
                    <a:pt x="901" y="199"/>
                    <a:pt x="870" y="153"/>
                  </a:cubicBezTo>
                  <a:cubicBezTo>
                    <a:pt x="866" y="136"/>
                    <a:pt x="849" y="115"/>
                    <a:pt x="834" y="105"/>
                  </a:cubicBezTo>
                  <a:cubicBezTo>
                    <a:pt x="828" y="86"/>
                    <a:pt x="837" y="105"/>
                    <a:pt x="819" y="93"/>
                  </a:cubicBezTo>
                  <a:cubicBezTo>
                    <a:pt x="816" y="91"/>
                    <a:pt x="816" y="86"/>
                    <a:pt x="813" y="84"/>
                  </a:cubicBezTo>
                  <a:cubicBezTo>
                    <a:pt x="799" y="73"/>
                    <a:pt x="780" y="64"/>
                    <a:pt x="765" y="54"/>
                  </a:cubicBezTo>
                  <a:cubicBezTo>
                    <a:pt x="757" y="42"/>
                    <a:pt x="738" y="34"/>
                    <a:pt x="723" y="30"/>
                  </a:cubicBezTo>
                  <a:cubicBezTo>
                    <a:pt x="697" y="13"/>
                    <a:pt x="657" y="13"/>
                    <a:pt x="627" y="9"/>
                  </a:cubicBezTo>
                  <a:cubicBezTo>
                    <a:pt x="428" y="15"/>
                    <a:pt x="484" y="0"/>
                    <a:pt x="399" y="21"/>
                  </a:cubicBezTo>
                  <a:cubicBezTo>
                    <a:pt x="391" y="29"/>
                    <a:pt x="376" y="42"/>
                    <a:pt x="366" y="45"/>
                  </a:cubicBezTo>
                  <a:cubicBezTo>
                    <a:pt x="360" y="54"/>
                    <a:pt x="342" y="66"/>
                    <a:pt x="342" y="66"/>
                  </a:cubicBezTo>
                  <a:cubicBezTo>
                    <a:pt x="338" y="79"/>
                    <a:pt x="331" y="78"/>
                    <a:pt x="318" y="81"/>
                  </a:cubicBezTo>
                  <a:cubicBezTo>
                    <a:pt x="313" y="97"/>
                    <a:pt x="319" y="85"/>
                    <a:pt x="306" y="93"/>
                  </a:cubicBezTo>
                  <a:cubicBezTo>
                    <a:pt x="301" y="96"/>
                    <a:pt x="291" y="105"/>
                    <a:pt x="291" y="105"/>
                  </a:cubicBezTo>
                  <a:close/>
                </a:path>
              </a:pathLst>
            </a:custGeom>
            <a:pattFill prst="pct8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</p:grpSp>
      <p:sp>
        <p:nvSpPr>
          <p:cNvPr id="20483" name="Text Box 9"/>
          <p:cNvSpPr txBox="1">
            <a:spLocks noChangeArrowheads="1"/>
          </p:cNvSpPr>
          <p:nvPr/>
        </p:nvSpPr>
        <p:spPr bwMode="auto">
          <a:xfrm>
            <a:off x="838200" y="609600"/>
            <a:ext cx="7215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FF00"/>
                </a:solidFill>
              </a:rPr>
              <a:t>Wernicke Aphasia (Receptive aphasia)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533400" y="5657850"/>
            <a:ext cx="617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/>
              <a:t>Wernicke's Aphasia Interview with Amelia Carter</a:t>
            </a:r>
          </a:p>
          <a:p>
            <a:endParaRPr lang="en-US" b="1"/>
          </a:p>
          <a:p>
            <a:r>
              <a:rPr lang="en-US">
                <a:hlinkClick r:id="rId4"/>
              </a:rPr>
              <a:t>http://www.youtube.com/watch?v=UtadyCc_ybo</a:t>
            </a:r>
            <a:endParaRPr lang="en-US"/>
          </a:p>
          <a:p>
            <a:endParaRPr lang="en-US"/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1219200" y="1600200"/>
            <a:ext cx="182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FFFF00"/>
                </a:solidFill>
              </a:rPr>
              <a:t>Left hemisphere</a:t>
            </a:r>
            <a:br>
              <a:rPr lang="en-US" sz="2400">
                <a:solidFill>
                  <a:srgbClr val="FFFF00"/>
                </a:solidFill>
              </a:rPr>
            </a:br>
            <a:endParaRPr lang="en-US" sz="2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0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"/>
            <a:ext cx="8229600" cy="3581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3600" b="1" dirty="0" smtClean="0">
              <a:solidFill>
                <a:srgbClr val="FFFF66"/>
              </a:solidFill>
            </a:endParaRPr>
          </a:p>
          <a:p>
            <a:pPr algn="ctr" eaLnBrk="1" hangingPunct="1"/>
            <a:endParaRPr lang="en-US" sz="3600" b="1" dirty="0" smtClean="0">
              <a:solidFill>
                <a:srgbClr val="FFFF66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(right hemisphere)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8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"/>
            <a:ext cx="8229600" cy="3581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3600" b="1" dirty="0" smtClean="0">
              <a:solidFill>
                <a:srgbClr val="FFFF66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3600" b="1" dirty="0" smtClean="0">
                <a:solidFill>
                  <a:srgbClr val="FFFF66"/>
                </a:solidFill>
              </a:rPr>
              <a:t>Prosody of speech  </a:t>
            </a:r>
          </a:p>
          <a:p>
            <a:pPr algn="ctr" eaLnBrk="1" hangingPunct="1"/>
            <a:endParaRPr lang="en-US" sz="3600" b="1" dirty="0" smtClean="0">
              <a:solidFill>
                <a:srgbClr val="FFFF66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(right hemisphere)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3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5"/>
          <p:cNvGrpSpPr>
            <a:grpSpLocks/>
          </p:cNvGrpSpPr>
          <p:nvPr/>
        </p:nvGrpSpPr>
        <p:grpSpPr bwMode="auto">
          <a:xfrm>
            <a:off x="3455988" y="1295400"/>
            <a:ext cx="5688012" cy="3725863"/>
            <a:chOff x="1152" y="768"/>
            <a:chExt cx="3583" cy="2347"/>
          </a:xfrm>
        </p:grpSpPr>
        <p:pic>
          <p:nvPicPr>
            <p:cNvPr id="19462" name="Picture 2" descr="Brain-H-16-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768"/>
              <a:ext cx="3583" cy="2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3" name="Freeform 3" descr="80%"/>
            <p:cNvSpPr>
              <a:spLocks/>
            </p:cNvSpPr>
            <p:nvPr/>
          </p:nvSpPr>
          <p:spPr bwMode="auto">
            <a:xfrm>
              <a:off x="1572" y="1776"/>
              <a:ext cx="608" cy="650"/>
            </a:xfrm>
            <a:custGeom>
              <a:avLst/>
              <a:gdLst>
                <a:gd name="T0" fmla="*/ 504 w 608"/>
                <a:gd name="T1" fmla="*/ 554 h 650"/>
                <a:gd name="T2" fmla="*/ 531 w 608"/>
                <a:gd name="T3" fmla="*/ 542 h 650"/>
                <a:gd name="T4" fmla="*/ 576 w 608"/>
                <a:gd name="T5" fmla="*/ 518 h 650"/>
                <a:gd name="T6" fmla="*/ 597 w 608"/>
                <a:gd name="T7" fmla="*/ 464 h 650"/>
                <a:gd name="T8" fmla="*/ 579 w 608"/>
                <a:gd name="T9" fmla="*/ 365 h 650"/>
                <a:gd name="T10" fmla="*/ 543 w 608"/>
                <a:gd name="T11" fmla="*/ 338 h 650"/>
                <a:gd name="T12" fmla="*/ 507 w 608"/>
                <a:gd name="T13" fmla="*/ 290 h 650"/>
                <a:gd name="T14" fmla="*/ 483 w 608"/>
                <a:gd name="T15" fmla="*/ 248 h 650"/>
                <a:gd name="T16" fmla="*/ 459 w 608"/>
                <a:gd name="T17" fmla="*/ 206 h 650"/>
                <a:gd name="T18" fmla="*/ 447 w 608"/>
                <a:gd name="T19" fmla="*/ 176 h 650"/>
                <a:gd name="T20" fmla="*/ 435 w 608"/>
                <a:gd name="T21" fmla="*/ 134 h 650"/>
                <a:gd name="T22" fmla="*/ 432 w 608"/>
                <a:gd name="T23" fmla="*/ 125 h 650"/>
                <a:gd name="T24" fmla="*/ 429 w 608"/>
                <a:gd name="T25" fmla="*/ 80 h 650"/>
                <a:gd name="T26" fmla="*/ 327 w 608"/>
                <a:gd name="T27" fmla="*/ 5 h 650"/>
                <a:gd name="T28" fmla="*/ 186 w 608"/>
                <a:gd name="T29" fmla="*/ 17 h 650"/>
                <a:gd name="T30" fmla="*/ 150 w 608"/>
                <a:gd name="T31" fmla="*/ 41 h 650"/>
                <a:gd name="T32" fmla="*/ 123 w 608"/>
                <a:gd name="T33" fmla="*/ 65 h 650"/>
                <a:gd name="T34" fmla="*/ 111 w 608"/>
                <a:gd name="T35" fmla="*/ 77 h 650"/>
                <a:gd name="T36" fmla="*/ 99 w 608"/>
                <a:gd name="T37" fmla="*/ 89 h 650"/>
                <a:gd name="T38" fmla="*/ 93 w 608"/>
                <a:gd name="T39" fmla="*/ 98 h 650"/>
                <a:gd name="T40" fmla="*/ 84 w 608"/>
                <a:gd name="T41" fmla="*/ 101 h 650"/>
                <a:gd name="T42" fmla="*/ 72 w 608"/>
                <a:gd name="T43" fmla="*/ 113 h 650"/>
                <a:gd name="T44" fmla="*/ 51 w 608"/>
                <a:gd name="T45" fmla="*/ 137 h 650"/>
                <a:gd name="T46" fmla="*/ 48 w 608"/>
                <a:gd name="T47" fmla="*/ 146 h 650"/>
                <a:gd name="T48" fmla="*/ 39 w 608"/>
                <a:gd name="T49" fmla="*/ 149 h 650"/>
                <a:gd name="T50" fmla="*/ 33 w 608"/>
                <a:gd name="T51" fmla="*/ 167 h 650"/>
                <a:gd name="T52" fmla="*/ 24 w 608"/>
                <a:gd name="T53" fmla="*/ 176 h 650"/>
                <a:gd name="T54" fmla="*/ 21 w 608"/>
                <a:gd name="T55" fmla="*/ 188 h 650"/>
                <a:gd name="T56" fmla="*/ 12 w 608"/>
                <a:gd name="T57" fmla="*/ 200 h 650"/>
                <a:gd name="T58" fmla="*/ 0 w 608"/>
                <a:gd name="T59" fmla="*/ 251 h 650"/>
                <a:gd name="T60" fmla="*/ 30 w 608"/>
                <a:gd name="T61" fmla="*/ 440 h 650"/>
                <a:gd name="T62" fmla="*/ 57 w 608"/>
                <a:gd name="T63" fmla="*/ 503 h 650"/>
                <a:gd name="T64" fmla="*/ 60 w 608"/>
                <a:gd name="T65" fmla="*/ 515 h 650"/>
                <a:gd name="T66" fmla="*/ 69 w 608"/>
                <a:gd name="T67" fmla="*/ 518 h 650"/>
                <a:gd name="T68" fmla="*/ 72 w 608"/>
                <a:gd name="T69" fmla="*/ 530 h 650"/>
                <a:gd name="T70" fmla="*/ 117 w 608"/>
                <a:gd name="T71" fmla="*/ 569 h 650"/>
                <a:gd name="T72" fmla="*/ 153 w 608"/>
                <a:gd name="T73" fmla="*/ 593 h 650"/>
                <a:gd name="T74" fmla="*/ 330 w 608"/>
                <a:gd name="T75" fmla="*/ 650 h 650"/>
                <a:gd name="T76" fmla="*/ 444 w 608"/>
                <a:gd name="T77" fmla="*/ 626 h 650"/>
                <a:gd name="T78" fmla="*/ 462 w 608"/>
                <a:gd name="T79" fmla="*/ 617 h 650"/>
                <a:gd name="T80" fmla="*/ 477 w 608"/>
                <a:gd name="T81" fmla="*/ 605 h 650"/>
                <a:gd name="T82" fmla="*/ 519 w 608"/>
                <a:gd name="T83" fmla="*/ 569 h 650"/>
                <a:gd name="T84" fmla="*/ 537 w 608"/>
                <a:gd name="T85" fmla="*/ 545 h 6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8"/>
                <a:gd name="T130" fmla="*/ 0 h 650"/>
                <a:gd name="T131" fmla="*/ 608 w 608"/>
                <a:gd name="T132" fmla="*/ 650 h 65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8" h="650">
                  <a:moveTo>
                    <a:pt x="504" y="554"/>
                  </a:moveTo>
                  <a:cubicBezTo>
                    <a:pt x="504" y="554"/>
                    <a:pt x="522" y="546"/>
                    <a:pt x="531" y="542"/>
                  </a:cubicBezTo>
                  <a:cubicBezTo>
                    <a:pt x="546" y="534"/>
                    <a:pt x="560" y="523"/>
                    <a:pt x="576" y="518"/>
                  </a:cubicBezTo>
                  <a:cubicBezTo>
                    <a:pt x="586" y="503"/>
                    <a:pt x="593" y="482"/>
                    <a:pt x="597" y="464"/>
                  </a:cubicBezTo>
                  <a:cubicBezTo>
                    <a:pt x="596" y="440"/>
                    <a:pt x="608" y="384"/>
                    <a:pt x="579" y="365"/>
                  </a:cubicBezTo>
                  <a:cubicBezTo>
                    <a:pt x="573" y="348"/>
                    <a:pt x="557" y="347"/>
                    <a:pt x="543" y="338"/>
                  </a:cubicBezTo>
                  <a:cubicBezTo>
                    <a:pt x="538" y="323"/>
                    <a:pt x="520" y="299"/>
                    <a:pt x="507" y="290"/>
                  </a:cubicBezTo>
                  <a:cubicBezTo>
                    <a:pt x="502" y="275"/>
                    <a:pt x="494" y="259"/>
                    <a:pt x="483" y="248"/>
                  </a:cubicBezTo>
                  <a:cubicBezTo>
                    <a:pt x="478" y="233"/>
                    <a:pt x="470" y="217"/>
                    <a:pt x="459" y="206"/>
                  </a:cubicBezTo>
                  <a:cubicBezTo>
                    <a:pt x="455" y="195"/>
                    <a:pt x="454" y="186"/>
                    <a:pt x="447" y="176"/>
                  </a:cubicBezTo>
                  <a:cubicBezTo>
                    <a:pt x="439" y="146"/>
                    <a:pt x="444" y="160"/>
                    <a:pt x="435" y="134"/>
                  </a:cubicBezTo>
                  <a:cubicBezTo>
                    <a:pt x="434" y="131"/>
                    <a:pt x="432" y="125"/>
                    <a:pt x="432" y="125"/>
                  </a:cubicBezTo>
                  <a:cubicBezTo>
                    <a:pt x="431" y="110"/>
                    <a:pt x="431" y="95"/>
                    <a:pt x="429" y="80"/>
                  </a:cubicBezTo>
                  <a:cubicBezTo>
                    <a:pt x="421" y="31"/>
                    <a:pt x="367" y="15"/>
                    <a:pt x="327" y="5"/>
                  </a:cubicBezTo>
                  <a:cubicBezTo>
                    <a:pt x="259" y="7"/>
                    <a:pt x="236" y="0"/>
                    <a:pt x="186" y="17"/>
                  </a:cubicBezTo>
                  <a:cubicBezTo>
                    <a:pt x="177" y="26"/>
                    <a:pt x="163" y="37"/>
                    <a:pt x="150" y="41"/>
                  </a:cubicBezTo>
                  <a:cubicBezTo>
                    <a:pt x="143" y="52"/>
                    <a:pt x="134" y="58"/>
                    <a:pt x="123" y="65"/>
                  </a:cubicBezTo>
                  <a:cubicBezTo>
                    <a:pt x="115" y="89"/>
                    <a:pt x="127" y="61"/>
                    <a:pt x="111" y="77"/>
                  </a:cubicBezTo>
                  <a:cubicBezTo>
                    <a:pt x="95" y="93"/>
                    <a:pt x="123" y="81"/>
                    <a:pt x="99" y="89"/>
                  </a:cubicBezTo>
                  <a:cubicBezTo>
                    <a:pt x="97" y="92"/>
                    <a:pt x="96" y="96"/>
                    <a:pt x="93" y="98"/>
                  </a:cubicBezTo>
                  <a:cubicBezTo>
                    <a:pt x="91" y="100"/>
                    <a:pt x="86" y="99"/>
                    <a:pt x="84" y="101"/>
                  </a:cubicBezTo>
                  <a:cubicBezTo>
                    <a:pt x="68" y="117"/>
                    <a:pt x="96" y="105"/>
                    <a:pt x="72" y="113"/>
                  </a:cubicBezTo>
                  <a:cubicBezTo>
                    <a:pt x="58" y="134"/>
                    <a:pt x="66" y="127"/>
                    <a:pt x="51" y="137"/>
                  </a:cubicBezTo>
                  <a:cubicBezTo>
                    <a:pt x="50" y="140"/>
                    <a:pt x="50" y="144"/>
                    <a:pt x="48" y="146"/>
                  </a:cubicBezTo>
                  <a:cubicBezTo>
                    <a:pt x="46" y="148"/>
                    <a:pt x="41" y="146"/>
                    <a:pt x="39" y="149"/>
                  </a:cubicBezTo>
                  <a:cubicBezTo>
                    <a:pt x="35" y="154"/>
                    <a:pt x="37" y="163"/>
                    <a:pt x="33" y="167"/>
                  </a:cubicBezTo>
                  <a:cubicBezTo>
                    <a:pt x="30" y="170"/>
                    <a:pt x="27" y="173"/>
                    <a:pt x="24" y="176"/>
                  </a:cubicBezTo>
                  <a:cubicBezTo>
                    <a:pt x="23" y="180"/>
                    <a:pt x="23" y="184"/>
                    <a:pt x="21" y="188"/>
                  </a:cubicBezTo>
                  <a:cubicBezTo>
                    <a:pt x="19" y="192"/>
                    <a:pt x="14" y="195"/>
                    <a:pt x="12" y="200"/>
                  </a:cubicBezTo>
                  <a:cubicBezTo>
                    <a:pt x="8" y="212"/>
                    <a:pt x="4" y="237"/>
                    <a:pt x="0" y="251"/>
                  </a:cubicBezTo>
                  <a:cubicBezTo>
                    <a:pt x="2" y="318"/>
                    <a:pt x="3" y="380"/>
                    <a:pt x="30" y="440"/>
                  </a:cubicBezTo>
                  <a:cubicBezTo>
                    <a:pt x="39" y="460"/>
                    <a:pt x="42" y="488"/>
                    <a:pt x="57" y="503"/>
                  </a:cubicBezTo>
                  <a:cubicBezTo>
                    <a:pt x="58" y="507"/>
                    <a:pt x="57" y="512"/>
                    <a:pt x="60" y="515"/>
                  </a:cubicBezTo>
                  <a:cubicBezTo>
                    <a:pt x="62" y="517"/>
                    <a:pt x="67" y="516"/>
                    <a:pt x="69" y="518"/>
                  </a:cubicBezTo>
                  <a:cubicBezTo>
                    <a:pt x="72" y="521"/>
                    <a:pt x="70" y="527"/>
                    <a:pt x="72" y="530"/>
                  </a:cubicBezTo>
                  <a:cubicBezTo>
                    <a:pt x="79" y="540"/>
                    <a:pt x="106" y="563"/>
                    <a:pt x="117" y="569"/>
                  </a:cubicBezTo>
                  <a:cubicBezTo>
                    <a:pt x="121" y="581"/>
                    <a:pt x="140" y="590"/>
                    <a:pt x="153" y="593"/>
                  </a:cubicBezTo>
                  <a:cubicBezTo>
                    <a:pt x="202" y="630"/>
                    <a:pt x="270" y="643"/>
                    <a:pt x="330" y="650"/>
                  </a:cubicBezTo>
                  <a:cubicBezTo>
                    <a:pt x="380" y="647"/>
                    <a:pt x="399" y="635"/>
                    <a:pt x="444" y="626"/>
                  </a:cubicBezTo>
                  <a:cubicBezTo>
                    <a:pt x="450" y="622"/>
                    <a:pt x="457" y="621"/>
                    <a:pt x="462" y="617"/>
                  </a:cubicBezTo>
                  <a:cubicBezTo>
                    <a:pt x="481" y="601"/>
                    <a:pt x="454" y="613"/>
                    <a:pt x="477" y="605"/>
                  </a:cubicBezTo>
                  <a:cubicBezTo>
                    <a:pt x="486" y="592"/>
                    <a:pt x="505" y="578"/>
                    <a:pt x="519" y="569"/>
                  </a:cubicBezTo>
                  <a:cubicBezTo>
                    <a:pt x="526" y="558"/>
                    <a:pt x="537" y="559"/>
                    <a:pt x="537" y="545"/>
                  </a:cubicBezTo>
                </a:path>
              </a:pathLst>
            </a:custGeom>
            <a:pattFill prst="pct8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</p:grp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1371600" y="533400"/>
            <a:ext cx="6767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FF00"/>
                </a:solidFill>
              </a:rPr>
              <a:t>Broca Aphasia (Expressive aphasia)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381000" y="5638800"/>
            <a:ext cx="563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/>
              <a:t>Broca's aphasia - Sarah Scott - teenage stroke</a:t>
            </a:r>
          </a:p>
          <a:p>
            <a:endParaRPr lang="en-US" b="1"/>
          </a:p>
          <a:p>
            <a:r>
              <a:rPr lang="en-US">
                <a:hlinkClick r:id="rId4"/>
              </a:rPr>
              <a:t>http://www.youtube.com/watch?v=1aplTvEQ6ew</a:t>
            </a:r>
            <a:endParaRPr lang="en-US"/>
          </a:p>
          <a:p>
            <a:endParaRPr lang="en-US"/>
          </a:p>
        </p:txBody>
      </p: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1219200" y="1600200"/>
            <a:ext cx="182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FFFF00"/>
                </a:solidFill>
              </a:rPr>
              <a:t>Left hemisphere</a:t>
            </a:r>
            <a:br>
              <a:rPr lang="en-US" sz="2400">
                <a:solidFill>
                  <a:srgbClr val="FFFF00"/>
                </a:solidFill>
              </a:rPr>
            </a:br>
            <a:endParaRPr lang="en-US" sz="2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92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Topographagnosia</a:t>
            </a: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8"/>
            <a:ext cx="8229600" cy="4525962"/>
          </a:xfrm>
        </p:spPr>
        <p:txBody>
          <a:bodyPr/>
          <a:lstStyle/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Inability to navigate routes using familiar landmarks - deficit in familiar scene perception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right </a:t>
            </a:r>
            <a:r>
              <a:rPr lang="en-US" sz="2400" dirty="0">
                <a:solidFill>
                  <a:srgbClr val="FFFF00"/>
                </a:solidFill>
              </a:rPr>
              <a:t>ventral </a:t>
            </a:r>
            <a:r>
              <a:rPr lang="en-US" sz="2400" dirty="0" err="1">
                <a:solidFill>
                  <a:srgbClr val="FFFF00"/>
                </a:solidFill>
              </a:rPr>
              <a:t>temporo</a:t>
            </a:r>
            <a:r>
              <a:rPr lang="en-US" sz="2400" dirty="0">
                <a:solidFill>
                  <a:srgbClr val="FFFF00"/>
                </a:solidFill>
              </a:rPr>
              <a:t>-occipital </a:t>
            </a:r>
            <a:r>
              <a:rPr lang="en-US" sz="2400" dirty="0" smtClean="0">
                <a:solidFill>
                  <a:srgbClr val="FFFF00"/>
                </a:solidFill>
              </a:rPr>
              <a:t>lesions like </a:t>
            </a:r>
            <a:r>
              <a:rPr lang="en-US" sz="2400" b="1" dirty="0" smtClean="0">
                <a:solidFill>
                  <a:srgbClr val="FFFF00"/>
                </a:solidFill>
              </a:rPr>
              <a:t>Right </a:t>
            </a:r>
            <a:r>
              <a:rPr lang="en-US" sz="2400" b="1" dirty="0">
                <a:solidFill>
                  <a:srgbClr val="FFFF00"/>
                </a:solidFill>
              </a:rPr>
              <a:t>lingual </a:t>
            </a:r>
            <a:r>
              <a:rPr lang="en-US" sz="2400" b="1" dirty="0" err="1">
                <a:solidFill>
                  <a:srgbClr val="FFFF00"/>
                </a:solidFill>
              </a:rPr>
              <a:t>gyrus</a:t>
            </a:r>
            <a:endParaRPr lang="en-US" sz="2400" b="1" dirty="0">
              <a:solidFill>
                <a:srgbClr val="FFFF00"/>
              </a:solidFill>
            </a:endParaRPr>
          </a:p>
          <a:p>
            <a:pPr marL="457200" lvl="1" indent="0">
              <a:buNone/>
            </a:pP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                             VS</a:t>
            </a:r>
          </a:p>
          <a:p>
            <a:pPr lvl="1"/>
            <a:r>
              <a:rPr lang="en-US" sz="2400" dirty="0">
                <a:solidFill>
                  <a:srgbClr val="FFFF00"/>
                </a:solidFill>
              </a:rPr>
              <a:t> right </a:t>
            </a:r>
            <a:r>
              <a:rPr lang="en-US" sz="2400" dirty="0" err="1">
                <a:solidFill>
                  <a:srgbClr val="FFFF00"/>
                </a:solidFill>
              </a:rPr>
              <a:t>parietotemporal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lesions</a:t>
            </a:r>
          </a:p>
          <a:p>
            <a:pPr lvl="1"/>
            <a:endParaRPr lang="en-US" sz="24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1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10"/>
          <p:cNvGrpSpPr>
            <a:grpSpLocks/>
          </p:cNvGrpSpPr>
          <p:nvPr/>
        </p:nvGrpSpPr>
        <p:grpSpPr bwMode="auto">
          <a:xfrm>
            <a:off x="3200400" y="1447800"/>
            <a:ext cx="5688013" cy="3725863"/>
            <a:chOff x="1152" y="768"/>
            <a:chExt cx="3583" cy="2347"/>
          </a:xfrm>
        </p:grpSpPr>
        <p:pic>
          <p:nvPicPr>
            <p:cNvPr id="20486" name="Picture 4" descr="Brain-H-16-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768"/>
              <a:ext cx="3583" cy="2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7" name="Freeform 8" descr="80%"/>
            <p:cNvSpPr>
              <a:spLocks/>
            </p:cNvSpPr>
            <p:nvPr/>
          </p:nvSpPr>
          <p:spPr bwMode="auto">
            <a:xfrm>
              <a:off x="2820" y="1392"/>
              <a:ext cx="901" cy="750"/>
            </a:xfrm>
            <a:custGeom>
              <a:avLst/>
              <a:gdLst>
                <a:gd name="T0" fmla="*/ 291 w 901"/>
                <a:gd name="T1" fmla="*/ 105 h 750"/>
                <a:gd name="T2" fmla="*/ 267 w 901"/>
                <a:gd name="T3" fmla="*/ 183 h 750"/>
                <a:gd name="T4" fmla="*/ 246 w 901"/>
                <a:gd name="T5" fmla="*/ 228 h 750"/>
                <a:gd name="T6" fmla="*/ 210 w 901"/>
                <a:gd name="T7" fmla="*/ 303 h 750"/>
                <a:gd name="T8" fmla="*/ 198 w 901"/>
                <a:gd name="T9" fmla="*/ 321 h 750"/>
                <a:gd name="T10" fmla="*/ 174 w 901"/>
                <a:gd name="T11" fmla="*/ 366 h 750"/>
                <a:gd name="T12" fmla="*/ 150 w 901"/>
                <a:gd name="T13" fmla="*/ 396 h 750"/>
                <a:gd name="T14" fmla="*/ 111 w 901"/>
                <a:gd name="T15" fmla="*/ 429 h 750"/>
                <a:gd name="T16" fmla="*/ 75 w 901"/>
                <a:gd name="T17" fmla="*/ 474 h 750"/>
                <a:gd name="T18" fmla="*/ 15 w 901"/>
                <a:gd name="T19" fmla="*/ 537 h 750"/>
                <a:gd name="T20" fmla="*/ 0 w 901"/>
                <a:gd name="T21" fmla="*/ 579 h 750"/>
                <a:gd name="T22" fmla="*/ 33 w 901"/>
                <a:gd name="T23" fmla="*/ 681 h 750"/>
                <a:gd name="T24" fmla="*/ 60 w 901"/>
                <a:gd name="T25" fmla="*/ 705 h 750"/>
                <a:gd name="T26" fmla="*/ 96 w 901"/>
                <a:gd name="T27" fmla="*/ 729 h 750"/>
                <a:gd name="T28" fmla="*/ 180 w 901"/>
                <a:gd name="T29" fmla="*/ 750 h 750"/>
                <a:gd name="T30" fmla="*/ 417 w 901"/>
                <a:gd name="T31" fmla="*/ 726 h 750"/>
                <a:gd name="T32" fmla="*/ 468 w 901"/>
                <a:gd name="T33" fmla="*/ 708 h 750"/>
                <a:gd name="T34" fmla="*/ 492 w 901"/>
                <a:gd name="T35" fmla="*/ 702 h 750"/>
                <a:gd name="T36" fmla="*/ 528 w 901"/>
                <a:gd name="T37" fmla="*/ 690 h 750"/>
                <a:gd name="T38" fmla="*/ 585 w 901"/>
                <a:gd name="T39" fmla="*/ 666 h 750"/>
                <a:gd name="T40" fmla="*/ 669 w 901"/>
                <a:gd name="T41" fmla="*/ 630 h 750"/>
                <a:gd name="T42" fmla="*/ 753 w 901"/>
                <a:gd name="T43" fmla="*/ 585 h 750"/>
                <a:gd name="T44" fmla="*/ 777 w 901"/>
                <a:gd name="T45" fmla="*/ 561 h 750"/>
                <a:gd name="T46" fmla="*/ 825 w 901"/>
                <a:gd name="T47" fmla="*/ 510 h 750"/>
                <a:gd name="T48" fmla="*/ 840 w 901"/>
                <a:gd name="T49" fmla="*/ 486 h 750"/>
                <a:gd name="T50" fmla="*/ 873 w 901"/>
                <a:gd name="T51" fmla="*/ 408 h 750"/>
                <a:gd name="T52" fmla="*/ 900 w 901"/>
                <a:gd name="T53" fmla="*/ 297 h 750"/>
                <a:gd name="T54" fmla="*/ 870 w 901"/>
                <a:gd name="T55" fmla="*/ 153 h 750"/>
                <a:gd name="T56" fmla="*/ 834 w 901"/>
                <a:gd name="T57" fmla="*/ 105 h 750"/>
                <a:gd name="T58" fmla="*/ 819 w 901"/>
                <a:gd name="T59" fmla="*/ 93 h 750"/>
                <a:gd name="T60" fmla="*/ 813 w 901"/>
                <a:gd name="T61" fmla="*/ 84 h 750"/>
                <a:gd name="T62" fmla="*/ 765 w 901"/>
                <a:gd name="T63" fmla="*/ 54 h 750"/>
                <a:gd name="T64" fmla="*/ 723 w 901"/>
                <a:gd name="T65" fmla="*/ 30 h 750"/>
                <a:gd name="T66" fmla="*/ 627 w 901"/>
                <a:gd name="T67" fmla="*/ 9 h 750"/>
                <a:gd name="T68" fmla="*/ 399 w 901"/>
                <a:gd name="T69" fmla="*/ 21 h 750"/>
                <a:gd name="T70" fmla="*/ 366 w 901"/>
                <a:gd name="T71" fmla="*/ 45 h 750"/>
                <a:gd name="T72" fmla="*/ 342 w 901"/>
                <a:gd name="T73" fmla="*/ 66 h 750"/>
                <a:gd name="T74" fmla="*/ 318 w 901"/>
                <a:gd name="T75" fmla="*/ 81 h 750"/>
                <a:gd name="T76" fmla="*/ 306 w 901"/>
                <a:gd name="T77" fmla="*/ 93 h 750"/>
                <a:gd name="T78" fmla="*/ 291 w 901"/>
                <a:gd name="T79" fmla="*/ 105 h 75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01"/>
                <a:gd name="T121" fmla="*/ 0 h 750"/>
                <a:gd name="T122" fmla="*/ 901 w 901"/>
                <a:gd name="T123" fmla="*/ 750 h 75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01" h="750">
                  <a:moveTo>
                    <a:pt x="291" y="105"/>
                  </a:moveTo>
                  <a:cubicBezTo>
                    <a:pt x="284" y="131"/>
                    <a:pt x="279" y="159"/>
                    <a:pt x="267" y="183"/>
                  </a:cubicBezTo>
                  <a:cubicBezTo>
                    <a:pt x="264" y="200"/>
                    <a:pt x="256" y="214"/>
                    <a:pt x="246" y="228"/>
                  </a:cubicBezTo>
                  <a:cubicBezTo>
                    <a:pt x="238" y="253"/>
                    <a:pt x="226" y="282"/>
                    <a:pt x="210" y="303"/>
                  </a:cubicBezTo>
                  <a:cubicBezTo>
                    <a:pt x="200" y="333"/>
                    <a:pt x="217" y="287"/>
                    <a:pt x="198" y="321"/>
                  </a:cubicBezTo>
                  <a:cubicBezTo>
                    <a:pt x="189" y="337"/>
                    <a:pt x="185" y="351"/>
                    <a:pt x="174" y="366"/>
                  </a:cubicBezTo>
                  <a:cubicBezTo>
                    <a:pt x="167" y="376"/>
                    <a:pt x="150" y="396"/>
                    <a:pt x="150" y="396"/>
                  </a:cubicBezTo>
                  <a:cubicBezTo>
                    <a:pt x="147" y="405"/>
                    <a:pt x="121" y="426"/>
                    <a:pt x="111" y="429"/>
                  </a:cubicBezTo>
                  <a:cubicBezTo>
                    <a:pt x="107" y="441"/>
                    <a:pt x="87" y="466"/>
                    <a:pt x="75" y="474"/>
                  </a:cubicBezTo>
                  <a:cubicBezTo>
                    <a:pt x="71" y="485"/>
                    <a:pt x="28" y="524"/>
                    <a:pt x="15" y="537"/>
                  </a:cubicBezTo>
                  <a:cubicBezTo>
                    <a:pt x="11" y="552"/>
                    <a:pt x="4" y="564"/>
                    <a:pt x="0" y="579"/>
                  </a:cubicBezTo>
                  <a:cubicBezTo>
                    <a:pt x="2" y="612"/>
                    <a:pt x="1" y="660"/>
                    <a:pt x="33" y="681"/>
                  </a:cubicBezTo>
                  <a:cubicBezTo>
                    <a:pt x="41" y="693"/>
                    <a:pt x="47" y="699"/>
                    <a:pt x="60" y="705"/>
                  </a:cubicBezTo>
                  <a:cubicBezTo>
                    <a:pt x="71" y="721"/>
                    <a:pt x="78" y="725"/>
                    <a:pt x="96" y="729"/>
                  </a:cubicBezTo>
                  <a:cubicBezTo>
                    <a:pt x="118" y="744"/>
                    <a:pt x="154" y="747"/>
                    <a:pt x="180" y="750"/>
                  </a:cubicBezTo>
                  <a:cubicBezTo>
                    <a:pt x="261" y="746"/>
                    <a:pt x="337" y="734"/>
                    <a:pt x="417" y="726"/>
                  </a:cubicBezTo>
                  <a:cubicBezTo>
                    <a:pt x="434" y="719"/>
                    <a:pt x="451" y="714"/>
                    <a:pt x="468" y="708"/>
                  </a:cubicBezTo>
                  <a:cubicBezTo>
                    <a:pt x="476" y="705"/>
                    <a:pt x="492" y="702"/>
                    <a:pt x="492" y="702"/>
                  </a:cubicBezTo>
                  <a:cubicBezTo>
                    <a:pt x="503" y="694"/>
                    <a:pt x="515" y="693"/>
                    <a:pt x="528" y="690"/>
                  </a:cubicBezTo>
                  <a:cubicBezTo>
                    <a:pt x="545" y="677"/>
                    <a:pt x="564" y="671"/>
                    <a:pt x="585" y="666"/>
                  </a:cubicBezTo>
                  <a:cubicBezTo>
                    <a:pt x="614" y="659"/>
                    <a:pt x="640" y="637"/>
                    <a:pt x="669" y="630"/>
                  </a:cubicBezTo>
                  <a:cubicBezTo>
                    <a:pt x="693" y="636"/>
                    <a:pt x="734" y="602"/>
                    <a:pt x="753" y="585"/>
                  </a:cubicBezTo>
                  <a:cubicBezTo>
                    <a:pt x="761" y="577"/>
                    <a:pt x="777" y="561"/>
                    <a:pt x="777" y="561"/>
                  </a:cubicBezTo>
                  <a:cubicBezTo>
                    <a:pt x="783" y="542"/>
                    <a:pt x="808" y="521"/>
                    <a:pt x="825" y="510"/>
                  </a:cubicBezTo>
                  <a:cubicBezTo>
                    <a:pt x="832" y="489"/>
                    <a:pt x="826" y="496"/>
                    <a:pt x="840" y="486"/>
                  </a:cubicBezTo>
                  <a:cubicBezTo>
                    <a:pt x="847" y="459"/>
                    <a:pt x="863" y="434"/>
                    <a:pt x="873" y="408"/>
                  </a:cubicBezTo>
                  <a:cubicBezTo>
                    <a:pt x="887" y="372"/>
                    <a:pt x="893" y="334"/>
                    <a:pt x="900" y="297"/>
                  </a:cubicBezTo>
                  <a:cubicBezTo>
                    <a:pt x="898" y="239"/>
                    <a:pt x="901" y="199"/>
                    <a:pt x="870" y="153"/>
                  </a:cubicBezTo>
                  <a:cubicBezTo>
                    <a:pt x="866" y="136"/>
                    <a:pt x="849" y="115"/>
                    <a:pt x="834" y="105"/>
                  </a:cubicBezTo>
                  <a:cubicBezTo>
                    <a:pt x="828" y="86"/>
                    <a:pt x="837" y="105"/>
                    <a:pt x="819" y="93"/>
                  </a:cubicBezTo>
                  <a:cubicBezTo>
                    <a:pt x="816" y="91"/>
                    <a:pt x="816" y="86"/>
                    <a:pt x="813" y="84"/>
                  </a:cubicBezTo>
                  <a:cubicBezTo>
                    <a:pt x="799" y="73"/>
                    <a:pt x="780" y="64"/>
                    <a:pt x="765" y="54"/>
                  </a:cubicBezTo>
                  <a:cubicBezTo>
                    <a:pt x="757" y="42"/>
                    <a:pt x="738" y="34"/>
                    <a:pt x="723" y="30"/>
                  </a:cubicBezTo>
                  <a:cubicBezTo>
                    <a:pt x="697" y="13"/>
                    <a:pt x="657" y="13"/>
                    <a:pt x="627" y="9"/>
                  </a:cubicBezTo>
                  <a:cubicBezTo>
                    <a:pt x="428" y="15"/>
                    <a:pt x="484" y="0"/>
                    <a:pt x="399" y="21"/>
                  </a:cubicBezTo>
                  <a:cubicBezTo>
                    <a:pt x="391" y="29"/>
                    <a:pt x="376" y="42"/>
                    <a:pt x="366" y="45"/>
                  </a:cubicBezTo>
                  <a:cubicBezTo>
                    <a:pt x="360" y="54"/>
                    <a:pt x="342" y="66"/>
                    <a:pt x="342" y="66"/>
                  </a:cubicBezTo>
                  <a:cubicBezTo>
                    <a:pt x="338" y="79"/>
                    <a:pt x="331" y="78"/>
                    <a:pt x="318" y="81"/>
                  </a:cubicBezTo>
                  <a:cubicBezTo>
                    <a:pt x="313" y="97"/>
                    <a:pt x="319" y="85"/>
                    <a:pt x="306" y="93"/>
                  </a:cubicBezTo>
                  <a:cubicBezTo>
                    <a:pt x="301" y="96"/>
                    <a:pt x="291" y="105"/>
                    <a:pt x="291" y="105"/>
                  </a:cubicBezTo>
                  <a:close/>
                </a:path>
              </a:pathLst>
            </a:custGeom>
            <a:pattFill prst="pct8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</p:grpSp>
      <p:sp>
        <p:nvSpPr>
          <p:cNvPr id="20483" name="Text Box 9"/>
          <p:cNvSpPr txBox="1">
            <a:spLocks noChangeArrowheads="1"/>
          </p:cNvSpPr>
          <p:nvPr/>
        </p:nvSpPr>
        <p:spPr bwMode="auto">
          <a:xfrm>
            <a:off x="838200" y="609600"/>
            <a:ext cx="7215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FF00"/>
                </a:solidFill>
              </a:rPr>
              <a:t>Wernicke Aphasia (Receptive aphasia)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533400" y="5657850"/>
            <a:ext cx="617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/>
              <a:t>Wernicke's Aphasia Interview with Amelia Carter</a:t>
            </a:r>
          </a:p>
          <a:p>
            <a:endParaRPr lang="en-US" b="1"/>
          </a:p>
          <a:p>
            <a:r>
              <a:rPr lang="en-US">
                <a:hlinkClick r:id="rId4"/>
              </a:rPr>
              <a:t>http://www.youtube.com/watch?v=UtadyCc_ybo</a:t>
            </a:r>
            <a:endParaRPr lang="en-US"/>
          </a:p>
          <a:p>
            <a:endParaRPr lang="en-US"/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1219200" y="1600200"/>
            <a:ext cx="182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FFFF00"/>
                </a:solidFill>
              </a:rPr>
              <a:t>Left hemisphere</a:t>
            </a:r>
            <a:br>
              <a:rPr lang="en-US" sz="2400">
                <a:solidFill>
                  <a:srgbClr val="FFFF00"/>
                </a:solidFill>
              </a:rPr>
            </a:br>
            <a:endParaRPr lang="en-US" sz="2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99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9800" y="457200"/>
            <a:ext cx="50292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Pay attention to</a:t>
            </a:r>
            <a:endParaRPr lang="ar-JO" sz="4000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600200"/>
            <a:ext cx="5943600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C000"/>
                </a:solidFill>
              </a:rPr>
              <a:t>Drugs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C000"/>
                </a:solidFill>
              </a:rPr>
              <a:t>Transient problems (CO 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C000"/>
                </a:solidFill>
              </a:rPr>
              <a:t>Chronic problems (alcohol 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C000"/>
                </a:solidFill>
              </a:rPr>
              <a:t>MS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C000"/>
                </a:solidFill>
              </a:rPr>
              <a:t>Degeneration (Alzheimer )</a:t>
            </a:r>
          </a:p>
          <a:p>
            <a:pPr marL="457200" indent="-457200">
              <a:buFont typeface="Arial" pitchFamily="34" charset="0"/>
              <a:buChar char="•"/>
            </a:pPr>
            <a:endParaRPr lang="ar-JO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03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zangwill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80975"/>
            <a:ext cx="3932238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641350" y="1912938"/>
            <a:ext cx="2185988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rgbClr val="FFFF00"/>
                </a:solidFill>
              </a:rPr>
              <a:t>Spatial </a:t>
            </a:r>
          </a:p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rgbClr val="FFFF00"/>
                </a:solidFill>
              </a:rPr>
              <a:t>relationships</a:t>
            </a:r>
          </a:p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rgbClr val="FFFF00"/>
                </a:solidFill>
              </a:rPr>
              <a:t>distorted</a:t>
            </a:r>
          </a:p>
        </p:txBody>
      </p:sp>
    </p:spTree>
    <p:extLst>
      <p:ext uri="{BB962C8B-B14F-4D97-AF65-F5344CB8AC3E}">
        <p14:creationId xmlns:p14="http://schemas.microsoft.com/office/powerpoint/2010/main" val="16557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Contra-Neglect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657225"/>
            <a:ext cx="38449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641350" y="1912938"/>
            <a:ext cx="2185988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rgbClr val="FFFF00"/>
                </a:solidFill>
              </a:rPr>
              <a:t>Spatial </a:t>
            </a:r>
          </a:p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rgbClr val="FFFF00"/>
                </a:solidFill>
              </a:rPr>
              <a:t>relationships</a:t>
            </a:r>
          </a:p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rgbClr val="FFFF00"/>
                </a:solidFill>
              </a:rPr>
              <a:t>distorted</a:t>
            </a:r>
          </a:p>
        </p:txBody>
      </p:sp>
    </p:spTree>
    <p:extLst>
      <p:ext uri="{BB962C8B-B14F-4D97-AF65-F5344CB8AC3E}">
        <p14:creationId xmlns:p14="http://schemas.microsoft.com/office/powerpoint/2010/main" val="376020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Time, sequence, attention and space</a:t>
            </a:r>
            <a:endParaRPr lang="ar-JO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99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Parietal lobe</a:t>
            </a:r>
            <a:endParaRPr lang="ar-JO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" r="1798"/>
          <a:stretch/>
        </p:blipFill>
        <p:spPr bwMode="auto">
          <a:xfrm>
            <a:off x="1295400" y="2133600"/>
            <a:ext cx="6056087" cy="373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498200"/>
      </p:ext>
    </p:extLst>
  </p:cSld>
  <p:clrMapOvr>
    <a:masterClrMapping/>
  </p:clrMapOvr>
</p:sld>
</file>

<file path=ppt/theme/theme1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AY2542 (BayerFactor)">
  <a:themeElements>
    <a:clrScheme name="BAY2542 (BayerFactor) 1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6CEE7"/>
      </a:accent1>
      <a:accent2>
        <a:srgbClr val="0091CC"/>
      </a:accent2>
      <a:accent3>
        <a:srgbClr val="FFFFFF"/>
      </a:accent3>
      <a:accent4>
        <a:srgbClr val="000000"/>
      </a:accent4>
      <a:accent5>
        <a:srgbClr val="D0E3F1"/>
      </a:accent5>
      <a:accent6>
        <a:srgbClr val="0083B9"/>
      </a:accent6>
      <a:hlink>
        <a:srgbClr val="6EC051"/>
      </a:hlink>
      <a:folHlink>
        <a:srgbClr val="B2B2B2"/>
      </a:folHlink>
    </a:clrScheme>
    <a:fontScheme name="BAY2542 (BayerFactor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Y2542 (BayerFactor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Y2542 (BayerFactor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Y2542 (BayerFactor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Y2542 (BayerFactor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Y2542 (BayerFactor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Y2542 (BayerFactor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Y2542 (BayerFactor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Y2542 (BayerFactor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Y2542 (BayerFactor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Y2542 (BayerFactor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Y2542 (BayerFactor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Y2542 (BayerFactor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Y2542 (BayerFactor) 1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A6CEE7"/>
        </a:accent1>
        <a:accent2>
          <a:srgbClr val="0091CC"/>
        </a:accent2>
        <a:accent3>
          <a:srgbClr val="FFFFFF"/>
        </a:accent3>
        <a:accent4>
          <a:srgbClr val="000000"/>
        </a:accent4>
        <a:accent5>
          <a:srgbClr val="D0E3F1"/>
        </a:accent5>
        <a:accent6>
          <a:srgbClr val="0083B9"/>
        </a:accent6>
        <a:hlink>
          <a:srgbClr val="6EC05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Y2542 (BayerFactor) 14">
        <a:dk1>
          <a:srgbClr val="000000"/>
        </a:dk1>
        <a:lt1>
          <a:srgbClr val="FFFFFF"/>
        </a:lt1>
        <a:dk2>
          <a:srgbClr val="004F6E"/>
        </a:dk2>
        <a:lt2>
          <a:srgbClr val="FFFFFF"/>
        </a:lt2>
        <a:accent1>
          <a:srgbClr val="A6CEE7"/>
        </a:accent1>
        <a:accent2>
          <a:srgbClr val="0091CC"/>
        </a:accent2>
        <a:accent3>
          <a:srgbClr val="FFFFFF"/>
        </a:accent3>
        <a:accent4>
          <a:srgbClr val="000000"/>
        </a:accent4>
        <a:accent5>
          <a:srgbClr val="D0E3F1"/>
        </a:accent5>
        <a:accent6>
          <a:srgbClr val="0083B9"/>
        </a:accent6>
        <a:hlink>
          <a:srgbClr val="6EC05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Y2542 (BayerFactor) 15">
        <a:dk1>
          <a:srgbClr val="0091CC"/>
        </a:dk1>
        <a:lt1>
          <a:srgbClr val="FFFFFF"/>
        </a:lt1>
        <a:dk2>
          <a:srgbClr val="004F6E"/>
        </a:dk2>
        <a:lt2>
          <a:srgbClr val="FFFFFF"/>
        </a:lt2>
        <a:accent1>
          <a:srgbClr val="A6CEE7"/>
        </a:accent1>
        <a:accent2>
          <a:srgbClr val="43884D"/>
        </a:accent2>
        <a:accent3>
          <a:srgbClr val="FFFFFF"/>
        </a:accent3>
        <a:accent4>
          <a:srgbClr val="007BAE"/>
        </a:accent4>
        <a:accent5>
          <a:srgbClr val="D0E3F1"/>
        </a:accent5>
        <a:accent6>
          <a:srgbClr val="3C7B45"/>
        </a:accent6>
        <a:hlink>
          <a:srgbClr val="6EC05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Y2542 (BayerFactor) 16">
        <a:dk1>
          <a:srgbClr val="004F76"/>
        </a:dk1>
        <a:lt1>
          <a:srgbClr val="FFFFFF"/>
        </a:lt1>
        <a:dk2>
          <a:srgbClr val="004F6E"/>
        </a:dk2>
        <a:lt2>
          <a:srgbClr val="FFFFFF"/>
        </a:lt2>
        <a:accent1>
          <a:srgbClr val="A6CEE7"/>
        </a:accent1>
        <a:accent2>
          <a:srgbClr val="43884D"/>
        </a:accent2>
        <a:accent3>
          <a:srgbClr val="FFFFFF"/>
        </a:accent3>
        <a:accent4>
          <a:srgbClr val="004264"/>
        </a:accent4>
        <a:accent5>
          <a:srgbClr val="D0E3F1"/>
        </a:accent5>
        <a:accent6>
          <a:srgbClr val="3C7B45"/>
        </a:accent6>
        <a:hlink>
          <a:srgbClr val="6EC05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8410</TotalTime>
  <Words>484</Words>
  <Application>Microsoft Office PowerPoint</Application>
  <PresentationFormat>On-screen Show (4:3)</PresentationFormat>
  <Paragraphs>124</Paragraphs>
  <Slides>51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4_Default Design</vt:lpstr>
      <vt:lpstr>BAY2542 (BayerFactor)</vt:lpstr>
      <vt:lpstr>PowerPoint Presentation</vt:lpstr>
      <vt:lpstr>Damage to “where” pathway</vt:lpstr>
      <vt:lpstr>Akinetopsia</vt:lpstr>
      <vt:lpstr>Akinetopsia</vt:lpstr>
      <vt:lpstr>Topographagnosia </vt:lpstr>
      <vt:lpstr>PowerPoint Presentation</vt:lpstr>
      <vt:lpstr>PowerPoint Presentation</vt:lpstr>
      <vt:lpstr>Time, sequence, attention and space</vt:lpstr>
      <vt:lpstr>Parietal lobe</vt:lpstr>
      <vt:lpstr>Parietal lobe</vt:lpstr>
      <vt:lpstr>Spatial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Left parietal </vt:lpstr>
      <vt:lpstr>Parietal lobe</vt:lpstr>
      <vt:lpstr>PowerPoint Presentation</vt:lpstr>
      <vt:lpstr>PowerPoint Presentation</vt:lpstr>
      <vt:lpstr>Bilateral Parietal Damage  (Balint's Syndrome)</vt:lpstr>
      <vt:lpstr>Bilateral Parietal Damage  (Balint's Syndrome)</vt:lpstr>
      <vt:lpstr>PowerPoint Presentation</vt:lpstr>
      <vt:lpstr>Bilateral Parietal Damage  (Balint's Syndrome)</vt:lpstr>
      <vt:lpstr>PowerPoint Presentation</vt:lpstr>
      <vt:lpstr>PowerPoint Presentation</vt:lpstr>
      <vt:lpstr>PowerPoint Presentation</vt:lpstr>
      <vt:lpstr>Bilateral Parietal Damage  (Balint's Syndrome)</vt:lpstr>
      <vt:lpstr>language</vt:lpstr>
      <vt:lpstr>language</vt:lpstr>
      <vt:lpstr>PowerPoint Presentation</vt:lpstr>
      <vt:lpstr>PowerPoint Presentation</vt:lpstr>
      <vt:lpstr>language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EMAJN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Chemical Senses</dc:title>
  <dc:creator>Kim</dc:creator>
  <cp:lastModifiedBy>user-pc</cp:lastModifiedBy>
  <cp:revision>366</cp:revision>
  <dcterms:created xsi:type="dcterms:W3CDTF">2003-04-08T15:26:51Z</dcterms:created>
  <dcterms:modified xsi:type="dcterms:W3CDTF">2015-03-16T19:15:50Z</dcterms:modified>
</cp:coreProperties>
</file>