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2" r:id="rId1"/>
  </p:sldMasterIdLst>
  <p:notesMasterIdLst>
    <p:notesMasterId r:id="rId40"/>
  </p:notesMasterIdLst>
  <p:handoutMasterIdLst>
    <p:handoutMasterId r:id="rId41"/>
  </p:handoutMasterIdLst>
  <p:sldIdLst>
    <p:sldId id="265" r:id="rId2"/>
    <p:sldId id="266" r:id="rId3"/>
    <p:sldId id="348" r:id="rId4"/>
    <p:sldId id="349" r:id="rId5"/>
    <p:sldId id="350" r:id="rId6"/>
    <p:sldId id="353" r:id="rId7"/>
    <p:sldId id="354" r:id="rId8"/>
    <p:sldId id="355" r:id="rId9"/>
    <p:sldId id="356" r:id="rId10"/>
    <p:sldId id="359" r:id="rId11"/>
    <p:sldId id="365" r:id="rId12"/>
    <p:sldId id="267" r:id="rId13"/>
    <p:sldId id="287" r:id="rId14"/>
    <p:sldId id="293" r:id="rId15"/>
    <p:sldId id="358" r:id="rId16"/>
    <p:sldId id="269" r:id="rId17"/>
    <p:sldId id="304" r:id="rId18"/>
    <p:sldId id="321" r:id="rId19"/>
    <p:sldId id="305" r:id="rId20"/>
    <p:sldId id="341" r:id="rId21"/>
    <p:sldId id="294" r:id="rId22"/>
    <p:sldId id="361" r:id="rId23"/>
    <p:sldId id="362" r:id="rId24"/>
    <p:sldId id="364" r:id="rId25"/>
    <p:sldId id="309" r:id="rId26"/>
    <p:sldId id="383" r:id="rId27"/>
    <p:sldId id="384" r:id="rId28"/>
    <p:sldId id="385" r:id="rId29"/>
    <p:sldId id="386" r:id="rId30"/>
    <p:sldId id="370" r:id="rId31"/>
    <p:sldId id="388" r:id="rId32"/>
    <p:sldId id="389" r:id="rId33"/>
    <p:sldId id="392" r:id="rId34"/>
    <p:sldId id="373" r:id="rId35"/>
    <p:sldId id="371" r:id="rId36"/>
    <p:sldId id="390" r:id="rId37"/>
    <p:sldId id="391" r:id="rId38"/>
    <p:sldId id="276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426" autoAdjust="0"/>
    <p:restoredTop sz="94667" autoAdjust="0"/>
  </p:normalViewPr>
  <p:slideViewPr>
    <p:cSldViewPr>
      <p:cViewPr>
        <p:scale>
          <a:sx n="68" d="100"/>
          <a:sy n="68" d="100"/>
        </p:scale>
        <p:origin x="-1542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2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9AC87A-C4D8-486C-8E7A-BFD0A8A888E6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F0A0E7-F7B0-4B8B-8A4E-829EF587E6F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62B033-FACD-488D-BE72-C24C1371AA4B}" type="slidenum">
              <a:rPr lang="ar-SA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JO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986560-BEFB-4E60-A3E8-FD730C442440}" type="slidenum">
              <a:rPr lang="en-GB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36D6B6-E881-4CAC-93BE-7998C797A56E}" type="slidenum">
              <a:rPr lang="en-GB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11AD82-19D0-4FED-880B-85A2226FE5E4}" type="slidenum">
              <a:rPr lang="ar-SA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JO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ECD085-B9F8-4171-9D18-63FDEB9609B9}" type="slidenum">
              <a:rPr lang="ar-SA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4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JO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4210CF-0B95-41F9-91FA-8FF7554E8127}" type="slidenum">
              <a:rPr lang="ar-SA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EE3F1E-C9E1-4A86-80BC-D2BDC661F87C}" type="slidenum">
              <a:rPr lang="en-GB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A0E8C8-1877-49E6-93BA-F5B27A2EE305}" type="slidenum">
              <a:rPr lang="ar-SA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7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JO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7F6912-61C2-4EE8-AAFD-86C5328FF2B6}" type="slidenum">
              <a:rPr lang="ar-SA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BCB1CB-1910-4422-AAA7-1C6FDE843D88}" type="slidenum">
              <a:rPr lang="ar-SA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89A808-18FB-4059-BA04-FA90D9EF9022}" type="slidenum">
              <a:rPr lang="ar-SA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2AA5BF-3574-49D2-A4E4-0091EE8C017C}" type="slidenum">
              <a:rPr lang="ar-SA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JO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69C44A-2D8F-44F6-B726-FD2E0B34E1BC}" type="slidenum">
              <a:rPr lang="ar-SA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7F9FAE-9A00-479B-BF8E-3B1FEF82E4F5}" type="slidenum">
              <a:rPr lang="ar-SA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EB1349-896B-4285-8F54-C5B21A7A43D8}" type="slidenum">
              <a:rPr lang="en-GB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39EF00-9B67-4A0F-B07A-66AA37D565AB}" type="slidenum">
              <a:rPr lang="en-GB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FE5A3-CD85-4ECF-A7CF-2A5810075DDC}" type="slidenum">
              <a:rPr lang="en-GB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BCA3DA-3C7F-4BE2-BEFF-E06401AD4BE9}" type="slidenum">
              <a:rPr lang="ar-SA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F9960A-F115-4067-8D25-18A297077BB1}" type="slidenum">
              <a:rPr lang="en-GB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0E1E08-6D52-400F-8A49-7406FFBE6BAA}" type="slidenum">
              <a:rPr lang="en-GB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9EE931-45C0-4E63-B6A8-133F3116BECB}" type="slidenum">
              <a:rPr lang="en-GB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3E605A-51E0-42F5-ABC0-62E5F3375FF4}" type="slidenum">
              <a:rPr lang="en-GB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B7506A-466F-4484-A972-EF9F5263D6BE}" type="slidenum">
              <a:rPr lang="en-GB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890452-36AC-4824-9E9A-7F39F8AFA655}" type="slidenum">
              <a:rPr lang="en-GB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D8DDBB-CE48-4F21-B442-CAB253A11D72}" type="slidenum">
              <a:rPr lang="en-GB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192732-3D89-4D7A-B975-BF1A9ECC21F1}" type="slidenum">
              <a:rPr lang="en-GB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A2E302-5F5E-4E46-A19F-762327CED8B7}" type="slidenum">
              <a:rPr lang="en-GB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939D83-A945-481A-83F4-89BB8DBA6456}" type="slidenum">
              <a:rPr lang="en-GB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0133AC-6387-4A7A-B16E-1E26EAFD2B14}" type="slidenum">
              <a:rPr lang="en-GB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2A2658-4DC2-4EF6-A523-D7870DD42133}" type="slidenum">
              <a:rPr lang="en-GB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EC4137-CC87-47AD-89CD-5BDC25BED9BD}" type="slidenum">
              <a:rPr lang="en-GB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01309D-9E90-4F18-A2B0-DB1FE4DA0880}" type="slidenum">
              <a:rPr lang="ar-SA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9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JO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C06E3-2D7D-46BB-8D51-D49924051909}" type="slidenum">
              <a:rPr lang="en-GB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5991AF-84BB-4351-AE55-302139FD80BD}" type="slidenum">
              <a:rPr lang="en-GB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E1A8F4-0153-426A-B3C6-758FE305962A}" type="slidenum">
              <a:rPr lang="en-GB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2AE8A0-FBA9-4695-B9B0-6275C79FB1F4}" type="slidenum">
              <a:rPr lang="en-GB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2A59EA-078C-4E36-93AF-672306A03E79}" type="slidenum">
              <a:rPr lang="en-GB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912F43-68B5-492F-81A1-B3F5736C4133}" type="slidenum">
              <a:rPr lang="en-GB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7E93B47-837A-4C4D-949C-B5C14F15831C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224FF-CCC4-4FB9-92B7-47A693FE50DC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880FE-1D0A-4466-AE20-C2888AAA04F8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DCC35-4EBE-4CC4-97D0-7D636A5B659B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1ED84-07AF-44F2-80CB-6177334BC54F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32455-B9A7-49EA-AF4C-F090E967366B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A46FB-6F44-48C6-8AF6-703F1817B3A1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04896-9481-4F4B-B0F3-B9D6BACF940F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27491-40DA-4FE6-82C1-96AFB894B153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A71F2-DAE1-4CE0-ABE7-49DABA898B28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3AB82-84E8-4EB8-83E3-7C7E289974AD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AC208CCF-1211-43F0-8D7B-E50032C79379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5" r:id="rId1"/>
    <p:sldLayoutId id="2147484618" r:id="rId2"/>
    <p:sldLayoutId id="2147484626" r:id="rId3"/>
    <p:sldLayoutId id="2147484619" r:id="rId4"/>
    <p:sldLayoutId id="2147484620" r:id="rId5"/>
    <p:sldLayoutId id="2147484621" r:id="rId6"/>
    <p:sldLayoutId id="2147484622" r:id="rId7"/>
    <p:sldLayoutId id="2147484627" r:id="rId8"/>
    <p:sldLayoutId id="2147484628" r:id="rId9"/>
    <p:sldLayoutId id="2147484623" r:id="rId10"/>
    <p:sldLayoutId id="21474846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mygdala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ornix_of_brain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002060"/>
                </a:solidFill>
              </a:rPr>
              <a:t>	</a:t>
            </a:r>
            <a:r>
              <a:rPr lang="en-US" b="1" u="sng" dirty="0" smtClean="0">
                <a:solidFill>
                  <a:srgbClr val="002060"/>
                </a:solidFill>
                <a:latin typeface="+mn-lt"/>
              </a:rPr>
              <a:t>Functional Brain Systems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838200"/>
            <a:ext cx="9144000" cy="6019800"/>
          </a:xfrm>
          <a:solidFill>
            <a:schemeClr val="bg1"/>
          </a:solidFill>
        </p:spPr>
        <p:txBody>
          <a:bodyPr/>
          <a:lstStyle/>
          <a:p>
            <a:pPr marL="609600" indent="-609600" algn="just" eaLnBrk="1" hangingPunct="1">
              <a:buFontTx/>
              <a:buNone/>
            </a:pPr>
            <a:r>
              <a:rPr lang="en-US" sz="3200" b="1" smtClean="0">
                <a:solidFill>
                  <a:srgbClr val="FF0000"/>
                </a:solidFill>
              </a:rPr>
              <a:t>	Three functional brain systems illustrate the relation between the organizational principles and the structural components of the human brain:</a:t>
            </a:r>
            <a:endParaRPr lang="en-US" sz="3200" b="1" smtClean="0">
              <a:solidFill>
                <a:srgbClr val="002060"/>
              </a:solidFill>
            </a:endParaRP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en-US" sz="3200" b="1" smtClean="0">
                <a:solidFill>
                  <a:srgbClr val="002060"/>
                </a:solidFill>
              </a:rPr>
              <a:t>1.	Thalamocortical system</a:t>
            </a:r>
          </a:p>
          <a:p>
            <a:pPr marL="609600" indent="-609600" eaLnBrk="1" hangingPunct="1">
              <a:buFontTx/>
              <a:buNone/>
            </a:pPr>
            <a:endParaRPr lang="en-US" sz="3200" b="1" smtClean="0">
              <a:solidFill>
                <a:srgbClr val="002060"/>
              </a:solidFill>
            </a:endParaRP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en-US" sz="3200" b="1" smtClean="0">
                <a:solidFill>
                  <a:srgbClr val="002060"/>
                </a:solidFill>
              </a:rPr>
              <a:t>2.	Basal ganglia system</a:t>
            </a:r>
          </a:p>
          <a:p>
            <a:pPr marL="609600" indent="-609600" eaLnBrk="1" hangingPunct="1">
              <a:buFontTx/>
              <a:buNone/>
            </a:pPr>
            <a:endParaRPr lang="en-US" sz="3200" b="1" smtClean="0">
              <a:solidFill>
                <a:srgbClr val="002060"/>
              </a:solidFill>
            </a:endParaRP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en-US" sz="3200" b="1" smtClean="0">
                <a:solidFill>
                  <a:srgbClr val="002060"/>
                </a:solidFill>
              </a:rPr>
              <a:t>3.	Limbic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1477962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u="sng" dirty="0" smtClean="0">
                <a:solidFill>
                  <a:srgbClr val="002060"/>
                </a:solidFill>
              </a:rPr>
              <a:t/>
            </a:r>
            <a:br>
              <a:rPr lang="en-US" sz="4400" b="1" u="sng" dirty="0" smtClean="0">
                <a:solidFill>
                  <a:srgbClr val="002060"/>
                </a:solidFill>
              </a:rPr>
            </a:br>
            <a:r>
              <a:rPr lang="en-US" sz="4400" b="1" u="sng" dirty="0" smtClean="0">
                <a:solidFill>
                  <a:srgbClr val="002060"/>
                </a:solidFill>
              </a:rPr>
              <a:t/>
            </a:r>
            <a:br>
              <a:rPr lang="en-US" sz="4400" b="1" u="sng" dirty="0" smtClean="0">
                <a:solidFill>
                  <a:srgbClr val="002060"/>
                </a:solidFill>
              </a:rPr>
            </a:br>
            <a:r>
              <a:rPr lang="en-US" sz="4400" b="1" u="sng" dirty="0" smtClean="0">
                <a:solidFill>
                  <a:srgbClr val="002060"/>
                </a:solidFill>
              </a:rPr>
              <a:t/>
            </a:r>
            <a:br>
              <a:rPr lang="en-US" sz="4400" b="1" u="sng" dirty="0" smtClean="0">
                <a:solidFill>
                  <a:srgbClr val="002060"/>
                </a:solidFill>
              </a:rPr>
            </a:br>
            <a:r>
              <a:rPr lang="en-US" sz="4400" b="1" u="sng" dirty="0" smtClean="0">
                <a:solidFill>
                  <a:srgbClr val="002060"/>
                </a:solidFill>
              </a:rPr>
              <a:t>Cerebellum</a:t>
            </a:r>
            <a:br>
              <a:rPr lang="en-US" sz="4400" b="1" u="sng" dirty="0" smtClean="0">
                <a:solidFill>
                  <a:srgbClr val="002060"/>
                </a:solidFill>
              </a:rPr>
            </a:br>
            <a:endParaRPr lang="en-US" sz="4400" b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295400"/>
            <a:ext cx="8915400" cy="5410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3200" b="1" smtClean="0">
                <a:solidFill>
                  <a:srgbClr val="002060"/>
                </a:solidFill>
              </a:rPr>
              <a:t>Modulates tone of agonistic and antagonistic muscles by predicting relative contraction needed for smooth motion.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3200" b="1" smtClean="0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3200" b="1" smtClean="0">
                <a:solidFill>
                  <a:srgbClr val="002060"/>
                </a:solidFill>
              </a:rPr>
              <a:t>Coarse intentional movement and tremor result from lesions in the cerebellum.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33375" y="27003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002060"/>
                </a:solidFill>
                <a:latin typeface="+mn-lt"/>
              </a:rPr>
              <a:t>Association System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447800"/>
            <a:ext cx="9144000" cy="4572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2060"/>
                </a:solidFill>
              </a:rPr>
              <a:t>In most behaviors, sensory systems project to association areas, where sensory information interpreted in terms of internally determined memories, motivation and drives.</a:t>
            </a:r>
          </a:p>
          <a:p>
            <a:pPr algn="ctr" eaLnBrk="1" hangingPunct="1"/>
            <a:endParaRPr lang="en-US" sz="3200" b="1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3200" b="1" smtClean="0">
                <a:solidFill>
                  <a:srgbClr val="002060"/>
                </a:solidFill>
              </a:rPr>
              <a:t>The exhibited behavior results from a plan of action determined by the association components and carried out by the motor systems.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rgbClr val="FF0000"/>
                </a:solidFill>
              </a:rPr>
              <a:t>	</a:t>
            </a:r>
            <a:r>
              <a:rPr lang="en-US" sz="4400" b="1" dirty="0" smtClean="0">
                <a:solidFill>
                  <a:srgbClr val="FF0000"/>
                </a:solidFill>
                <a:latin typeface="+mn-lt"/>
              </a:rPr>
              <a:t>2. Basal Ganglia Syst</a:t>
            </a:r>
            <a:r>
              <a:rPr lang="en-US" sz="4400" b="1" dirty="0" smtClean="0">
                <a:solidFill>
                  <a:srgbClr val="FF0000"/>
                </a:solidFill>
              </a:rPr>
              <a:t>em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371600"/>
            <a:ext cx="9144000" cy="5486400"/>
          </a:xfrm>
          <a:solidFill>
            <a:schemeClr val="bg1"/>
          </a:solidFill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3600" b="1" smtClean="0">
                <a:solidFill>
                  <a:srgbClr val="002060"/>
                </a:solidFill>
              </a:rPr>
              <a:t>A collection of nuclei grouped together on the basis of their interconnections</a:t>
            </a:r>
          </a:p>
          <a:p>
            <a:pPr eaLnBrk="1" hangingPunct="1">
              <a:lnSpc>
                <a:spcPct val="150000"/>
              </a:lnSpc>
            </a:pPr>
            <a:r>
              <a:rPr lang="en-US" sz="3600" b="1" smtClean="0">
                <a:solidFill>
                  <a:srgbClr val="002060"/>
                </a:solidFill>
              </a:rPr>
              <a:t>Play an important role in: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b="1" smtClean="0">
                <a:solidFill>
                  <a:srgbClr val="002060"/>
                </a:solidFill>
              </a:rPr>
              <a:t>regulating movement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b="1" smtClean="0">
                <a:solidFill>
                  <a:srgbClr val="002060"/>
                </a:solidFill>
              </a:rPr>
              <a:t>cognitive functions</a:t>
            </a:r>
          </a:p>
          <a:p>
            <a:pPr eaLnBrk="1" hangingPunct="1">
              <a:buFont typeface="Wingdings" pitchFamily="2" charset="2"/>
              <a:buNone/>
            </a:pPr>
            <a:endParaRPr lang="en-US" sz="3600" b="1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+mn-lt"/>
              </a:rPr>
              <a:t>2. Basal Ganglia System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762000"/>
            <a:ext cx="9144000" cy="59436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3200" b="1" smtClean="0">
                <a:solidFill>
                  <a:srgbClr val="002060"/>
                </a:solidFill>
              </a:rPr>
              <a:t>Major components: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z="3200" b="1" smtClean="0">
                <a:solidFill>
                  <a:srgbClr val="002060"/>
                </a:solidFill>
              </a:rPr>
              <a:t>	1.  </a:t>
            </a:r>
            <a:r>
              <a:rPr lang="en-US" sz="3200" b="1" smtClean="0">
                <a:solidFill>
                  <a:srgbClr val="FF0000"/>
                </a:solidFill>
              </a:rPr>
              <a:t>Caudate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z="3200" b="1" smtClean="0">
                <a:solidFill>
                  <a:srgbClr val="002060"/>
                </a:solidFill>
              </a:rPr>
              <a:t>	2.  </a:t>
            </a:r>
            <a:r>
              <a:rPr lang="en-US" sz="3200" b="1" smtClean="0">
                <a:solidFill>
                  <a:srgbClr val="FF0000"/>
                </a:solidFill>
              </a:rPr>
              <a:t>Lentiform nucleus </a:t>
            </a:r>
            <a:r>
              <a:rPr lang="en-US" sz="3200" b="1" smtClean="0">
                <a:solidFill>
                  <a:srgbClr val="002060"/>
                </a:solidFill>
              </a:rPr>
              <a:t>= putamen + Globus pallidus (pallidum or paleo striatum)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z="3200" b="1" smtClean="0">
                <a:solidFill>
                  <a:srgbClr val="002060"/>
                </a:solidFill>
              </a:rPr>
              <a:t>	3.  </a:t>
            </a:r>
            <a:r>
              <a:rPr lang="en-US" sz="3200" b="1" smtClean="0">
                <a:solidFill>
                  <a:srgbClr val="FF0000"/>
                </a:solidFill>
              </a:rPr>
              <a:t>Subthalamic nucleus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z="3200" b="1" smtClean="0">
                <a:solidFill>
                  <a:srgbClr val="002060"/>
                </a:solidFill>
              </a:rPr>
              <a:t>	4.  </a:t>
            </a:r>
            <a:r>
              <a:rPr lang="en-US" sz="3200" b="1" smtClean="0">
                <a:solidFill>
                  <a:srgbClr val="FF0000"/>
                </a:solidFill>
              </a:rPr>
              <a:t>Substantia nigra</a:t>
            </a:r>
          </a:p>
          <a:p>
            <a:pPr eaLnBrk="1" hangingPunct="1">
              <a:buFontTx/>
              <a:buNone/>
            </a:pPr>
            <a:r>
              <a:rPr lang="en-US" sz="4400" b="1" smtClean="0">
                <a:solidFill>
                  <a:srgbClr val="002060"/>
                </a:solidFill>
              </a:rPr>
              <a:t>[</a:t>
            </a:r>
            <a:r>
              <a:rPr lang="en-US" sz="4400" b="1" smtClean="0">
                <a:solidFill>
                  <a:srgbClr val="FF0000"/>
                </a:solidFill>
              </a:rPr>
              <a:t>Striatum</a:t>
            </a:r>
            <a:r>
              <a:rPr lang="en-US" sz="4400" b="1" smtClean="0">
                <a:solidFill>
                  <a:srgbClr val="002060"/>
                </a:solidFill>
              </a:rPr>
              <a:t> = all the above nuclei]</a:t>
            </a:r>
          </a:p>
          <a:p>
            <a:pPr eaLnBrk="1" hangingPunct="1">
              <a:buFontTx/>
              <a:buNone/>
            </a:pPr>
            <a:endParaRPr lang="en-US" sz="3200" b="1" smtClean="0">
              <a:solidFill>
                <a:srgbClr val="002060"/>
              </a:solidFill>
            </a:endParaRPr>
          </a:p>
          <a:p>
            <a:pPr eaLnBrk="1" hangingPunct="1"/>
            <a:endParaRPr lang="en-US" sz="28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7921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002060"/>
                </a:solidFill>
                <a:latin typeface="+mn-lt"/>
              </a:rPr>
              <a:t>Basal Ganglia</a:t>
            </a:r>
          </a:p>
        </p:txBody>
      </p:sp>
      <p:pic>
        <p:nvPicPr>
          <p:cNvPr id="6656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914400"/>
            <a:ext cx="8534400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u="sng" dirty="0" smtClean="0">
                <a:solidFill>
                  <a:srgbClr val="002060"/>
                </a:solidFill>
              </a:rPr>
              <a:t/>
            </a:r>
            <a:br>
              <a:rPr lang="en-US" sz="3600" b="1" u="sng" dirty="0" smtClean="0">
                <a:solidFill>
                  <a:srgbClr val="002060"/>
                </a:solidFill>
              </a:rPr>
            </a:br>
            <a:r>
              <a:rPr lang="en-US" b="1" u="sng" dirty="0" smtClean="0">
                <a:solidFill>
                  <a:srgbClr val="002060"/>
                </a:solidFill>
                <a:latin typeface="+mn-lt"/>
              </a:rPr>
              <a:t>Basal Ganglia</a:t>
            </a:r>
            <a:r>
              <a:rPr lang="en-US" dirty="0" smtClean="0">
                <a:latin typeface="+mn-lt"/>
              </a:rPr>
              <a:t>	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685800"/>
            <a:ext cx="8915400" cy="6019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smtClean="0">
                <a:solidFill>
                  <a:srgbClr val="002060"/>
                </a:solidFill>
              </a:rPr>
              <a:t>The caudate influences associative (cognitive) processes.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smtClean="0">
                <a:solidFill>
                  <a:srgbClr val="002060"/>
                </a:solidFill>
              </a:rPr>
              <a:t>The globus pallidus involved in the regulation of voluntary movement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smtClean="0">
                <a:solidFill>
                  <a:srgbClr val="002060"/>
                </a:solidFill>
              </a:rPr>
              <a:t>Lesions of substantia nigra lead to rigidity and tremor as in Parkinson's disease with depression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smtClean="0">
                <a:solidFill>
                  <a:srgbClr val="002060"/>
                </a:solidFill>
              </a:rPr>
              <a:t>Subthalamic nucleus lesions yield ballistic movements.</a:t>
            </a:r>
          </a:p>
          <a:p>
            <a:pPr eaLnBrk="1" hangingPunct="1"/>
            <a:endParaRPr lang="en-US" sz="2800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0000"/>
                </a:solidFill>
              </a:rPr>
              <a:t>3. The Limbic System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90600"/>
            <a:ext cx="9144000" cy="5867400"/>
          </a:xfrm>
          <a:solidFill>
            <a:schemeClr val="bg1"/>
          </a:solidFill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b="1" smtClean="0">
                <a:solidFill>
                  <a:srgbClr val="002060"/>
                </a:solidFill>
              </a:rPr>
              <a:t>    [</a:t>
            </a:r>
            <a:r>
              <a:rPr lang="en-US" b="1" smtClean="0">
                <a:solidFill>
                  <a:srgbClr val="FF0000"/>
                </a:solidFill>
              </a:rPr>
              <a:t>Limbic</a:t>
            </a:r>
            <a:r>
              <a:rPr lang="en-US" b="1" smtClean="0">
                <a:solidFill>
                  <a:srgbClr val="002060"/>
                </a:solidFill>
              </a:rPr>
              <a:t> = Latin word “Limbus” ( for border)  applied by “</a:t>
            </a:r>
            <a:r>
              <a:rPr lang="en-US" b="1" i="1" smtClean="0">
                <a:solidFill>
                  <a:srgbClr val="002060"/>
                </a:solidFill>
              </a:rPr>
              <a:t>Pierre Broca”</a:t>
            </a:r>
            <a:r>
              <a:rPr lang="en-US" b="1" smtClean="0">
                <a:solidFill>
                  <a:srgbClr val="002060"/>
                </a:solidFill>
              </a:rPr>
              <a:t> more than 100 years ago] </a:t>
            </a:r>
          </a:p>
          <a:p>
            <a:pPr algn="just" eaLnBrk="1" hangingPunct="1">
              <a:lnSpc>
                <a:spcPct val="90000"/>
              </a:lnSpc>
            </a:pPr>
            <a:endParaRPr lang="en-US" b="1" smtClean="0">
              <a:solidFill>
                <a:srgbClr val="002060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FF0000"/>
                </a:solidFill>
              </a:rPr>
              <a:t>Limbic system   </a:t>
            </a:r>
            <a:r>
              <a:rPr lang="en-US" sz="2800" b="1" smtClean="0">
                <a:solidFill>
                  <a:srgbClr val="002060"/>
                </a:solidFill>
              </a:rPr>
              <a:t>applied  by “MacLean”  to describe the circuity that relates certain forebrain structures</a:t>
            </a:r>
            <a:r>
              <a:rPr lang="en-US" sz="2800" b="1" smtClean="0">
                <a:solidFill>
                  <a:srgbClr val="FF0000"/>
                </a:solidFill>
              </a:rPr>
              <a:t> </a:t>
            </a:r>
            <a:r>
              <a:rPr lang="en-US" sz="2800" b="1" smtClean="0">
                <a:solidFill>
                  <a:srgbClr val="002060"/>
                </a:solidFill>
              </a:rPr>
              <a:t>            (hippocampus and amygdala)</a:t>
            </a:r>
            <a:r>
              <a:rPr lang="en-US" sz="2800" b="1" smtClean="0">
                <a:solidFill>
                  <a:srgbClr val="FF0000"/>
                </a:solidFill>
              </a:rPr>
              <a:t> </a:t>
            </a:r>
            <a:r>
              <a:rPr lang="en-US" sz="2800" b="1" smtClean="0">
                <a:solidFill>
                  <a:srgbClr val="002060"/>
                </a:solidFill>
              </a:rPr>
              <a:t>and their connections with the </a:t>
            </a:r>
            <a:r>
              <a:rPr lang="en-US" sz="2800" b="1" smtClean="0">
                <a:solidFill>
                  <a:srgbClr val="FF0000"/>
                </a:solidFill>
              </a:rPr>
              <a:t>hypothalamus</a:t>
            </a:r>
            <a:r>
              <a:rPr lang="en-US" sz="2800" b="1" smtClean="0">
                <a:solidFill>
                  <a:srgbClr val="002060"/>
                </a:solidFill>
              </a:rPr>
              <a:t> and its output pathway (that control autonomic, somatic, and endocrine functions)</a:t>
            </a:r>
          </a:p>
          <a:p>
            <a:pPr algn="just" eaLnBrk="1" hangingPunct="1">
              <a:lnSpc>
                <a:spcPct val="90000"/>
              </a:lnSpc>
            </a:pPr>
            <a:endParaRPr lang="en-US" sz="2800" b="1" smtClean="0">
              <a:solidFill>
                <a:srgbClr val="002060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002060"/>
                </a:solidFill>
              </a:rPr>
              <a:t>Involved in the </a:t>
            </a:r>
            <a:r>
              <a:rPr lang="en-US" sz="2800" b="1" smtClean="0">
                <a:solidFill>
                  <a:srgbClr val="FF0000"/>
                </a:solidFill>
              </a:rPr>
              <a:t>experience and expression of emotions, behaviour </a:t>
            </a:r>
            <a:r>
              <a:rPr lang="en-US" sz="2800" b="1" smtClean="0">
                <a:solidFill>
                  <a:srgbClr val="002060"/>
                </a:solidFill>
              </a:rPr>
              <a:t>and </a:t>
            </a:r>
            <a:r>
              <a:rPr lang="en-US" sz="2800" b="1" smtClean="0">
                <a:solidFill>
                  <a:srgbClr val="FF0000"/>
                </a:solidFill>
              </a:rPr>
              <a:t>long term memory</a:t>
            </a:r>
            <a:r>
              <a:rPr lang="en-US" sz="2800" b="1" smtClean="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002060"/>
                </a:solidFill>
              </a:rPr>
              <a:t>Limbic structures are closely associated with the </a:t>
            </a:r>
            <a:r>
              <a:rPr lang="en-US" sz="2800" b="1" smtClean="0">
                <a:solidFill>
                  <a:srgbClr val="FF0000"/>
                </a:solidFill>
              </a:rPr>
              <a:t>olfactory structures.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0668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rgbClr val="002060"/>
                </a:solidFill>
                <a:latin typeface="+mn-lt"/>
              </a:rPr>
              <a:t>Structures of the Limbic System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92500" lnSpcReduction="10000"/>
          </a:bodyPr>
          <a:lstStyle/>
          <a:p>
            <a:pPr marL="274320" indent="-274320" algn="just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3600" b="1" dirty="0" smtClean="0">
              <a:solidFill>
                <a:srgbClr val="002060"/>
              </a:solidFill>
              <a:hlinkClick r:id="rId3" tooltip="Amygdala"/>
            </a:endParaRPr>
          </a:p>
          <a:p>
            <a:pPr marL="274320" indent="-274320" algn="just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500" b="1" dirty="0" smtClean="0">
                <a:solidFill>
                  <a:srgbClr val="FF0000"/>
                </a:solidFill>
              </a:rPr>
              <a:t>Amygdala</a:t>
            </a:r>
            <a:r>
              <a:rPr lang="en-US" sz="3600" b="1" dirty="0" smtClean="0">
                <a:solidFill>
                  <a:srgbClr val="FF0000"/>
                </a:solidFill>
              </a:rPr>
              <a:t>: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3000" b="1" dirty="0" smtClean="0">
                <a:solidFill>
                  <a:srgbClr val="002060"/>
                </a:solidFill>
              </a:rPr>
              <a:t>Involved in signaling the cortex of motivationally significant stimuli such as those related to </a:t>
            </a:r>
            <a:r>
              <a:rPr lang="en-US" sz="3000" b="1" dirty="0" smtClean="0">
                <a:solidFill>
                  <a:srgbClr val="FF0000"/>
                </a:solidFill>
              </a:rPr>
              <a:t>reward and fear</a:t>
            </a:r>
            <a:r>
              <a:rPr lang="en-US" sz="3000" b="1" dirty="0" smtClean="0">
                <a:solidFill>
                  <a:srgbClr val="002060"/>
                </a:solidFill>
              </a:rPr>
              <a:t> in addition to </a:t>
            </a:r>
            <a:r>
              <a:rPr lang="en-US" sz="3000" b="1" dirty="0" smtClean="0">
                <a:solidFill>
                  <a:srgbClr val="FF0000"/>
                </a:solidFill>
              </a:rPr>
              <a:t>social functions</a:t>
            </a:r>
            <a:r>
              <a:rPr lang="en-US" sz="3000" b="1" dirty="0" smtClean="0">
                <a:solidFill>
                  <a:srgbClr val="002060"/>
                </a:solidFill>
              </a:rPr>
              <a:t> such as </a:t>
            </a:r>
            <a:r>
              <a:rPr lang="en-US" sz="3000" b="1" dirty="0" smtClean="0">
                <a:solidFill>
                  <a:srgbClr val="FF0000"/>
                </a:solidFill>
              </a:rPr>
              <a:t>mating</a:t>
            </a:r>
            <a:r>
              <a:rPr lang="en-US" sz="3000" b="1" dirty="0" smtClean="0">
                <a:solidFill>
                  <a:srgbClr val="002060"/>
                </a:solidFill>
              </a:rPr>
              <a:t>. </a:t>
            </a:r>
          </a:p>
          <a:p>
            <a:pPr marL="274320" indent="-274320" algn="just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 marL="274320" indent="-274320" algn="just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500" b="1" dirty="0" smtClean="0">
                <a:solidFill>
                  <a:srgbClr val="FF0000"/>
                </a:solidFill>
              </a:rPr>
              <a:t>Hippocampus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sz="3000" b="1" dirty="0" smtClean="0">
                <a:solidFill>
                  <a:srgbClr val="002060"/>
                </a:solidFill>
              </a:rPr>
              <a:t>Required for the formation of long-term memories.</a:t>
            </a:r>
          </a:p>
          <a:p>
            <a:pPr marL="274320" indent="-274320" algn="just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 </a:t>
            </a:r>
          </a:p>
          <a:p>
            <a:pPr marL="274002" algn="just" eaLnBrk="1" fontAlgn="auto" hangingPunct="1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500" b="1" dirty="0" smtClean="0">
                <a:solidFill>
                  <a:srgbClr val="FF0000"/>
                </a:solidFill>
              </a:rPr>
              <a:t>Parahippocampus gyrus</a:t>
            </a:r>
            <a:r>
              <a:rPr lang="en-US" sz="3000" b="1" dirty="0" smtClean="0">
                <a:solidFill>
                  <a:srgbClr val="FF0000"/>
                </a:solidFill>
              </a:rPr>
              <a:t>:</a:t>
            </a:r>
            <a:r>
              <a:rPr lang="en-US" sz="3000" b="1" dirty="0" smtClean="0">
                <a:solidFill>
                  <a:srgbClr val="002060"/>
                </a:solidFill>
              </a:rPr>
              <a:t> is  part  of   the hippocampus Plays a role in the formation of spatial memory.</a:t>
            </a:r>
          </a:p>
          <a:p>
            <a:pPr marL="548640" lvl="1" algn="just" eaLnBrk="1" fontAlgn="auto" hangingPunct="1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3200" b="1" dirty="0" smtClean="0">
              <a:solidFill>
                <a:srgbClr val="002060"/>
              </a:solidFill>
            </a:endParaRPr>
          </a:p>
          <a:p>
            <a:pPr marL="274320" indent="-274320" algn="just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500" b="1" dirty="0" smtClean="0">
                <a:solidFill>
                  <a:srgbClr val="FF0000"/>
                </a:solidFill>
              </a:rPr>
              <a:t>Cingulate gyrus</a:t>
            </a:r>
            <a:r>
              <a:rPr lang="en-US" sz="3600" b="1" dirty="0" smtClean="0">
                <a:solidFill>
                  <a:srgbClr val="002060"/>
                </a:solidFill>
              </a:rPr>
              <a:t>:</a:t>
            </a:r>
            <a:r>
              <a:rPr lang="en-US" sz="2800" dirty="0" smtClean="0">
                <a:solidFill>
                  <a:srgbClr val="002060"/>
                </a:solidFill>
              </a:rPr>
              <a:t>    </a:t>
            </a:r>
            <a:r>
              <a:rPr lang="en-US" sz="3000" b="1" dirty="0" smtClean="0">
                <a:solidFill>
                  <a:srgbClr val="002060"/>
                </a:solidFill>
              </a:rPr>
              <a:t>Autonomic functions regulating  heart rate,         	blood pressure,  and cognitive and </a:t>
            </a:r>
            <a:r>
              <a:rPr lang="en-US" sz="3000" b="1" dirty="0" err="1" smtClean="0">
                <a:solidFill>
                  <a:srgbClr val="002060"/>
                </a:solidFill>
              </a:rPr>
              <a:t>attentional</a:t>
            </a:r>
            <a:r>
              <a:rPr lang="en-US" sz="3000" b="1" dirty="0" smtClean="0">
                <a:solidFill>
                  <a:srgbClr val="002060"/>
                </a:solidFill>
              </a:rPr>
              <a:t> processing.</a:t>
            </a:r>
          </a:p>
          <a:p>
            <a:pPr marL="274320" indent="-274320" algn="just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8683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latin typeface="+mn-lt"/>
              </a:rPr>
              <a:t>Structures of the Limbic System (cont…)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endParaRPr lang="en-US" sz="2800" b="1" smtClean="0">
              <a:hlinkClick r:id="rId3" tooltip="Fornix of brain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sz="3200" b="1" smtClean="0">
                <a:solidFill>
                  <a:srgbClr val="FF0000"/>
                </a:solidFill>
              </a:rPr>
              <a:t>Hypothalamus</a:t>
            </a:r>
            <a:r>
              <a:rPr lang="en-US" sz="3200" b="1" smtClean="0"/>
              <a:t>: </a:t>
            </a:r>
            <a:r>
              <a:rPr lang="en-US" sz="2800" b="1" smtClean="0">
                <a:solidFill>
                  <a:srgbClr val="002060"/>
                </a:solidFill>
              </a:rPr>
              <a:t>Regulates the autonomic nervous system via hormone production and release. 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800" b="1" smtClean="0">
                <a:solidFill>
                  <a:srgbClr val="002060"/>
                </a:solidFill>
              </a:rPr>
              <a:t>Affects and regulates: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b="1" smtClean="0">
                <a:solidFill>
                  <a:srgbClr val="002060"/>
                </a:solidFill>
              </a:rPr>
              <a:t>blood pressure,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b="1" smtClean="0">
                <a:solidFill>
                  <a:srgbClr val="002060"/>
                </a:solidFill>
              </a:rPr>
              <a:t>heart rate,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b="1" smtClean="0">
                <a:solidFill>
                  <a:srgbClr val="002060"/>
                </a:solidFill>
              </a:rPr>
              <a:t>Hunger,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b="1" smtClean="0">
                <a:solidFill>
                  <a:srgbClr val="002060"/>
                </a:solidFill>
              </a:rPr>
              <a:t>Thirst,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b="1" smtClean="0">
                <a:solidFill>
                  <a:srgbClr val="002060"/>
                </a:solidFill>
              </a:rPr>
              <a:t>Sexual arousal,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b="1" smtClean="0">
                <a:solidFill>
                  <a:srgbClr val="002060"/>
                </a:solidFill>
              </a:rPr>
              <a:t>Sleep/wake cycle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000" smtClean="0"/>
          </a:p>
          <a:p>
            <a:pPr algn="just" eaLnBrk="1" hangingPunct="1">
              <a:lnSpc>
                <a:spcPct val="80000"/>
              </a:lnSpc>
            </a:pPr>
            <a:r>
              <a:rPr lang="en-US" sz="3900" b="1" smtClean="0">
                <a:solidFill>
                  <a:srgbClr val="FF0000"/>
                </a:solidFill>
              </a:rPr>
              <a:t>Thalamus</a:t>
            </a:r>
            <a:r>
              <a:rPr lang="en-US" sz="3900" b="1" smtClean="0">
                <a:solidFill>
                  <a:srgbClr val="002060"/>
                </a:solidFill>
              </a:rPr>
              <a:t>:  </a:t>
            </a:r>
            <a:r>
              <a:rPr lang="en-US" sz="2800" b="1" smtClean="0">
                <a:solidFill>
                  <a:srgbClr val="002060"/>
                </a:solidFill>
              </a:rPr>
              <a:t>The "relay station" to the cerebral cortex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b="1" smtClean="0"/>
              <a:t/>
            </a:r>
            <a:br>
              <a:rPr lang="en-US" b="1" smtClean="0"/>
            </a:br>
            <a:endParaRPr lang="en-US" b="1" smtClean="0"/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2060"/>
                </a:solidFill>
              </a:rPr>
              <a:t>Other Limbic Structures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r>
              <a:rPr lang="en-US" sz="2800" b="1" smtClean="0">
                <a:solidFill>
                  <a:srgbClr val="FF0000"/>
                </a:solidFill>
              </a:rPr>
              <a:t>Mamillary body</a:t>
            </a:r>
            <a:r>
              <a:rPr lang="en-US" sz="2800" b="1" smtClean="0"/>
              <a:t>: </a:t>
            </a:r>
            <a:r>
              <a:rPr lang="en-US" sz="2800" b="1" smtClean="0">
                <a:solidFill>
                  <a:srgbClr val="002060"/>
                </a:solidFill>
              </a:rPr>
              <a:t>Important for the formation of memory </a:t>
            </a:r>
          </a:p>
          <a:p>
            <a:pPr eaLnBrk="1" hangingPunct="1"/>
            <a:r>
              <a:rPr lang="en-US" sz="2800" b="1" smtClean="0">
                <a:solidFill>
                  <a:srgbClr val="FF0000"/>
                </a:solidFill>
              </a:rPr>
              <a:t>Pitutary gland</a:t>
            </a:r>
            <a:r>
              <a:rPr lang="en-US" sz="2800" b="1" smtClean="0"/>
              <a:t>: </a:t>
            </a:r>
            <a:r>
              <a:rPr lang="en-US" sz="2800" b="1" smtClean="0">
                <a:solidFill>
                  <a:srgbClr val="002060"/>
                </a:solidFill>
              </a:rPr>
              <a:t>secretes hormones regulating homeostasis </a:t>
            </a:r>
          </a:p>
          <a:p>
            <a:pPr eaLnBrk="1" hangingPunct="1"/>
            <a:r>
              <a:rPr lang="en-US" sz="2800" b="1" smtClean="0">
                <a:solidFill>
                  <a:srgbClr val="FF0000"/>
                </a:solidFill>
              </a:rPr>
              <a:t>Dentate gyrus</a:t>
            </a:r>
            <a:r>
              <a:rPr lang="en-US" sz="2800" b="1" smtClean="0">
                <a:solidFill>
                  <a:srgbClr val="002060"/>
                </a:solidFill>
              </a:rPr>
              <a:t>:</a:t>
            </a:r>
            <a:r>
              <a:rPr lang="en-US" sz="2800" b="1" smtClean="0"/>
              <a:t> </a:t>
            </a:r>
            <a:r>
              <a:rPr lang="en-US" sz="2800" b="1" smtClean="0">
                <a:solidFill>
                  <a:srgbClr val="002060"/>
                </a:solidFill>
              </a:rPr>
              <a:t>contributes to new memories and to regulate happiness  (Pleasure Centre). </a:t>
            </a:r>
          </a:p>
          <a:p>
            <a:pPr eaLnBrk="1" hangingPunct="1"/>
            <a:r>
              <a:rPr lang="en-US" sz="2800" b="1" smtClean="0">
                <a:solidFill>
                  <a:srgbClr val="FF0000"/>
                </a:solidFill>
              </a:rPr>
              <a:t>Entorhinal cortex and pyriform cortex</a:t>
            </a:r>
            <a:r>
              <a:rPr lang="en-US" sz="2800" b="1" smtClean="0"/>
              <a:t>: </a:t>
            </a:r>
            <a:r>
              <a:rPr lang="en-US" sz="2800" b="1" smtClean="0">
                <a:solidFill>
                  <a:srgbClr val="002060"/>
                </a:solidFill>
              </a:rPr>
              <a:t>Receive smell input in the olfactory system. </a:t>
            </a:r>
          </a:p>
          <a:p>
            <a:pPr eaLnBrk="1" hangingPunct="1"/>
            <a:r>
              <a:rPr lang="en-US" sz="2800" b="1" smtClean="0">
                <a:solidFill>
                  <a:srgbClr val="FF0000"/>
                </a:solidFill>
              </a:rPr>
              <a:t>Olfactory bulb</a:t>
            </a:r>
            <a:r>
              <a:rPr lang="en-US" sz="2800" b="1" smtClean="0"/>
              <a:t>: </a:t>
            </a:r>
            <a:r>
              <a:rPr lang="en-US" sz="2800" b="1" smtClean="0">
                <a:solidFill>
                  <a:srgbClr val="002060"/>
                </a:solidFill>
              </a:rPr>
              <a:t>Olfactory sensory input </a:t>
            </a:r>
          </a:p>
          <a:p>
            <a:pPr eaLnBrk="1" hangingPunct="1"/>
            <a:r>
              <a:rPr lang="en-US" sz="2800" b="1" smtClean="0">
                <a:solidFill>
                  <a:srgbClr val="FF0000"/>
                </a:solidFill>
              </a:rPr>
              <a:t>Nucleus accumbens</a:t>
            </a:r>
            <a:r>
              <a:rPr lang="en-US" sz="2800" b="1" smtClean="0"/>
              <a:t>: </a:t>
            </a:r>
            <a:r>
              <a:rPr lang="en-US" sz="2800" b="1" smtClean="0">
                <a:solidFill>
                  <a:srgbClr val="002060"/>
                </a:solidFill>
              </a:rPr>
              <a:t>Involved in reward, pleasure, and addiction </a:t>
            </a:r>
          </a:p>
          <a:p>
            <a:pPr eaLnBrk="1" hangingPunct="1"/>
            <a:r>
              <a:rPr lang="en-US" sz="2800" b="1" smtClean="0">
                <a:solidFill>
                  <a:srgbClr val="FF0000"/>
                </a:solidFill>
              </a:rPr>
              <a:t>Orbitofrontal cortex</a:t>
            </a:r>
            <a:r>
              <a:rPr lang="en-US" sz="2800" b="1" smtClean="0"/>
              <a:t>: </a:t>
            </a:r>
            <a:r>
              <a:rPr lang="en-US" sz="2800" b="1" smtClean="0">
                <a:solidFill>
                  <a:srgbClr val="002060"/>
                </a:solidFill>
              </a:rPr>
              <a:t>Required for decision making </a:t>
            </a:r>
          </a:p>
          <a:p>
            <a:pPr eaLnBrk="1" hangingPunct="1"/>
            <a:endParaRPr lang="en-US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1. Thalamocortical system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90600"/>
            <a:ext cx="9144000" cy="5867400"/>
          </a:xfrm>
          <a:solidFill>
            <a:schemeClr val="bg1"/>
          </a:solidFill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sz="3600" smtClean="0">
                <a:solidFill>
                  <a:srgbClr val="002060"/>
                </a:solidFill>
              </a:rPr>
              <a:t>The connection between the thalamus, the cerebral cortex, and certain related structures</a:t>
            </a:r>
          </a:p>
          <a:p>
            <a:pPr algn="just" eaLnBrk="1" hangingPunct="1">
              <a:lnSpc>
                <a:spcPct val="80000"/>
              </a:lnSpc>
            </a:pPr>
            <a:endParaRPr lang="en-US" sz="3600" smtClean="0">
              <a:solidFill>
                <a:srgbClr val="002060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sz="3600" smtClean="0">
                <a:solidFill>
                  <a:srgbClr val="002060"/>
                </a:solidFill>
              </a:rPr>
              <a:t>Comprises </a:t>
            </a:r>
            <a:r>
              <a:rPr lang="en-US" sz="3600" smtClean="0">
                <a:solidFill>
                  <a:srgbClr val="FF0000"/>
                </a:solidFill>
              </a:rPr>
              <a:t>3 Thalamocortical systems </a:t>
            </a:r>
            <a:r>
              <a:rPr lang="en-US" sz="3600" smtClean="0">
                <a:solidFill>
                  <a:srgbClr val="002060"/>
                </a:solidFill>
              </a:rPr>
              <a:t>(each with different pattern of functional circuity): 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smtClean="0">
                <a:solidFill>
                  <a:srgbClr val="002060"/>
                </a:solidFill>
              </a:rPr>
              <a:t>Sensory System, 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smtClean="0">
                <a:solidFill>
                  <a:srgbClr val="002060"/>
                </a:solidFill>
              </a:rPr>
              <a:t>Motor System,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smtClean="0">
                <a:solidFill>
                  <a:srgbClr val="002060"/>
                </a:solidFill>
              </a:rPr>
              <a:t>Association System.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3600" smtClean="0">
              <a:solidFill>
                <a:srgbClr val="002060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endParaRPr lang="en-US" sz="3600" i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aljadiry\Desktop\untitle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4463"/>
            <a:ext cx="8458200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+mn-lt"/>
              </a:rPr>
              <a:t>The Limbic System</a:t>
            </a:r>
          </a:p>
        </p:txBody>
      </p:sp>
      <p:pic>
        <p:nvPicPr>
          <p:cNvPr id="7373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38200" y="838200"/>
            <a:ext cx="7696200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7921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rgbClr val="002060"/>
                </a:solidFill>
                <a:latin typeface="+mn-lt"/>
              </a:rPr>
              <a:t>Autonomic System (ANS)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US" sz="3200" b="1" smtClean="0">
                <a:solidFill>
                  <a:srgbClr val="002060"/>
                </a:solidFill>
              </a:rPr>
              <a:t>Monitors the basic functions necessary for life.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3200" b="1" smtClean="0">
                <a:solidFill>
                  <a:srgbClr val="002060"/>
                </a:solidFill>
              </a:rPr>
              <a:t>Consists of sensory and motor divisions (fibers).</a:t>
            </a:r>
          </a:p>
          <a:p>
            <a:pPr algn="just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sz="3200" b="1" u="sng" smtClean="0">
                <a:solidFill>
                  <a:srgbClr val="002060"/>
                </a:solidFill>
              </a:rPr>
              <a:t>	Sensory Component (fibers): </a:t>
            </a:r>
          </a:p>
          <a:p>
            <a:pPr algn="just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sz="3200" b="1" smtClean="0">
                <a:solidFill>
                  <a:srgbClr val="002060"/>
                </a:solidFill>
              </a:rPr>
              <a:t>Transmit the activity of visceral organs, blood pressure, cardiac output, blood glucose level, and body temperature. This sensory information remains unconscious</a:t>
            </a:r>
          </a:p>
          <a:p>
            <a:pPr algn="just" eaLnBrk="1" hangingPunct="1">
              <a:lnSpc>
                <a:spcPct val="150000"/>
              </a:lnSpc>
            </a:pPr>
            <a:endParaRPr lang="en-US" sz="3200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rgbClr val="002060"/>
                </a:solidFill>
              </a:rPr>
              <a:t>	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Autonomic System (ANS) </a:t>
            </a: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cont.. .</a:t>
            </a:r>
            <a:endParaRPr lang="en-US" sz="4400" b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200" b="1" u="sng" smtClean="0">
                <a:solidFill>
                  <a:srgbClr val="002060"/>
                </a:solidFill>
              </a:rPr>
              <a:t>	Motor Component (Fibres):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smtClean="0">
                <a:solidFill>
                  <a:srgbClr val="002060"/>
                </a:solidFill>
              </a:rPr>
              <a:t>   </a:t>
            </a:r>
            <a:r>
              <a:rPr lang="en-US" sz="3200" b="1" smtClean="0">
                <a:solidFill>
                  <a:srgbClr val="FF0000"/>
                </a:solidFill>
              </a:rPr>
              <a:t>Sympathetic</a:t>
            </a:r>
            <a:r>
              <a:rPr lang="en-US" sz="3200" b="1" smtClean="0">
                <a:solidFill>
                  <a:srgbClr val="002060"/>
                </a:solidFill>
              </a:rPr>
              <a:t> and </a:t>
            </a:r>
            <a:r>
              <a:rPr lang="en-US" sz="3200" b="1" smtClean="0">
                <a:solidFill>
                  <a:srgbClr val="FF0000"/>
                </a:solidFill>
              </a:rPr>
              <a:t>parasympathetic</a:t>
            </a:r>
            <a:r>
              <a:rPr lang="en-US" sz="3200" b="1" smtClean="0">
                <a:solidFill>
                  <a:srgbClr val="002060"/>
                </a:solidFill>
              </a:rPr>
              <a:t> divisions.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smtClean="0">
                <a:solidFill>
                  <a:srgbClr val="002060"/>
                </a:solidFill>
              </a:rPr>
              <a:t>   Innervate the same organs.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smtClean="0">
                <a:solidFill>
                  <a:srgbClr val="002060"/>
                </a:solidFill>
              </a:rPr>
              <a:t>   Antagonistic roles.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smtClean="0">
                <a:solidFill>
                  <a:srgbClr val="002060"/>
                </a:solidFill>
              </a:rPr>
              <a:t>   </a:t>
            </a:r>
            <a:r>
              <a:rPr lang="en-US" sz="3200" b="1" smtClean="0">
                <a:solidFill>
                  <a:srgbClr val="FF0000"/>
                </a:solidFill>
              </a:rPr>
              <a:t>The sympathetic fibers </a:t>
            </a:r>
            <a:r>
              <a:rPr lang="en-US" sz="3200" b="1" smtClean="0">
                <a:solidFill>
                  <a:srgbClr val="002060"/>
                </a:solidFill>
              </a:rPr>
              <a:t>controls heart rate and respiration. 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smtClean="0">
                <a:solidFill>
                  <a:srgbClr val="FF0000"/>
                </a:solidFill>
              </a:rPr>
              <a:t>The parasympathetic fibers </a:t>
            </a:r>
            <a:r>
              <a:rPr lang="en-US" sz="3200" b="1" smtClean="0">
                <a:solidFill>
                  <a:srgbClr val="002060"/>
                </a:solidFill>
              </a:rPr>
              <a:t>slow the heart rate        and begins the process of digestion.  </a:t>
            </a:r>
          </a:p>
          <a:p>
            <a:pPr eaLnBrk="1" hangingPunct="1"/>
            <a:endParaRPr lang="en-US" sz="3200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2060"/>
                </a:solidFill>
                <a:latin typeface="+mn-lt"/>
              </a:rPr>
              <a:t>Autonomic System (ANS) (cont..)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295400"/>
            <a:ext cx="8839200" cy="5334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200" b="1" smtClean="0">
                <a:solidFill>
                  <a:srgbClr val="002060"/>
                </a:solidFill>
              </a:rPr>
              <a:t>The ANS is controlled by the </a:t>
            </a:r>
            <a:r>
              <a:rPr lang="en-US" sz="3200" b="1" smtClean="0">
                <a:solidFill>
                  <a:srgbClr val="FF0000"/>
                </a:solidFill>
              </a:rPr>
              <a:t>hypothalamus</a:t>
            </a:r>
            <a:r>
              <a:rPr lang="en-US" sz="3200" b="1" smtClean="0">
                <a:solidFill>
                  <a:srgbClr val="002060"/>
                </a:solidFill>
              </a:rPr>
              <a:t> that controls: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200" b="1" smtClean="0">
                <a:solidFill>
                  <a:srgbClr val="002060"/>
                </a:solidFill>
              </a:rPr>
              <a:t>	- appetite and obesity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200" b="1" smtClean="0">
                <a:solidFill>
                  <a:srgbClr val="002060"/>
                </a:solidFill>
              </a:rPr>
              <a:t>	- rage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200" b="1" smtClean="0">
                <a:solidFill>
                  <a:srgbClr val="002060"/>
                </a:solidFill>
              </a:rPr>
              <a:t>	- temperature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200" b="1" smtClean="0">
                <a:solidFill>
                  <a:srgbClr val="002060"/>
                </a:solidFill>
              </a:rPr>
              <a:t>	- blood pressure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200" b="1" smtClean="0">
                <a:solidFill>
                  <a:srgbClr val="002060"/>
                </a:solidFill>
              </a:rPr>
              <a:t>	- perspiration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200" b="1" smtClean="0">
                <a:solidFill>
                  <a:srgbClr val="002060"/>
                </a:solidFill>
              </a:rPr>
              <a:t>	- sexual drive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7921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002060"/>
                </a:solidFill>
                <a:latin typeface="+mn-lt"/>
              </a:rPr>
              <a:t>Reticular Formation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838200"/>
            <a:ext cx="8991600" cy="5791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endParaRPr lang="en-US" b="1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90000"/>
              </a:lnSpc>
            </a:pPr>
            <a:r>
              <a:rPr lang="en-US" sz="3200" b="1" smtClean="0">
                <a:solidFill>
                  <a:srgbClr val="002060"/>
                </a:solidFill>
              </a:rPr>
              <a:t>A mesh of neurons extending from the spinal cord to thalamus in the  </a:t>
            </a:r>
            <a:r>
              <a:rPr lang="en-US" sz="3200" b="1" smtClean="0">
                <a:solidFill>
                  <a:srgbClr val="FF0000"/>
                </a:solidFill>
              </a:rPr>
              <a:t>ventral core of the brain stem </a:t>
            </a:r>
            <a:r>
              <a:rPr lang="en-US" sz="3200" b="1" smtClean="0">
                <a:solidFill>
                  <a:srgbClr val="002060"/>
                </a:solidFill>
              </a:rPr>
              <a:t> </a:t>
            </a:r>
            <a:endParaRPr lang="en-US" sz="2800" b="1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90000"/>
              </a:lnSpc>
            </a:pPr>
            <a:r>
              <a:rPr lang="en-US" sz="3200" b="1" smtClean="0">
                <a:solidFill>
                  <a:srgbClr val="002060"/>
                </a:solidFill>
              </a:rPr>
              <a:t>Neurons are neither sensory nor motor.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GB" sz="3200" b="1" smtClean="0">
                <a:solidFill>
                  <a:srgbClr val="002060"/>
                </a:solidFill>
              </a:rPr>
              <a:t>The reticular formation is involved in actions such as </a:t>
            </a:r>
            <a:r>
              <a:rPr lang="en-GB" sz="3200" b="1" smtClean="0">
                <a:solidFill>
                  <a:srgbClr val="FF0000"/>
                </a:solidFill>
              </a:rPr>
              <a:t>awaking/sleeping cycle, and filtering incoming stimuli.</a:t>
            </a:r>
          </a:p>
          <a:p>
            <a:pPr eaLnBrk="1" hangingPunct="1"/>
            <a:r>
              <a:rPr lang="en-GB" sz="2800" b="1" smtClean="0">
                <a:solidFill>
                  <a:srgbClr val="002060"/>
                </a:solidFill>
              </a:rPr>
              <a:t>The </a:t>
            </a:r>
            <a:r>
              <a:rPr lang="en-GB" sz="2800" b="1" smtClean="0">
                <a:solidFill>
                  <a:srgbClr val="FF0000"/>
                </a:solidFill>
              </a:rPr>
              <a:t>ascending reticular activating system </a:t>
            </a:r>
            <a:r>
              <a:rPr lang="en-GB" sz="2800" b="1" smtClean="0">
                <a:solidFill>
                  <a:srgbClr val="002060"/>
                </a:solidFill>
              </a:rPr>
              <a:t>connects to areas in the thalamus, hypothalamus, and cortex. </a:t>
            </a:r>
          </a:p>
          <a:p>
            <a:pPr eaLnBrk="1" hangingPunct="1"/>
            <a:r>
              <a:rPr lang="en-GB" sz="2800" b="1" smtClean="0">
                <a:solidFill>
                  <a:srgbClr val="002060"/>
                </a:solidFill>
              </a:rPr>
              <a:t>The </a:t>
            </a:r>
            <a:r>
              <a:rPr lang="en-GB" sz="2800" b="1" smtClean="0">
                <a:solidFill>
                  <a:srgbClr val="FF0000"/>
                </a:solidFill>
              </a:rPr>
              <a:t>descending reticular activating system </a:t>
            </a:r>
            <a:r>
              <a:rPr lang="en-GB" sz="2800" b="1" smtClean="0">
                <a:solidFill>
                  <a:srgbClr val="002060"/>
                </a:solidFill>
              </a:rPr>
              <a:t>connects to the cerebellum and sensory nerves. </a:t>
            </a:r>
          </a:p>
          <a:p>
            <a:pPr lvl="1" algn="just" eaLnBrk="1" hangingPunct="1">
              <a:lnSpc>
                <a:spcPct val="90000"/>
              </a:lnSpc>
            </a:pPr>
            <a:endParaRPr lang="en-GB" sz="3200" b="1" smtClean="0">
              <a:solidFill>
                <a:srgbClr val="FF0000"/>
              </a:solidFill>
            </a:endParaRPr>
          </a:p>
          <a:p>
            <a:pPr lvl="1" algn="just" eaLnBrk="1" hangingPunct="1">
              <a:lnSpc>
                <a:spcPct val="90000"/>
              </a:lnSpc>
            </a:pPr>
            <a:endParaRPr lang="en-GB" sz="3200" b="1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90000"/>
              </a:lnSpc>
            </a:pPr>
            <a:endParaRPr lang="en-US" sz="3200" b="1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3200" b="1" smtClean="0">
                <a:solidFill>
                  <a:srgbClr val="002060"/>
                </a:solidFill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sz="3600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Localization of Specific Brain Functions	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990600"/>
            <a:ext cx="8763000" cy="56388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600" b="1" u="sng" smtClean="0">
                <a:solidFill>
                  <a:srgbClr val="FF0000"/>
                </a:solidFill>
              </a:rPr>
              <a:t>Arousal: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b="1" smtClean="0">
                <a:solidFill>
                  <a:srgbClr val="002060"/>
                </a:solidFill>
              </a:rPr>
              <a:t>Is a physiological and psychological state of being awake or alert, or reactive to stimuli and readiness for action.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b="1" smtClean="0">
                <a:solidFill>
                  <a:srgbClr val="002060"/>
                </a:solidFill>
              </a:rPr>
              <a:t>It involves activation of the: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smtClean="0">
                <a:solidFill>
                  <a:srgbClr val="002060"/>
                </a:solidFill>
              </a:rPr>
              <a:t>Reticular activating system in the brain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smtClean="0">
                <a:solidFill>
                  <a:srgbClr val="002060"/>
                </a:solidFill>
              </a:rPr>
              <a:t>Autonomic nervous system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smtClean="0">
                <a:solidFill>
                  <a:srgbClr val="002060"/>
                </a:solidFill>
              </a:rPr>
              <a:t>Endocrine system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endParaRPr lang="en-US" sz="12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endParaRPr lang="en-US" b="1" smtClean="0">
              <a:solidFill>
                <a:srgbClr val="00206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n-US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Localization of Specific Brain Functions	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685800"/>
            <a:ext cx="8763000" cy="5943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200" b="1" u="sng" smtClean="0">
                <a:solidFill>
                  <a:srgbClr val="FF0000"/>
                </a:solidFill>
              </a:rPr>
              <a:t>Arousal: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sz="2800" b="1" smtClean="0">
                <a:solidFill>
                  <a:srgbClr val="002060"/>
                </a:solidFill>
              </a:rPr>
              <a:t>The arousal system is formed of five neural systems, based on the neurotransmitters, that originate in the brain stem and project to the cerebral cortex: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smtClean="0">
                <a:solidFill>
                  <a:srgbClr val="002060"/>
                </a:solidFill>
              </a:rPr>
              <a:t>Acetylcholine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smtClean="0">
                <a:solidFill>
                  <a:srgbClr val="002060"/>
                </a:solidFill>
              </a:rPr>
              <a:t>Norepinephrine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smtClean="0">
                <a:solidFill>
                  <a:srgbClr val="002060"/>
                </a:solidFill>
              </a:rPr>
              <a:t>Dopamine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smtClean="0">
                <a:solidFill>
                  <a:srgbClr val="002060"/>
                </a:solidFill>
              </a:rPr>
              <a:t>Histamine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smtClean="0">
                <a:solidFill>
                  <a:srgbClr val="002060"/>
                </a:solidFill>
              </a:rPr>
              <a:t>Serotonin</a:t>
            </a:r>
          </a:p>
          <a:p>
            <a:pPr eaLnBrk="1" hangingPunct="1">
              <a:buFont typeface="Wingdings 2" pitchFamily="18" charset="2"/>
              <a:buNone/>
            </a:pPr>
            <a:endParaRPr lang="en-US" b="1" smtClean="0">
              <a:solidFill>
                <a:srgbClr val="00206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n-US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Localization of Specific Brain Functions	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990600"/>
            <a:ext cx="8763000" cy="56388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600" b="1" u="sng" smtClean="0">
                <a:solidFill>
                  <a:srgbClr val="FF0000"/>
                </a:solidFill>
              </a:rPr>
              <a:t>Arousal: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smtClean="0">
                <a:solidFill>
                  <a:srgbClr val="002060"/>
                </a:solidFill>
              </a:rPr>
              <a:t>Arousal is important in regulating: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smtClean="0">
                <a:solidFill>
                  <a:srgbClr val="002060"/>
                </a:solidFill>
              </a:rPr>
              <a:t>Consciousness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smtClean="0">
                <a:solidFill>
                  <a:srgbClr val="002060"/>
                </a:solidFill>
              </a:rPr>
              <a:t>Attention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smtClean="0">
                <a:solidFill>
                  <a:srgbClr val="002060"/>
                </a:solidFill>
              </a:rPr>
              <a:t>Information processing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endParaRPr lang="en-US" sz="2400" b="1" smtClean="0">
              <a:solidFill>
                <a:srgbClr val="00206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n-US" b="1" smtClean="0">
              <a:solidFill>
                <a:srgbClr val="00206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n-US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Localization of Specific Brain Functions (cont..)	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200" b="1" smtClean="0">
                <a:solidFill>
                  <a:srgbClr val="002060"/>
                </a:solidFill>
              </a:rPr>
              <a:t>	</a:t>
            </a:r>
            <a:r>
              <a:rPr lang="en-US" sz="3600" b="1" u="sng" smtClean="0">
                <a:solidFill>
                  <a:srgbClr val="FF0000"/>
                </a:solidFill>
              </a:rPr>
              <a:t>Memory</a:t>
            </a:r>
            <a:endParaRPr lang="en-US" sz="3200" b="1" u="sng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b="1" smtClean="0">
                <a:solidFill>
                  <a:srgbClr val="002060"/>
                </a:solidFill>
              </a:rPr>
              <a:t>The process in which information is: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800" b="1" smtClean="0">
                <a:solidFill>
                  <a:srgbClr val="FF0000"/>
                </a:solidFill>
              </a:rPr>
              <a:t>Encoded or registered</a:t>
            </a:r>
            <a:r>
              <a:rPr lang="en-US" sz="2800" b="1" smtClean="0">
                <a:solidFill>
                  <a:srgbClr val="002060"/>
                </a:solidFill>
              </a:rPr>
              <a:t>:  receiving, processing and combining of received information.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800" b="1" smtClean="0">
                <a:solidFill>
                  <a:srgbClr val="FF0000"/>
                </a:solidFill>
              </a:rPr>
              <a:t>Stored</a:t>
            </a:r>
            <a:r>
              <a:rPr lang="en-US" sz="2800" b="1" smtClean="0">
                <a:solidFill>
                  <a:srgbClr val="002060"/>
                </a:solidFill>
              </a:rPr>
              <a:t>: creation of a permanent record of the encoded information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800" b="1" smtClean="0">
                <a:solidFill>
                  <a:srgbClr val="FF0000"/>
                </a:solidFill>
              </a:rPr>
              <a:t>Retrieved</a:t>
            </a:r>
            <a:r>
              <a:rPr lang="en-US" sz="2800" b="1" smtClean="0">
                <a:solidFill>
                  <a:srgbClr val="002060"/>
                </a:solidFill>
              </a:rPr>
              <a:t>: recall or recollection: calling back the stored information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b="1" smtClean="0">
                <a:solidFill>
                  <a:srgbClr val="002060"/>
                </a:solidFill>
              </a:rPr>
              <a:t>The loss of memory is called </a:t>
            </a:r>
            <a:r>
              <a:rPr lang="en-US" sz="2800" b="1" smtClean="0">
                <a:solidFill>
                  <a:srgbClr val="FF0000"/>
                </a:solidFill>
              </a:rPr>
              <a:t>forgetfulness </a:t>
            </a:r>
            <a:r>
              <a:rPr lang="en-US" sz="2800" b="1" smtClean="0">
                <a:solidFill>
                  <a:srgbClr val="002060"/>
                </a:solidFill>
              </a:rPr>
              <a:t>or </a:t>
            </a:r>
            <a:r>
              <a:rPr lang="en-US" sz="2800" b="1" smtClean="0">
                <a:solidFill>
                  <a:srgbClr val="FF0000"/>
                </a:solidFill>
              </a:rPr>
              <a:t>amnesia</a:t>
            </a:r>
          </a:p>
          <a:p>
            <a:pPr eaLnBrk="1" hangingPunct="1">
              <a:buFont typeface="Wingdings 2" pitchFamily="18" charset="2"/>
              <a:buNone/>
            </a:pPr>
            <a:endParaRPr lang="en-US" sz="28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503238" y="6858000"/>
            <a:ext cx="8183562" cy="46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52400"/>
            <a:ext cx="8640763" cy="63246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500" b="1" dirty="0" smtClean="0">
                <a:solidFill>
                  <a:srgbClr val="002060"/>
                </a:solidFill>
              </a:rPr>
              <a:t>Somatosensory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3500" b="1" dirty="0" smtClean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500" b="1" dirty="0" smtClean="0">
                <a:solidFill>
                  <a:srgbClr val="002060"/>
                </a:solidFill>
              </a:rPr>
              <a:t>Visual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3500" b="1" dirty="0" smtClean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500" b="1" dirty="0" smtClean="0">
                <a:solidFill>
                  <a:srgbClr val="002060"/>
                </a:solidFill>
              </a:rPr>
              <a:t> Auditory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3500" b="1" dirty="0" smtClean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500" b="1" dirty="0" smtClean="0">
                <a:solidFill>
                  <a:srgbClr val="002060"/>
                </a:solidFill>
              </a:rPr>
              <a:t>Olfactory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3500" b="1" dirty="0" smtClean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500" b="1" dirty="0" smtClean="0">
                <a:solidFill>
                  <a:srgbClr val="002060"/>
                </a:solidFill>
              </a:rPr>
              <a:t>Gustatory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457200" y="152400"/>
            <a:ext cx="822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2060"/>
                </a:solidFill>
                <a:latin typeface="+mn-lt"/>
                <a:cs typeface="Arial" charset="0"/>
              </a:rPr>
              <a:t>Primary Sensory systems</a:t>
            </a:r>
            <a:endParaRPr lang="en-GB" sz="4000" b="1" dirty="0">
              <a:solidFill>
                <a:srgbClr val="002060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Localization of Specific Brain Functions (cont..)	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200" b="1" smtClean="0">
                <a:solidFill>
                  <a:srgbClr val="002060"/>
                </a:solidFill>
              </a:rPr>
              <a:t>	</a:t>
            </a:r>
            <a:r>
              <a:rPr lang="en-US" sz="3600" b="1" u="sng" smtClean="0">
                <a:solidFill>
                  <a:srgbClr val="FF0000"/>
                </a:solidFill>
              </a:rPr>
              <a:t>Memory</a:t>
            </a:r>
            <a:endParaRPr lang="en-US" sz="3200" b="1" u="sng" smtClean="0">
              <a:solidFill>
                <a:srgbClr val="FF0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2800" b="1" smtClean="0">
                <a:solidFill>
                  <a:srgbClr val="002060"/>
                </a:solidFill>
              </a:rPr>
              <a:t>	Three periods of memory: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b="1" smtClean="0">
                <a:solidFill>
                  <a:srgbClr val="FF0000"/>
                </a:solidFill>
              </a:rPr>
              <a:t>Sensory (Immediate) </a:t>
            </a:r>
            <a:r>
              <a:rPr lang="en-US" sz="2800" b="1" smtClean="0">
                <a:solidFill>
                  <a:srgbClr val="002060"/>
                </a:solidFill>
              </a:rPr>
              <a:t>– functions over a period of seconds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b="1" smtClean="0">
                <a:solidFill>
                  <a:srgbClr val="FF0000"/>
                </a:solidFill>
              </a:rPr>
              <a:t>Short term (recent or working memory) </a:t>
            </a:r>
            <a:r>
              <a:rPr lang="en-US" sz="2800" b="1" smtClean="0">
                <a:solidFill>
                  <a:srgbClr val="002060"/>
                </a:solidFill>
              </a:rPr>
              <a:t>functions over a period of minutes to days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b="1" smtClean="0">
                <a:solidFill>
                  <a:srgbClr val="FF0000"/>
                </a:solidFill>
              </a:rPr>
              <a:t>Long term (Remote) </a:t>
            </a:r>
            <a:r>
              <a:rPr lang="en-US" sz="2800" b="1" smtClean="0">
                <a:solidFill>
                  <a:srgbClr val="002060"/>
                </a:solidFill>
              </a:rPr>
              <a:t>– functions over a period  of months to years: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</a:pPr>
            <a:endParaRPr lang="en-US" sz="2800" b="1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</a:pPr>
            <a:endParaRPr lang="en-US" sz="2800" b="1" smtClean="0">
              <a:solidFill>
                <a:srgbClr val="002060"/>
              </a:solidFill>
            </a:endParaRPr>
          </a:p>
          <a:p>
            <a:pPr eaLnBrk="1" hangingPunct="1"/>
            <a:endParaRPr lang="en-US" sz="2400" b="1" smtClean="0">
              <a:solidFill>
                <a:srgbClr val="00206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2800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Localization of Specific Brain Functions (cont..)	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600" b="1" smtClean="0">
                <a:solidFill>
                  <a:srgbClr val="FF0000"/>
                </a:solidFill>
              </a:rPr>
              <a:t>	Long-term Memory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smtClean="0">
                <a:solidFill>
                  <a:srgbClr val="002060"/>
                </a:solidFill>
              </a:rPr>
              <a:t>Explicit  (Conscious) Memory</a:t>
            </a:r>
          </a:p>
          <a:p>
            <a:pPr lvl="1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sz="3200" b="1" smtClean="0">
                <a:solidFill>
                  <a:srgbClr val="002060"/>
                </a:solidFill>
              </a:rPr>
              <a:t>	Declarative (facts &amp; events):</a:t>
            </a:r>
          </a:p>
          <a:p>
            <a:pPr lvl="2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smtClean="0">
                <a:solidFill>
                  <a:srgbClr val="002060"/>
                </a:solidFill>
              </a:rPr>
              <a:t>Episodic (events, experiences)</a:t>
            </a:r>
          </a:p>
          <a:p>
            <a:pPr lvl="2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smtClean="0">
                <a:solidFill>
                  <a:srgbClr val="002060"/>
                </a:solidFill>
              </a:rPr>
              <a:t>Semantic (facts, concepts)</a:t>
            </a:r>
            <a:endParaRPr lang="en-US" b="1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smtClean="0">
                <a:solidFill>
                  <a:srgbClr val="002060"/>
                </a:solidFill>
              </a:rPr>
              <a:t> </a:t>
            </a:r>
            <a:r>
              <a:rPr lang="en-US" sz="3200" b="1" smtClean="0">
                <a:solidFill>
                  <a:srgbClr val="002060"/>
                </a:solidFill>
              </a:rPr>
              <a:t>Implicit (Unconscious) Memory</a:t>
            </a:r>
          </a:p>
          <a:p>
            <a:pPr lvl="1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sz="3200" b="1" smtClean="0">
                <a:solidFill>
                  <a:srgbClr val="002060"/>
                </a:solidFill>
              </a:rPr>
              <a:t>	 Procedural (skills, tasks)</a:t>
            </a:r>
          </a:p>
          <a:p>
            <a:pPr lvl="1" eaLnBrk="1" hangingPunct="1">
              <a:lnSpc>
                <a:spcPct val="150000"/>
              </a:lnSpc>
              <a:buFont typeface="Wingdings 2" pitchFamily="18" charset="2"/>
              <a:buNone/>
            </a:pPr>
            <a:endParaRPr lang="en-US" sz="2800" b="1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</a:pPr>
            <a:endParaRPr lang="en-US" sz="2800" b="1" smtClean="0">
              <a:solidFill>
                <a:srgbClr val="002060"/>
              </a:solidFill>
            </a:endParaRPr>
          </a:p>
          <a:p>
            <a:pPr eaLnBrk="1" hangingPunct="1"/>
            <a:endParaRPr lang="en-US" sz="2400" b="1" smtClean="0">
              <a:solidFill>
                <a:srgbClr val="00206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2800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Localization of Specific Brain Functions (cont..)	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lvl="1" eaLnBrk="1" hangingPunct="1">
              <a:buFont typeface="Wingdings 2" pitchFamily="18" charset="2"/>
              <a:buNone/>
            </a:pPr>
            <a:r>
              <a:rPr lang="en-US" sz="3000" b="1" smtClean="0">
                <a:solidFill>
                  <a:srgbClr val="FF0000"/>
                </a:solidFill>
              </a:rPr>
              <a:t>Memory</a:t>
            </a:r>
          </a:p>
          <a:p>
            <a:pPr eaLnBrk="1" hangingPunct="1"/>
            <a:r>
              <a:rPr lang="en-US" sz="2800" b="1" smtClean="0">
                <a:solidFill>
                  <a:srgbClr val="002060"/>
                </a:solidFill>
              </a:rPr>
              <a:t>Brain structures critical to the formation of memories: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b="1" smtClean="0">
                <a:solidFill>
                  <a:srgbClr val="002060"/>
                </a:solidFill>
              </a:rPr>
              <a:t>Hippocampus contains cognitive maps, encoding, memory consolidation (process of converting short to long-term memory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b="1" smtClean="0">
                <a:solidFill>
                  <a:srgbClr val="002060"/>
                </a:solidFill>
              </a:rPr>
              <a:t>Cerebellum plays a role in procedural memory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b="1" smtClean="0">
                <a:solidFill>
                  <a:srgbClr val="002060"/>
                </a:solidFill>
              </a:rPr>
              <a:t>Amygdala involved in emotional learning and memory consolidation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b="1" smtClean="0">
                <a:solidFill>
                  <a:srgbClr val="002060"/>
                </a:solidFill>
              </a:rPr>
              <a:t>Frontal lobes are important in working memory and prospective memory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b="1" smtClean="0">
                <a:solidFill>
                  <a:srgbClr val="002060"/>
                </a:solidFill>
              </a:rPr>
              <a:t>Temporal lobe involved in autobiographical and recognition memory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b="1" smtClean="0">
                <a:solidFill>
                  <a:srgbClr val="002060"/>
                </a:solidFill>
              </a:rPr>
              <a:t>Parietal lobes involved in verbal short term memory and focusing attention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b="1" smtClean="0">
                <a:solidFill>
                  <a:srgbClr val="002060"/>
                </a:solidFill>
              </a:rPr>
              <a:t>Basal ganglia are associated with learning, unconscious memory processes (implicit memory)</a:t>
            </a:r>
          </a:p>
          <a:p>
            <a:pPr eaLnBrk="1" hangingPunct="1"/>
            <a:r>
              <a:rPr lang="en-US" sz="2800" b="1" smtClean="0">
                <a:solidFill>
                  <a:srgbClr val="002060"/>
                </a:solidFill>
              </a:rPr>
              <a:t>Alzheimer and Pick disease are examples of memory disorders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Localization of Specific Brain Functions (cont..)	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lvl="1" eaLnBrk="1" hangingPunct="1">
              <a:buFont typeface="Wingdings 2" pitchFamily="18" charset="2"/>
              <a:buNone/>
            </a:pPr>
            <a:r>
              <a:rPr lang="en-US" sz="3000" b="1" smtClean="0">
                <a:solidFill>
                  <a:srgbClr val="FF0000"/>
                </a:solidFill>
              </a:rPr>
              <a:t>Memory</a:t>
            </a:r>
          </a:p>
          <a:p>
            <a:pPr eaLnBrk="1" hangingPunct="1"/>
            <a:r>
              <a:rPr lang="en-US" sz="2800" b="1" smtClean="0">
                <a:solidFill>
                  <a:srgbClr val="002060"/>
                </a:solidFill>
              </a:rPr>
              <a:t>Brain structures critical to the formation of memories: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b="1" smtClean="0">
                <a:solidFill>
                  <a:srgbClr val="002060"/>
                </a:solidFill>
              </a:rPr>
              <a:t>Temporal lobe involved in autobiographical and recognition memory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b="1" smtClean="0">
                <a:solidFill>
                  <a:srgbClr val="002060"/>
                </a:solidFill>
              </a:rPr>
              <a:t>Parietal lobes involved in verbal short term memory and focusing attention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b="1" smtClean="0">
                <a:solidFill>
                  <a:srgbClr val="002060"/>
                </a:solidFill>
              </a:rPr>
              <a:t>Basal ganglia are associated with learning, unconscious memory processes (implicit memory)</a:t>
            </a:r>
          </a:p>
          <a:p>
            <a:pPr eaLnBrk="1" hangingPunct="1"/>
            <a:r>
              <a:rPr lang="en-US" sz="3200" b="1" i="1" smtClean="0">
                <a:solidFill>
                  <a:srgbClr val="FF0000"/>
                </a:solidFill>
              </a:rPr>
              <a:t>Alzheimer and Pick disease are examples of memory disorders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81000"/>
            <a:ext cx="8183562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Language (cont..)</a:t>
            </a:r>
            <a:r>
              <a:rPr lang="en-US" b="1" dirty="0" smtClean="0"/>
              <a:t>	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762000"/>
            <a:ext cx="8839200" cy="60960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algn="just" eaLnBrk="1" hangingPunct="1"/>
            <a:r>
              <a:rPr lang="en-US" sz="3300" b="1" smtClean="0">
                <a:solidFill>
                  <a:srgbClr val="002060"/>
                </a:solidFill>
              </a:rPr>
              <a:t>90% of people are Right handed.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n-US" sz="3300" b="1" smtClean="0">
                <a:solidFill>
                  <a:srgbClr val="002060"/>
                </a:solidFill>
              </a:rPr>
              <a:t>99% of them have left hemisphere dominance for language</a:t>
            </a:r>
          </a:p>
          <a:p>
            <a:pPr algn="just" eaLnBrk="1" hangingPunct="1"/>
            <a:r>
              <a:rPr lang="en-US" sz="3300" b="1" smtClean="0">
                <a:solidFill>
                  <a:srgbClr val="002060"/>
                </a:solidFill>
              </a:rPr>
              <a:t>10% left handed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n-US" sz="3300" b="1" smtClean="0">
                <a:solidFill>
                  <a:srgbClr val="002060"/>
                </a:solidFill>
              </a:rPr>
              <a:t> 7% have left hemispheric dominance and  3% either mixed or right hemispheric dominance.</a:t>
            </a:r>
          </a:p>
          <a:p>
            <a:pPr algn="just" eaLnBrk="1" hangingPunct="1"/>
            <a:r>
              <a:rPr lang="en-US" sz="3300" b="1" smtClean="0">
                <a:solidFill>
                  <a:srgbClr val="FF0000"/>
                </a:solidFill>
              </a:rPr>
              <a:t>Music</a:t>
            </a:r>
            <a:r>
              <a:rPr lang="en-US" sz="3300" b="1" smtClean="0">
                <a:solidFill>
                  <a:srgbClr val="002060"/>
                </a:solidFill>
              </a:rPr>
              <a:t> is represented in the right hemisphere</a:t>
            </a:r>
            <a:endParaRPr lang="en-US" sz="3200" b="1" smtClean="0">
              <a:solidFill>
                <a:srgbClr val="002060"/>
              </a:solidFill>
            </a:endParaRPr>
          </a:p>
          <a:p>
            <a:pPr eaLnBrk="1" hangingPunct="1"/>
            <a:endParaRPr lang="en-US" sz="3200" smtClean="0"/>
          </a:p>
          <a:p>
            <a:pPr eaLnBrk="1" hangingPunct="1"/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Localization of Specific Brain Functions (cont..)</a:t>
            </a:r>
            <a:r>
              <a:rPr lang="en-US" sz="3600" b="1" dirty="0" smtClean="0">
                <a:latin typeface="+mn-lt"/>
              </a:rPr>
              <a:t>	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838200"/>
            <a:ext cx="8763000" cy="60198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002060"/>
                </a:solidFill>
              </a:rPr>
              <a:t>	</a:t>
            </a:r>
            <a:r>
              <a:rPr lang="en-US" sz="3600" b="1" u="sng" dirty="0" smtClean="0">
                <a:solidFill>
                  <a:srgbClr val="FF0000"/>
                </a:solidFill>
              </a:rPr>
              <a:t>Language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r>
              <a:rPr lang="en-US" sz="3200" b="1" dirty="0" smtClean="0">
                <a:solidFill>
                  <a:srgbClr val="C00000"/>
                </a:solidFill>
              </a:rPr>
              <a:t>Aphasias</a:t>
            </a:r>
            <a:r>
              <a:rPr lang="en-US" sz="2800" b="1" dirty="0" smtClean="0">
                <a:solidFill>
                  <a:srgbClr val="002060"/>
                </a:solidFill>
              </a:rPr>
              <a:t> are language disorders (inability to understand or produce language in the presence of normal articulation).</a:t>
            </a:r>
          </a:p>
          <a:p>
            <a:pPr algn="just" eaLnBrk="1" hangingPunct="1"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Broca’s aphasia (non fluent aphasia): </a:t>
            </a:r>
            <a:r>
              <a:rPr lang="en-US" sz="2800" b="1" dirty="0" smtClean="0">
                <a:solidFill>
                  <a:srgbClr val="002060"/>
                </a:solidFill>
              </a:rPr>
              <a:t>Inability to form speech due to a lesion of inferior frontal lobe.  </a:t>
            </a: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Wernicke’s aphasia (fluent aphasia): </a:t>
            </a:r>
            <a:r>
              <a:rPr lang="en-US" sz="2800" b="1" dirty="0" smtClean="0">
                <a:solidFill>
                  <a:srgbClr val="002060"/>
                </a:solidFill>
              </a:rPr>
              <a:t>inability to comprehend  speech due to a lesion of the left superior temporal lobe.</a:t>
            </a: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Developmental Dyslexia :</a:t>
            </a: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Inability to learn in the context of adequate intelligence, motivation and education in children, due to right hemisphere dysfunction.</a:t>
            </a:r>
          </a:p>
          <a:p>
            <a:pPr algn="just" eaLnBrk="1" hangingPunct="1">
              <a:defRPr/>
            </a:pPr>
            <a:endParaRPr lang="en-US" sz="24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503238" y="6035675"/>
            <a:ext cx="8183562" cy="603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	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530225"/>
            <a:ext cx="9144000" cy="60229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3200" b="1" smtClean="0"/>
              <a:t>Localization of Specific Brain Functions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3600" b="1" u="sng" smtClean="0">
                <a:solidFill>
                  <a:srgbClr val="FF0000"/>
                </a:solidFill>
              </a:rPr>
              <a:t>Emotions</a:t>
            </a:r>
          </a:p>
          <a:p>
            <a:pPr algn="just" eaLnBrk="1" hangingPunct="1"/>
            <a:r>
              <a:rPr lang="en-US" sz="2800" b="1" smtClean="0">
                <a:solidFill>
                  <a:srgbClr val="002060"/>
                </a:solidFill>
              </a:rPr>
              <a:t>Emotion is often defined as a complex state of feeling that results in physical and psychological changes that influence thought and behavior and actions.</a:t>
            </a:r>
          </a:p>
          <a:p>
            <a:pPr algn="just" eaLnBrk="1" hangingPunct="1"/>
            <a:r>
              <a:rPr lang="en-US" sz="2800" b="1" smtClean="0">
                <a:solidFill>
                  <a:srgbClr val="002060"/>
                </a:solidFill>
              </a:rPr>
              <a:t>Emotions derive from the basic drives that all animals share feeding, sex, reproduction, pleasure, pain, fear, aggression) </a:t>
            </a:r>
          </a:p>
          <a:p>
            <a:pPr algn="just" eaLnBrk="1" hangingPunct="1"/>
            <a:r>
              <a:rPr lang="en-US" sz="2800" b="1" smtClean="0">
                <a:solidFill>
                  <a:srgbClr val="002060"/>
                </a:solidFill>
              </a:rPr>
              <a:t>There are only two basic emotions that we all experience, love and fear.  All other emotions are variations of these two emotions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503238" y="6035675"/>
            <a:ext cx="8183562" cy="603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	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228600"/>
            <a:ext cx="9144000" cy="6324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3200" b="1" smtClean="0"/>
              <a:t>Localization of Specific Brain Functions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3600" b="1" u="sng" smtClean="0">
                <a:solidFill>
                  <a:srgbClr val="FF0000"/>
                </a:solidFill>
              </a:rPr>
              <a:t>Emotions</a:t>
            </a:r>
          </a:p>
          <a:p>
            <a:pPr algn="just" eaLnBrk="1" hangingPunct="1"/>
            <a:r>
              <a:rPr lang="en-US" sz="2800" b="1" smtClean="0">
                <a:solidFill>
                  <a:srgbClr val="002060"/>
                </a:solidFill>
              </a:rPr>
              <a:t>Emotions derive from the basic drives that all animals share  ( feeding, sex, reproduction, pleasure, pain, fear, aggression)</a:t>
            </a:r>
          </a:p>
          <a:p>
            <a:pPr algn="just" eaLnBrk="1" hangingPunct="1"/>
            <a:r>
              <a:rPr lang="en-US" sz="2800" b="1" smtClean="0">
                <a:solidFill>
                  <a:srgbClr val="002060"/>
                </a:solidFill>
              </a:rPr>
              <a:t>Human emotions are largely learned and include: affection, pride, guilt, pity, envy, and resentment</a:t>
            </a:r>
          </a:p>
          <a:p>
            <a:pPr algn="just" eaLnBrk="1" hangingPunct="1"/>
            <a:r>
              <a:rPr lang="en-US" sz="2800" b="1" smtClean="0">
                <a:solidFill>
                  <a:srgbClr val="002060"/>
                </a:solidFill>
              </a:rPr>
              <a:t> Emotions are represented in the prefrontal cortex and the limbic system namely the amygdala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n-US" sz="2800" b="1" smtClean="0">
                <a:solidFill>
                  <a:srgbClr val="002060"/>
                </a:solidFill>
              </a:rPr>
              <a:t>Lesion of the left prefrontal area produces depression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n-US" sz="2800" b="1" smtClean="0">
                <a:solidFill>
                  <a:srgbClr val="002060"/>
                </a:solidFill>
              </a:rPr>
              <a:t>Lesion of right prefrontal produces laughter and euphoria</a:t>
            </a:r>
          </a:p>
          <a:p>
            <a:pPr eaLnBrk="1" hangingPunct="1"/>
            <a:endParaRPr lang="en-US" sz="2800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Thank you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Tx/>
              <a:buNone/>
            </a:pPr>
            <a:endParaRPr lang="en-US" sz="8500" i="1" smtClean="0">
              <a:solidFill>
                <a:srgbClr val="00206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8800" b="1" i="1" smtClean="0">
                <a:solidFill>
                  <a:srgbClr val="002060"/>
                </a:solidFill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bg1"/>
          </a:solidFill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2060"/>
                </a:solidFill>
                <a:latin typeface="+mn-lt"/>
              </a:rPr>
              <a:t>	Somatosensory system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90600"/>
            <a:ext cx="9144000" cy="5867400"/>
          </a:xfrm>
          <a:solidFill>
            <a:schemeClr val="bg1"/>
          </a:solidFill>
        </p:spPr>
        <p:txBody>
          <a:bodyPr/>
          <a:lstStyle/>
          <a:p>
            <a:pPr algn="just" eaLnBrk="1" hangingPunct="1">
              <a:buFont typeface="Arial" pitchFamily="34" charset="0"/>
              <a:buChar char="•"/>
            </a:pPr>
            <a:r>
              <a:rPr lang="en-US" sz="3600" b="1" smtClean="0">
                <a:solidFill>
                  <a:srgbClr val="002060"/>
                </a:solidFill>
              </a:rPr>
              <a:t>Six somatosensory modalities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en-US" sz="3200" b="1" smtClean="0">
                <a:solidFill>
                  <a:srgbClr val="002060"/>
                </a:solidFill>
              </a:rPr>
              <a:t>	[Light touch, Pressure, Pain, Temperature, Vibration,  Proprioception  (position)]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3200" b="1" smtClean="0">
                <a:solidFill>
                  <a:srgbClr val="002060"/>
                </a:solidFill>
              </a:rPr>
              <a:t>The peripheral receptor organs generate coded neural impulses that travel proximally along the sensory nerve axons to the spinal cord – Brain stem – thalamus – post-central gyrus (sensory strip or cortex (parietal lobe).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2060"/>
                </a:solidFill>
                <a:latin typeface="+mn-lt"/>
              </a:rPr>
              <a:t>	The Visual System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762000"/>
            <a:ext cx="9144000" cy="6096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400" b="1" dirty="0" smtClean="0">
              <a:solidFill>
                <a:srgbClr val="002060"/>
              </a:solidFill>
            </a:endParaRP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Visual images are transduced into neural activity within the retina transmitted along the visual pathways and processed in highly specialized nerve cells in the visual cerebral cortex.</a:t>
            </a:r>
            <a:endParaRPr lang="en-US" sz="2800" b="1" u="sng" dirty="0" smtClean="0">
              <a:solidFill>
                <a:srgbClr val="002060"/>
              </a:solidFill>
            </a:endParaRP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Cortical visual  abnormalities include: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Prosopagnosia: inability to recognize faces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Visual Agnosia:  Inability to identify and draw items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Colour Agnosia: Inability to recognize a colour 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Colour Anomia: 	Inability to name </a:t>
            </a:r>
            <a:r>
              <a:rPr lang="en-US" sz="2400" b="1" dirty="0" smtClean="0">
                <a:solidFill>
                  <a:srgbClr val="002060"/>
                </a:solidFill>
              </a:rPr>
              <a:t>a colour.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sz="2400" b="1" dirty="0" smtClean="0">
              <a:solidFill>
                <a:srgbClr val="002060"/>
              </a:solidFill>
            </a:endParaRP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4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296400" cy="10668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	Auditory System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-152400" y="1066800"/>
            <a:ext cx="9296400" cy="5791200"/>
          </a:xfrm>
          <a:solidFill>
            <a:schemeClr val="bg1"/>
          </a:solidFill>
        </p:spPr>
        <p:txBody>
          <a:bodyPr/>
          <a:lstStyle/>
          <a:p>
            <a:pPr algn="just" eaLnBrk="1" hangingPunct="1">
              <a:buFont typeface="Wingdings" pitchFamily="2" charset="2"/>
              <a:buChar char="§"/>
            </a:pPr>
            <a:r>
              <a:rPr lang="en-US" sz="2800" b="1" smtClean="0">
                <a:solidFill>
                  <a:srgbClr val="002060"/>
                </a:solidFill>
              </a:rPr>
              <a:t>Sounds produce air pressure changes and lead to neural impulse generation travelling to the brain stem - to the thalamus – to the primary auditory cortex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en-US" sz="2800" b="1" smtClean="0">
                <a:solidFill>
                  <a:srgbClr val="002060"/>
                </a:solidFill>
              </a:rPr>
              <a:t>Cortical auditory abnormalities: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smtClean="0">
                <a:solidFill>
                  <a:srgbClr val="002060"/>
                </a:solidFill>
              </a:rPr>
              <a:t>Word deafness: Inability to recognize speech despite intact hearing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smtClean="0">
                <a:solidFill>
                  <a:srgbClr val="002060"/>
                </a:solidFill>
              </a:rPr>
              <a:t>Sound agnosia: Inability to recognize non-verbal sounds such as horns or animal sounds in the presence of intact hearing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2060"/>
                </a:solidFill>
              </a:rPr>
              <a:t>	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Olfactory system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685800"/>
            <a:ext cx="9144000" cy="6172200"/>
          </a:xfrm>
          <a:solidFill>
            <a:schemeClr val="bg1"/>
          </a:solidFill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US" sz="3200" b="1" smtClean="0">
                <a:solidFill>
                  <a:srgbClr val="002060"/>
                </a:solidFill>
              </a:rPr>
              <a:t>Smell is associated with sexual and reproductive responses.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3200" b="1" smtClean="0">
                <a:solidFill>
                  <a:srgbClr val="002060"/>
                </a:solidFill>
              </a:rPr>
              <a:t>Human can recognize 10,000 different odors.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3200" b="1" smtClean="0">
                <a:solidFill>
                  <a:srgbClr val="002060"/>
                </a:solidFill>
              </a:rPr>
              <a:t>Olfactory signals skip the thalamus and project directly to the frontal lobe and limbic system (especially pyriform cortex).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3200" b="1" smtClean="0">
                <a:solidFill>
                  <a:srgbClr val="002060"/>
                </a:solidFill>
              </a:rPr>
              <a:t>Olfactory cues stimulate strong emotional responses and evoke powerful memories.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609600"/>
            <a:ext cx="8183562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Gustatory system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457200"/>
            <a:ext cx="9144000" cy="61722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4000" b="1" smtClean="0">
                <a:solidFill>
                  <a:srgbClr val="002060"/>
                </a:solidFill>
              </a:rPr>
              <a:t>	Gustatory System</a:t>
            </a:r>
            <a:endParaRPr lang="en-US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3200" b="1" smtClean="0">
                <a:solidFill>
                  <a:srgbClr val="002060"/>
                </a:solidFill>
              </a:rPr>
              <a:t>Taste receptors stimulate gustatory nerves that transmit impulses to nucleus solitarius in brain stem and end in medial temporal lobe.</a:t>
            </a:r>
          </a:p>
          <a:p>
            <a:pPr eaLnBrk="1" hangingPunct="1"/>
            <a:endParaRPr lang="en-US" sz="3200" b="1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3200" b="1" smtClean="0">
                <a:solidFill>
                  <a:srgbClr val="002060"/>
                </a:solidFill>
              </a:rPr>
              <a:t>Detection and discrimination of foods involve a combination of: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3000" b="1" smtClean="0">
                <a:solidFill>
                  <a:srgbClr val="002060"/>
                </a:solidFill>
              </a:rPr>
              <a:t> taste + olfaction + touch + vision + hearing.</a:t>
            </a:r>
          </a:p>
          <a:p>
            <a:pPr eaLnBrk="1" hangingPunct="1"/>
            <a:endParaRPr lang="en-US" sz="3200" b="1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3200" b="1" smtClean="0">
                <a:solidFill>
                  <a:srgbClr val="002060"/>
                </a:solidFill>
              </a:rPr>
              <a:t>Human discriminates 4 broad classes of taste stimuli: sweet, sour, bitter and salty.</a:t>
            </a:r>
          </a:p>
          <a:p>
            <a:pPr eaLnBrk="1" hangingPunct="1"/>
            <a:endParaRPr lang="en-US" sz="3200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	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228600"/>
            <a:ext cx="8915400" cy="662940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b="1" smtClean="0">
                <a:solidFill>
                  <a:srgbClr val="002060"/>
                </a:solidFill>
              </a:rPr>
              <a:t>Motor System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smtClean="0">
                <a:solidFill>
                  <a:srgbClr val="002060"/>
                </a:solidFill>
              </a:rPr>
              <a:t>Movements are planned and produced in cortical association areas in consultation with the basal ganglia and cerebellum and executed by the UMN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smtClean="0">
                <a:solidFill>
                  <a:srgbClr val="002060"/>
                </a:solidFill>
              </a:rPr>
              <a:t>The motor cerebral cortex (pre-central gyrus) directs their smooth execution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3200" b="1" smtClean="0">
                <a:solidFill>
                  <a:srgbClr val="002060"/>
                </a:solidFill>
              </a:rPr>
              <a:t>The  UMN regulates the LMN activity.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smtClean="0">
                <a:solidFill>
                  <a:srgbClr val="002060"/>
                </a:solidFill>
              </a:rPr>
              <a:t>The LMN controls movement of body muscles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5096</TotalTime>
  <Words>1377</Words>
  <Application>Microsoft Office PowerPoint</Application>
  <PresentationFormat>On-screen Show (4:3)</PresentationFormat>
  <Paragraphs>295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Franklin Gothic Book</vt:lpstr>
      <vt:lpstr>Perpetua</vt:lpstr>
      <vt:lpstr>Wingdings 2</vt:lpstr>
      <vt:lpstr>Tahoma</vt:lpstr>
      <vt:lpstr>Wingdings</vt:lpstr>
      <vt:lpstr>Calibri</vt:lpstr>
      <vt:lpstr>Times New Roman</vt:lpstr>
      <vt:lpstr>Equity</vt:lpstr>
      <vt:lpstr> Functional Brain Systems</vt:lpstr>
      <vt:lpstr>1. Thalamocortical system </vt:lpstr>
      <vt:lpstr>Slide 3</vt:lpstr>
      <vt:lpstr> Somatosensory system</vt:lpstr>
      <vt:lpstr> The Visual System</vt:lpstr>
      <vt:lpstr> Auditory System</vt:lpstr>
      <vt:lpstr> Olfactory system</vt:lpstr>
      <vt:lpstr>Gustatory system</vt:lpstr>
      <vt:lpstr> </vt:lpstr>
      <vt:lpstr>   Cerebellum </vt:lpstr>
      <vt:lpstr>Association System</vt:lpstr>
      <vt:lpstr> 2. Basal Ganglia System</vt:lpstr>
      <vt:lpstr>2. Basal Ganglia System</vt:lpstr>
      <vt:lpstr>Basal Ganglia</vt:lpstr>
      <vt:lpstr> Basal Ganglia </vt:lpstr>
      <vt:lpstr>3. The Limbic System</vt:lpstr>
      <vt:lpstr>Structures of the Limbic System</vt:lpstr>
      <vt:lpstr>Structures of the Limbic System (cont…)</vt:lpstr>
      <vt:lpstr>Other Limbic Structures</vt:lpstr>
      <vt:lpstr>Slide 20</vt:lpstr>
      <vt:lpstr>The Limbic System</vt:lpstr>
      <vt:lpstr>Autonomic System (ANS)</vt:lpstr>
      <vt:lpstr> Autonomic System (ANS) cont.. .</vt:lpstr>
      <vt:lpstr>Autonomic System (ANS) (cont..)</vt:lpstr>
      <vt:lpstr>Reticular Formation</vt:lpstr>
      <vt:lpstr>Localization of Specific Brain Functions </vt:lpstr>
      <vt:lpstr>Localization of Specific Brain Functions </vt:lpstr>
      <vt:lpstr>Localization of Specific Brain Functions </vt:lpstr>
      <vt:lpstr>Localization of Specific Brain Functions (cont..) </vt:lpstr>
      <vt:lpstr>Localization of Specific Brain Functions (cont..) </vt:lpstr>
      <vt:lpstr>Localization of Specific Brain Functions (cont..) </vt:lpstr>
      <vt:lpstr>Localization of Specific Brain Functions (cont..) </vt:lpstr>
      <vt:lpstr>Localization of Specific Brain Functions (cont..) </vt:lpstr>
      <vt:lpstr>  Language (cont..) </vt:lpstr>
      <vt:lpstr>Localization of Specific Brain Functions (cont..) </vt:lpstr>
      <vt:lpstr> </vt:lpstr>
      <vt:lpstr> 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Biological Determinants of Behaviour</dc:title>
  <dc:creator>wrguest</dc:creator>
  <cp:lastModifiedBy>User</cp:lastModifiedBy>
  <cp:revision>350</cp:revision>
  <dcterms:created xsi:type="dcterms:W3CDTF">2006-07-04T18:22:51Z</dcterms:created>
  <dcterms:modified xsi:type="dcterms:W3CDTF">2014-09-21T21:01:12Z</dcterms:modified>
</cp:coreProperties>
</file>