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9" r:id="rId8"/>
    <p:sldId id="268" r:id="rId9"/>
    <p:sldId id="262" r:id="rId10"/>
    <p:sldId id="267" r:id="rId11"/>
    <p:sldId id="266" r:id="rId12"/>
    <p:sldId id="263" r:id="rId13"/>
    <p:sldId id="264" r:id="rId14"/>
    <p:sldId id="265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72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C2487-000F-47AD-A75D-2A933949452D}" type="datetimeFigureOut">
              <a:rPr lang="en-US" smtClean="0"/>
              <a:pPr/>
              <a:t>10/29/2014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5C2B7-4FD6-4F96-AAA7-64224C079F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73250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C2487-000F-47AD-A75D-2A933949452D}" type="datetimeFigureOut">
              <a:rPr lang="en-US" smtClean="0"/>
              <a:pPr/>
              <a:t>10/29/2014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5C2B7-4FD6-4F96-AAA7-64224C079F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04787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C2487-000F-47AD-A75D-2A933949452D}" type="datetimeFigureOut">
              <a:rPr lang="en-US" smtClean="0"/>
              <a:pPr/>
              <a:t>10/29/2014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5C2B7-4FD6-4F96-AAA7-64224C079F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73868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C2487-000F-47AD-A75D-2A933949452D}" type="datetimeFigureOut">
              <a:rPr lang="en-US" smtClean="0"/>
              <a:pPr/>
              <a:t>10/29/2014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5C2B7-4FD6-4F96-AAA7-64224C079F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55196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C2487-000F-47AD-A75D-2A933949452D}" type="datetimeFigureOut">
              <a:rPr lang="en-US" smtClean="0"/>
              <a:pPr/>
              <a:t>10/29/2014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5C2B7-4FD6-4F96-AAA7-64224C079F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94514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C2487-000F-47AD-A75D-2A933949452D}" type="datetimeFigureOut">
              <a:rPr lang="en-US" smtClean="0"/>
              <a:pPr/>
              <a:t>10/29/2014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5C2B7-4FD6-4F96-AAA7-64224C079F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42740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C2487-000F-47AD-A75D-2A933949452D}" type="datetimeFigureOut">
              <a:rPr lang="en-US" smtClean="0"/>
              <a:pPr/>
              <a:t>10/29/2014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5C2B7-4FD6-4F96-AAA7-64224C079F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52005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C2487-000F-47AD-A75D-2A933949452D}" type="datetimeFigureOut">
              <a:rPr lang="en-US" smtClean="0"/>
              <a:pPr/>
              <a:t>10/29/2014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5C2B7-4FD6-4F96-AAA7-64224C079F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57666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C2487-000F-47AD-A75D-2A933949452D}" type="datetimeFigureOut">
              <a:rPr lang="en-US" smtClean="0"/>
              <a:pPr/>
              <a:t>10/29/2014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5C2B7-4FD6-4F96-AAA7-64224C079F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47006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C2487-000F-47AD-A75D-2A933949452D}" type="datetimeFigureOut">
              <a:rPr lang="en-US" smtClean="0"/>
              <a:pPr/>
              <a:t>10/29/2014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5C2B7-4FD6-4F96-AAA7-64224C079F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86412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C2487-000F-47AD-A75D-2A933949452D}" type="datetimeFigureOut">
              <a:rPr lang="en-US" smtClean="0"/>
              <a:pPr/>
              <a:t>10/29/2014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5C2B7-4FD6-4F96-AAA7-64224C079F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51015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EC2487-000F-47AD-A75D-2A933949452D}" type="datetimeFigureOut">
              <a:rPr lang="en-US" smtClean="0"/>
              <a:pPr/>
              <a:t>10/29/2014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75C2B7-4FD6-4F96-AAA7-64224C079F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13001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Carditis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Dr. Fares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085003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E:\tled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9611" y="533400"/>
            <a:ext cx="3152775" cy="4798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www.e-heart.org/Photos/06_Valvular_Disease_Photos/%C2%A9Endocarditis%20Strep%20viridans%20histology%20panel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95800" y="914400"/>
            <a:ext cx="38100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286882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titled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67000" y="685800"/>
            <a:ext cx="3581400" cy="50049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2067054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62318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Bed rest </a:t>
            </a:r>
          </a:p>
          <a:p>
            <a:r>
              <a:rPr lang="en-US" dirty="0" smtClean="0"/>
              <a:t>Pain control with NSAIDs</a:t>
            </a:r>
          </a:p>
          <a:p>
            <a:r>
              <a:rPr lang="en-US" dirty="0" err="1" smtClean="0"/>
              <a:t>Abx</a:t>
            </a:r>
            <a:r>
              <a:rPr lang="en-US" dirty="0" smtClean="0"/>
              <a:t> based on the infecting agent and its sensitivity pattern</a:t>
            </a:r>
          </a:p>
          <a:p>
            <a:r>
              <a:rPr lang="en-US" dirty="0" smtClean="0"/>
              <a:t>+/- surgery </a:t>
            </a:r>
          </a:p>
        </p:txBody>
      </p:sp>
    </p:spTree>
    <p:extLst>
      <p:ext uri="{BB962C8B-B14F-4D97-AF65-F5344CB8AC3E}">
        <p14:creationId xmlns:p14="http://schemas.microsoft.com/office/powerpoint/2010/main" xmlns="" val="35838771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693982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Carditis</a:t>
            </a:r>
            <a:r>
              <a:rPr lang="en-US" dirty="0" smtClean="0"/>
              <a:t>: inflammation of the heart 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Pericarditis: inflammation of the pericardium </a:t>
            </a:r>
          </a:p>
          <a:p>
            <a:pPr lvl="1"/>
            <a:r>
              <a:rPr lang="en-US" dirty="0" smtClean="0"/>
              <a:t>Myocarditis: inflammation of the myocardium </a:t>
            </a:r>
          </a:p>
          <a:p>
            <a:pPr lvl="1"/>
            <a:r>
              <a:rPr lang="en-US" dirty="0" smtClean="0"/>
              <a:t>Endocarditis: inflammation of the endocardium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531907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Causes of </a:t>
            </a:r>
            <a:r>
              <a:rPr lang="en-US" dirty="0" err="1" smtClean="0"/>
              <a:t>pericarditis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Acute, nonspecific (idiopathic)</a:t>
            </a:r>
          </a:p>
          <a:p>
            <a:r>
              <a:rPr lang="en-US" dirty="0" smtClean="0"/>
              <a:t>Infective: a) bacterial, b) viral, c) other infections</a:t>
            </a:r>
          </a:p>
          <a:p>
            <a:r>
              <a:rPr lang="en-US" dirty="0" smtClean="0"/>
              <a:t>Immunologic: a) Rheumatic fever, b) other </a:t>
            </a:r>
          </a:p>
          <a:p>
            <a:r>
              <a:rPr lang="en-US" dirty="0" smtClean="0"/>
              <a:t>Traumatic: a) uremic, b) myxedema, c)neoplastic</a:t>
            </a:r>
          </a:p>
          <a:p>
            <a:r>
              <a:rPr lang="en-US" dirty="0" smtClean="0"/>
              <a:t>Neoplastic </a:t>
            </a:r>
          </a:p>
          <a:p>
            <a:r>
              <a:rPr lang="en-US" dirty="0" smtClean="0"/>
              <a:t>Myocardial infarction </a:t>
            </a:r>
          </a:p>
          <a:p>
            <a:r>
              <a:rPr lang="en-US" dirty="0" smtClean="0"/>
              <a:t>Connective tissue </a:t>
            </a:r>
            <a:r>
              <a:rPr lang="en-US" dirty="0" smtClean="0"/>
              <a:t>disorder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89524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Infectious Pericarditis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Acute , chronic </a:t>
            </a:r>
          </a:p>
          <a:p>
            <a:r>
              <a:rPr lang="en-US" dirty="0" smtClean="0"/>
              <a:t>Etiology: </a:t>
            </a:r>
          </a:p>
          <a:p>
            <a:pPr lvl="1"/>
            <a:r>
              <a:rPr lang="en-US" dirty="0" smtClean="0"/>
              <a:t>Most common viruses: </a:t>
            </a:r>
            <a:r>
              <a:rPr lang="en-US" dirty="0" err="1" smtClean="0"/>
              <a:t>enteroviruses</a:t>
            </a:r>
            <a:endParaRPr lang="en-US" dirty="0" smtClean="0"/>
          </a:p>
          <a:p>
            <a:pPr lvl="1"/>
            <a:r>
              <a:rPr lang="en-US" dirty="0" smtClean="0"/>
              <a:t>Most common bacteria: staphylococcus, strep, and Neisseria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922207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Pathogenesis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Micro </a:t>
            </a:r>
            <a:r>
              <a:rPr lang="en-US" dirty="0" smtClean="0"/>
              <a:t>organisms </a:t>
            </a:r>
            <a:r>
              <a:rPr lang="en-US" dirty="0" smtClean="0"/>
              <a:t>reach the pericardium by:</a:t>
            </a:r>
          </a:p>
          <a:p>
            <a:pPr lvl="1"/>
            <a:r>
              <a:rPr lang="en-US" dirty="0" smtClean="0"/>
              <a:t>Blood</a:t>
            </a:r>
          </a:p>
          <a:p>
            <a:pPr lvl="1"/>
            <a:r>
              <a:rPr lang="en-US" dirty="0" smtClean="0"/>
              <a:t>Direct extension from lung (pneumococci) </a:t>
            </a:r>
          </a:p>
          <a:p>
            <a:pPr lvl="1"/>
            <a:r>
              <a:rPr lang="en-US" dirty="0" smtClean="0"/>
              <a:t>Direct inoculation during surgery or trauma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387982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Acute serous or </a:t>
            </a:r>
            <a:r>
              <a:rPr lang="en-US" dirty="0" err="1" smtClean="0"/>
              <a:t>serofibrous</a:t>
            </a:r>
            <a:r>
              <a:rPr lang="en-US" dirty="0" smtClean="0"/>
              <a:t> pericarditis (usually viral) mild inflammatory reaction associated with focal damage to the adjacent myocardium </a:t>
            </a:r>
          </a:p>
          <a:p>
            <a:pPr lvl="1"/>
            <a:r>
              <a:rPr lang="en-US" dirty="0" smtClean="0"/>
              <a:t>The response varies: small amount of serous fluid with mononuclear cells and fibrinogen to large neutrophil rich, bloody effusions </a:t>
            </a:r>
          </a:p>
          <a:p>
            <a:pPr lvl="1"/>
            <a:r>
              <a:rPr lang="en-US" dirty="0" smtClean="0"/>
              <a:t>Mild fibrosis and adhesion between visceral and parietal surfaces </a:t>
            </a:r>
          </a:p>
          <a:p>
            <a:pPr lvl="1"/>
            <a:r>
              <a:rPr lang="en-US" dirty="0" smtClean="0"/>
              <a:t>Constrictive pericarditis (rare) </a:t>
            </a:r>
          </a:p>
          <a:p>
            <a:pPr lvl="1"/>
            <a:r>
              <a:rPr lang="en-US" dirty="0" smtClean="0"/>
              <a:t>Usually self limiting and rarely fatal</a:t>
            </a:r>
          </a:p>
          <a:p>
            <a:r>
              <a:rPr lang="en-US" dirty="0" smtClean="0"/>
              <a:t>Acute purulent pericarditis (usually bacterial) </a:t>
            </a:r>
          </a:p>
          <a:p>
            <a:pPr lvl="1"/>
            <a:r>
              <a:rPr lang="en-US" dirty="0" smtClean="0"/>
              <a:t>The purulent material contains large number of neutrophil in a large volume of effusion </a:t>
            </a:r>
          </a:p>
          <a:p>
            <a:pPr lvl="1"/>
            <a:r>
              <a:rPr lang="en-US" dirty="0" smtClean="0"/>
              <a:t>Healing is associated with extensive fibrosis that may progress to chronic constrictive pericarditis </a:t>
            </a:r>
          </a:p>
          <a:p>
            <a:pPr lvl="1"/>
            <a:r>
              <a:rPr lang="en-US" dirty="0" smtClean="0"/>
              <a:t>The mortality rate is 50%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19249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Pathology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M. tuberculosis</a:t>
            </a:r>
          </a:p>
          <a:p>
            <a:r>
              <a:rPr lang="en-US" dirty="0" smtClean="0"/>
              <a:t>5% of cases with pulmonary TB will have pericardial involvement </a:t>
            </a:r>
          </a:p>
          <a:p>
            <a:r>
              <a:rPr lang="en-US" dirty="0" smtClean="0"/>
              <a:t>Early granulomatous stage: large pericardial effusions (&gt;300ml), </a:t>
            </a:r>
            <a:r>
              <a:rPr lang="en-US" dirty="0" err="1" smtClean="0"/>
              <a:t>serosanguinous</a:t>
            </a:r>
            <a:r>
              <a:rPr lang="en-US" dirty="0" smtClean="0"/>
              <a:t>, mononuclear cells  </a:t>
            </a:r>
          </a:p>
          <a:p>
            <a:r>
              <a:rPr lang="en-US" dirty="0" smtClean="0"/>
              <a:t>As the disease evolves the inflammatory process become chronic– fusion of parietal and visceral pericardium– consecutive pericarditis and circulatory failure   </a:t>
            </a:r>
          </a:p>
        </p:txBody>
      </p:sp>
    </p:spTree>
    <p:extLst>
      <p:ext uri="{BB962C8B-B14F-4D97-AF65-F5344CB8AC3E}">
        <p14:creationId xmlns:p14="http://schemas.microsoft.com/office/powerpoint/2010/main" xmlns="" val="29575336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E:\untitld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524000"/>
            <a:ext cx="3376613" cy="52048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E:\untitle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0600" y="1524000"/>
            <a:ext cx="3376613" cy="52048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986831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Acute </a:t>
            </a:r>
            <a:r>
              <a:rPr lang="en-US" dirty="0" err="1" smtClean="0"/>
              <a:t>serofibrous</a:t>
            </a:r>
            <a:r>
              <a:rPr lang="en-US" dirty="0" smtClean="0"/>
              <a:t> pericarditis </a:t>
            </a:r>
          </a:p>
          <a:p>
            <a:pPr lvl="1"/>
            <a:r>
              <a:rPr lang="en-US" dirty="0" smtClean="0"/>
              <a:t>Chest pain</a:t>
            </a:r>
          </a:p>
          <a:p>
            <a:pPr lvl="1"/>
            <a:r>
              <a:rPr lang="en-US" dirty="0" smtClean="0"/>
              <a:t>Rapid in onset, persistent : hours to days</a:t>
            </a:r>
          </a:p>
          <a:p>
            <a:pPr lvl="1"/>
            <a:r>
              <a:rPr lang="en-US" dirty="0" smtClean="0"/>
              <a:t>Worse during inspiration and </a:t>
            </a:r>
            <a:r>
              <a:rPr lang="en-US" dirty="0" err="1" smtClean="0"/>
              <a:t>recumbency</a:t>
            </a:r>
            <a:r>
              <a:rPr lang="en-US" dirty="0" smtClean="0"/>
              <a:t> but improves with leaning forward </a:t>
            </a:r>
          </a:p>
          <a:p>
            <a:pPr lvl="1"/>
            <a:r>
              <a:rPr lang="en-US" dirty="0" smtClean="0"/>
              <a:t>In the upper abdomen over the stomach and maybe sharp, dull constriction and/or crushing making clinical differentiation from mi difficult </a:t>
            </a:r>
          </a:p>
          <a:p>
            <a:pPr lvl="1"/>
            <a:r>
              <a:rPr lang="en-US" dirty="0" smtClean="0"/>
              <a:t>Fever not prominent </a:t>
            </a:r>
          </a:p>
          <a:p>
            <a:pPr lvl="1"/>
            <a:r>
              <a:rPr lang="en-US" dirty="0" smtClean="0"/>
              <a:t>Malaise </a:t>
            </a:r>
          </a:p>
          <a:p>
            <a:pPr lvl="1"/>
            <a:r>
              <a:rPr lang="en-US" dirty="0" smtClean="0"/>
              <a:t>…</a:t>
            </a:r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4572000" y="1600200"/>
            <a:ext cx="41148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Acute purulent pericarditis </a:t>
            </a:r>
          </a:p>
          <a:p>
            <a:pPr lvl="1"/>
            <a:r>
              <a:rPr lang="en-US" sz="2000" dirty="0" smtClean="0"/>
              <a:t>-little , chest pain </a:t>
            </a:r>
          </a:p>
          <a:p>
            <a:pPr lvl="1"/>
            <a:r>
              <a:rPr lang="en-US" sz="2000" dirty="0" smtClean="0"/>
              <a:t>-Fever/chills from underlying infection </a:t>
            </a:r>
          </a:p>
          <a:p>
            <a:pPr lvl="1"/>
            <a:r>
              <a:rPr lang="en-US" sz="2000" dirty="0" smtClean="0"/>
              <a:t>-cardiac </a:t>
            </a:r>
            <a:r>
              <a:rPr lang="en-US" sz="2000" dirty="0" err="1" smtClean="0"/>
              <a:t>tamponade</a:t>
            </a:r>
            <a:r>
              <a:rPr lang="en-US" sz="2000" dirty="0" smtClean="0"/>
              <a:t>: </a:t>
            </a:r>
          </a:p>
          <a:p>
            <a:pPr lvl="1"/>
            <a:r>
              <a:rPr lang="en-US" sz="2000" dirty="0"/>
              <a:t>	</a:t>
            </a:r>
            <a:r>
              <a:rPr lang="en-US" sz="2000" dirty="0" smtClean="0"/>
              <a:t>1. dyspnea</a:t>
            </a:r>
          </a:p>
          <a:p>
            <a:pPr lvl="1"/>
            <a:r>
              <a:rPr lang="en-US" sz="2000" dirty="0"/>
              <a:t>	</a:t>
            </a:r>
            <a:r>
              <a:rPr lang="en-US" sz="2000" dirty="0" smtClean="0"/>
              <a:t>2. agitation </a:t>
            </a:r>
          </a:p>
          <a:p>
            <a:pPr lvl="1"/>
            <a:r>
              <a:rPr lang="en-US" sz="2000" dirty="0"/>
              <a:t>	</a:t>
            </a:r>
            <a:r>
              <a:rPr lang="en-US" sz="2000" dirty="0" smtClean="0"/>
              <a:t>3.orthopnea</a:t>
            </a:r>
          </a:p>
          <a:p>
            <a:pPr lvl="1"/>
            <a:r>
              <a:rPr lang="en-US" sz="2000" dirty="0"/>
              <a:t>	</a:t>
            </a:r>
            <a:r>
              <a:rPr lang="en-US" sz="2000" dirty="0" smtClean="0"/>
              <a:t>4.cough </a:t>
            </a:r>
          </a:p>
          <a:p>
            <a:pPr lvl="1">
              <a:buFontTx/>
              <a:buChar char="-"/>
            </a:pPr>
            <a:r>
              <a:rPr lang="en-US" dirty="0" smtClean="0"/>
              <a:t>Pericardial friction rub- less than    50% of patients </a:t>
            </a:r>
          </a:p>
          <a:p>
            <a:pPr lvl="1">
              <a:buFontTx/>
              <a:buChar char="-"/>
            </a:pPr>
            <a:r>
              <a:rPr lang="en-US" dirty="0" smtClean="0"/>
              <a:t>Pericardial friction rub </a:t>
            </a:r>
            <a:r>
              <a:rPr lang="en-US" dirty="0" err="1" smtClean="0"/>
              <a:t>triphasic</a:t>
            </a:r>
            <a:r>
              <a:rPr lang="en-US" dirty="0" smtClean="0"/>
              <a:t> sound that resembles scratches or…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352107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</TotalTime>
  <Words>365</Words>
  <Application>Microsoft Office PowerPoint</Application>
  <PresentationFormat>On-screen Show (4:3)</PresentationFormat>
  <Paragraphs>65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Carditis </vt:lpstr>
      <vt:lpstr>Slide 2</vt:lpstr>
      <vt:lpstr>Causes of pericarditis</vt:lpstr>
      <vt:lpstr>Infectious Pericarditis </vt:lpstr>
      <vt:lpstr>Pathogenesis </vt:lpstr>
      <vt:lpstr>Pathology</vt:lpstr>
      <vt:lpstr>Pathology </vt:lpstr>
      <vt:lpstr>Slide 8</vt:lpstr>
      <vt:lpstr>??</vt:lpstr>
      <vt:lpstr>Slide 10</vt:lpstr>
      <vt:lpstr>Slide 11</vt:lpstr>
      <vt:lpstr>?</vt:lpstr>
      <vt:lpstr>Treatment </vt:lpstr>
      <vt:lpstr>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Carditis</dc:title>
  <dc:creator>Abdulrahman Abo-Hamdan</dc:creator>
  <cp:lastModifiedBy>cc</cp:lastModifiedBy>
  <cp:revision>10</cp:revision>
  <dcterms:created xsi:type="dcterms:W3CDTF">2014-10-28T14:46:56Z</dcterms:created>
  <dcterms:modified xsi:type="dcterms:W3CDTF">2014-10-29T06:08:56Z</dcterms:modified>
</cp:coreProperties>
</file>