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256" r:id="rId3"/>
    <p:sldId id="257" r:id="rId4"/>
    <p:sldId id="323" r:id="rId5"/>
    <p:sldId id="311" r:id="rId6"/>
    <p:sldId id="280" r:id="rId7"/>
    <p:sldId id="321" r:id="rId8"/>
    <p:sldId id="282" r:id="rId9"/>
    <p:sldId id="324" r:id="rId10"/>
    <p:sldId id="283" r:id="rId11"/>
    <p:sldId id="299" r:id="rId12"/>
    <p:sldId id="308" r:id="rId13"/>
    <p:sldId id="261" r:id="rId14"/>
    <p:sldId id="302" r:id="rId15"/>
    <p:sldId id="286" r:id="rId16"/>
    <p:sldId id="312" r:id="rId17"/>
    <p:sldId id="304" r:id="rId18"/>
    <p:sldId id="305" r:id="rId19"/>
    <p:sldId id="264" r:id="rId20"/>
    <p:sldId id="289" r:id="rId21"/>
    <p:sldId id="313" r:id="rId22"/>
    <p:sldId id="265" r:id="rId23"/>
    <p:sldId id="314" r:id="rId24"/>
    <p:sldId id="328" r:id="rId25"/>
    <p:sldId id="329" r:id="rId26"/>
    <p:sldId id="330" r:id="rId27"/>
    <p:sldId id="307" r:id="rId28"/>
    <p:sldId id="316" r:id="rId29"/>
    <p:sldId id="291" r:id="rId30"/>
    <p:sldId id="294" r:id="rId31"/>
    <p:sldId id="267" r:id="rId32"/>
    <p:sldId id="325" r:id="rId33"/>
    <p:sldId id="326" r:id="rId34"/>
    <p:sldId id="327" r:id="rId35"/>
    <p:sldId id="319" r:id="rId36"/>
    <p:sldId id="320" r:id="rId37"/>
    <p:sldId id="293" r:id="rId38"/>
    <p:sldId id="295" r:id="rId39"/>
    <p:sldId id="310" r:id="rId40"/>
    <p:sldId id="268"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32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F8C0C-AB85-4EB9-9C18-55923F36DCD0}"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F8C0C-AB85-4EB9-9C18-55923F36DCD0}"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F8C0C-AB85-4EB9-9C18-55923F36DCD0}"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F8C0C-AB85-4EB9-9C18-55923F36DCD0}"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F8C0C-AB85-4EB9-9C18-55923F36DCD0}"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F8C0C-AB85-4EB9-9C18-55923F36DCD0}"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F8C0C-AB85-4EB9-9C18-55923F36DCD0}" type="datetimeFigureOut">
              <a:rPr lang="en-US" smtClean="0"/>
              <a:pPr/>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F8C0C-AB85-4EB9-9C18-55923F36DCD0}" type="datetimeFigureOut">
              <a:rPr lang="en-US" smtClean="0"/>
              <a:pPr/>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F8C0C-AB85-4EB9-9C18-55923F36DCD0}" type="datetimeFigureOut">
              <a:rPr lang="en-US" smtClean="0"/>
              <a:pPr/>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F8C0C-AB85-4EB9-9C18-55923F36DCD0}"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F8C0C-AB85-4EB9-9C18-55923F36DCD0}"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E83B0-7EC2-4A18-90F0-99D7F1A62A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F8C0C-AB85-4EB9-9C18-55923F36DCD0}" type="datetimeFigureOut">
              <a:rPr lang="en-US" smtClean="0"/>
              <a:pPr/>
              <a:t>4/20/2015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E83B0-7EC2-4A18-90F0-99D7F1A62A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u="sng" dirty="0" smtClean="0"/>
              <a:t>Diseases of cervix</a:t>
            </a:r>
            <a:endParaRPr lang="en-US" sz="4800" b="1" u="sng"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05800" cy="655638"/>
          </a:xfrm>
        </p:spPr>
        <p:txBody>
          <a:bodyPr>
            <a:normAutofit fontScale="90000"/>
          </a:bodyPr>
          <a:lstStyle/>
          <a:p>
            <a:r>
              <a:rPr lang="en-US" b="1" dirty="0" smtClean="0"/>
              <a:t>III. </a:t>
            </a:r>
            <a:r>
              <a:rPr lang="en-US" b="1" dirty="0" smtClean="0">
                <a:latin typeface="Arial Narrow" pitchFamily="34" charset="0"/>
              </a:rPr>
              <a:t>Premalignant and Malignant </a:t>
            </a:r>
            <a:r>
              <a:rPr lang="en-US" b="1" dirty="0" err="1" smtClean="0">
                <a:latin typeface="Arial Narrow" pitchFamily="34" charset="0"/>
              </a:rPr>
              <a:t>Neoplasms</a:t>
            </a:r>
            <a:r>
              <a:rPr lang="en-US" b="1" dirty="0" smtClean="0">
                <a:latin typeface="Arial Narrow" pitchFamily="34" charset="0"/>
              </a:rPr>
              <a:t> of the Cervix</a:t>
            </a:r>
            <a:br>
              <a:rPr lang="en-US" b="1" dirty="0" smtClean="0">
                <a:latin typeface="Arial Narrow" pitchFamily="34" charset="0"/>
              </a:rPr>
            </a:br>
            <a:endParaRPr lang="en-US" b="1" dirty="0">
              <a:latin typeface="Arial Narrow" pitchFamily="34" charset="0"/>
            </a:endParaRPr>
          </a:p>
        </p:txBody>
      </p:sp>
      <p:sp>
        <p:nvSpPr>
          <p:cNvPr id="3" name="Content Placeholder 2"/>
          <p:cNvSpPr>
            <a:spLocks noGrp="1"/>
          </p:cNvSpPr>
          <p:nvPr>
            <p:ph idx="1"/>
          </p:nvPr>
        </p:nvSpPr>
        <p:spPr/>
        <p:txBody>
          <a:bodyPr>
            <a:normAutofit/>
          </a:bodyPr>
          <a:lstStyle/>
          <a:p>
            <a:pPr>
              <a:buFontTx/>
              <a:buChar char="-"/>
            </a:pPr>
            <a:r>
              <a:rPr lang="en-US" sz="3600" dirty="0" smtClean="0">
                <a:latin typeface="Arial Narrow" pitchFamily="34" charset="0"/>
              </a:rPr>
              <a:t>Worldwide, cervical carcinoma is the third most common cancer in women,</a:t>
            </a:r>
          </a:p>
          <a:p>
            <a:pPr>
              <a:buFontTx/>
              <a:buChar char="-"/>
            </a:pPr>
            <a:r>
              <a:rPr lang="en-US" sz="3600" b="1" dirty="0" smtClean="0">
                <a:latin typeface="Arial Narrow" pitchFamily="34" charset="0"/>
              </a:rPr>
              <a:t> </a:t>
            </a:r>
            <a:r>
              <a:rPr lang="en-US" sz="3600" dirty="0" smtClean="0">
                <a:latin typeface="Arial Narrow" pitchFamily="34" charset="0"/>
              </a:rPr>
              <a:t>Fifty years ago, carcinoma of the cervix was the leading cause of cancer deaths in women in the United States, but the death rate has declined by two thirds to its present rank as the thirteenth cause of cancer mortality.</a:t>
            </a:r>
            <a:endParaRPr lang="en-US" sz="3600" dirty="0">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smtClean="0"/>
              <a:t>A. Cervical Intraepithelial </a:t>
            </a:r>
            <a:r>
              <a:rPr lang="en-US" b="1" dirty="0" err="1" smtClean="0"/>
              <a:t>Neoplasia</a:t>
            </a:r>
            <a:r>
              <a:rPr lang="en-US" b="1" dirty="0" smtClean="0"/>
              <a:t> (</a:t>
            </a:r>
            <a:r>
              <a:rPr lang="en-US" b="1" dirty="0" err="1" smtClean="0"/>
              <a:t>Squamous</a:t>
            </a:r>
            <a:r>
              <a:rPr lang="en-US" b="1" dirty="0" smtClean="0"/>
              <a:t> Intraepithelial Lesions)</a:t>
            </a:r>
            <a:br>
              <a:rPr lang="en-US" b="1" dirty="0" smtClean="0"/>
            </a:br>
            <a:endParaRPr lang="en-US" dirty="0"/>
          </a:p>
        </p:txBody>
      </p:sp>
      <p:sp>
        <p:nvSpPr>
          <p:cNvPr id="3" name="Content Placeholder 2"/>
          <p:cNvSpPr>
            <a:spLocks noGrp="1"/>
          </p:cNvSpPr>
          <p:nvPr>
            <p:ph idx="1"/>
          </p:nvPr>
        </p:nvSpPr>
        <p:spPr/>
        <p:txBody>
          <a:bodyPr>
            <a:normAutofit/>
          </a:bodyPr>
          <a:lstStyle/>
          <a:p>
            <a:pPr>
              <a:buFontTx/>
              <a:buChar char="-"/>
            </a:pPr>
            <a:r>
              <a:rPr lang="en-US" sz="3600" b="1" i="1" u="sng" dirty="0" err="1" smtClean="0">
                <a:latin typeface="Arial Narrow" pitchFamily="34" charset="0"/>
              </a:rPr>
              <a:t>Terminology:Previously</a:t>
            </a:r>
            <a:endParaRPr lang="en-US" sz="3600" b="1" i="1" u="sng" dirty="0" smtClean="0">
              <a:latin typeface="Arial Narrow" pitchFamily="34" charset="0"/>
            </a:endParaRPr>
          </a:p>
          <a:p>
            <a:pPr>
              <a:buFontTx/>
              <a:buChar char="-"/>
            </a:pPr>
            <a:r>
              <a:rPr lang="en-US" sz="3600" i="1" dirty="0" smtClean="0">
                <a:latin typeface="Arial Narrow" pitchFamily="34" charset="0"/>
              </a:rPr>
              <a:t>Cervical intraepithelial </a:t>
            </a:r>
            <a:r>
              <a:rPr lang="en-US" sz="3600" i="1" dirty="0" err="1" smtClean="0">
                <a:latin typeface="Arial Narrow" pitchFamily="34" charset="0"/>
              </a:rPr>
              <a:t>neoplasia</a:t>
            </a:r>
            <a:r>
              <a:rPr lang="en-US" sz="3600" dirty="0" smtClean="0">
                <a:latin typeface="Arial Narrow" pitchFamily="34" charset="0"/>
              </a:rPr>
              <a:t> (CIN) classification</a:t>
            </a:r>
          </a:p>
          <a:p>
            <a:pPr>
              <a:buNone/>
            </a:pPr>
            <a:r>
              <a:rPr lang="en-US" sz="3600" dirty="0" err="1" smtClean="0">
                <a:latin typeface="Arial Narrow" pitchFamily="34" charset="0"/>
              </a:rPr>
              <a:t>i</a:t>
            </a:r>
            <a:r>
              <a:rPr lang="en-US" sz="3600" dirty="0" smtClean="0">
                <a:latin typeface="Arial Narrow" pitchFamily="34" charset="0"/>
              </a:rPr>
              <a:t>. Mild dysplasia termed </a:t>
            </a:r>
            <a:r>
              <a:rPr lang="en-US" sz="3600" i="1" dirty="0" smtClean="0">
                <a:latin typeface="Arial Narrow" pitchFamily="34" charset="0"/>
              </a:rPr>
              <a:t>CIN I</a:t>
            </a:r>
            <a:r>
              <a:rPr lang="en-US" sz="3600" dirty="0" smtClean="0">
                <a:latin typeface="Arial Narrow" pitchFamily="34" charset="0"/>
              </a:rPr>
              <a:t>, </a:t>
            </a:r>
          </a:p>
          <a:p>
            <a:pPr>
              <a:buNone/>
            </a:pPr>
            <a:r>
              <a:rPr lang="en-US" sz="3600" dirty="0" smtClean="0">
                <a:latin typeface="Arial Narrow" pitchFamily="34" charset="0"/>
              </a:rPr>
              <a:t>ii.  Moderate dysplasia </a:t>
            </a:r>
            <a:r>
              <a:rPr lang="en-US" sz="3600" i="1" dirty="0" smtClean="0">
                <a:latin typeface="Arial Narrow" pitchFamily="34" charset="0"/>
              </a:rPr>
              <a:t>CIN II</a:t>
            </a:r>
            <a:r>
              <a:rPr lang="en-US" sz="3600" dirty="0" smtClean="0">
                <a:latin typeface="Arial Narrow" pitchFamily="34" charset="0"/>
              </a:rPr>
              <a:t>, </a:t>
            </a:r>
          </a:p>
          <a:p>
            <a:pPr>
              <a:buNone/>
            </a:pPr>
            <a:r>
              <a:rPr lang="en-US" sz="3600" dirty="0" smtClean="0">
                <a:latin typeface="Arial Narrow" pitchFamily="34" charset="0"/>
              </a:rPr>
              <a:t>iii. Severe dysplasia termed </a:t>
            </a:r>
            <a:r>
              <a:rPr lang="en-US" sz="3600" i="1" dirty="0" smtClean="0">
                <a:latin typeface="Arial Narrow" pitchFamily="34" charset="0"/>
              </a:rPr>
              <a:t>CIN III</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b="1" u="sng" dirty="0" smtClean="0">
                <a:latin typeface="Arial Narrow" pitchFamily="34" charset="0"/>
              </a:rPr>
              <a:t>Recently</a:t>
            </a:r>
          </a:p>
          <a:p>
            <a:pPr>
              <a:buFontTx/>
              <a:buChar char="-"/>
            </a:pPr>
            <a:r>
              <a:rPr lang="en-US" sz="3600" dirty="0" smtClean="0">
                <a:latin typeface="Arial Narrow" pitchFamily="34" charset="0"/>
              </a:rPr>
              <a:t>The three-tier classification system has been  simplified to a two-tiered system, with</a:t>
            </a:r>
          </a:p>
          <a:p>
            <a:pPr marL="514350" indent="-514350">
              <a:buAutoNum type="arabicPeriod"/>
            </a:pPr>
            <a:r>
              <a:rPr lang="en-US" sz="3600" dirty="0" smtClean="0">
                <a:latin typeface="Arial Narrow" pitchFamily="34" charset="0"/>
              </a:rPr>
              <a:t>CIN </a:t>
            </a:r>
            <a:r>
              <a:rPr lang="en-US" sz="3600" dirty="0" smtClean="0">
                <a:latin typeface="Arial Narrow" pitchFamily="34" charset="0"/>
              </a:rPr>
              <a:t>I And II </a:t>
            </a:r>
            <a:r>
              <a:rPr lang="en-US" sz="3600" dirty="0" smtClean="0">
                <a:latin typeface="Arial Narrow" pitchFamily="34" charset="0"/>
              </a:rPr>
              <a:t>renamed low-grade </a:t>
            </a:r>
            <a:r>
              <a:rPr lang="en-US" sz="3600" dirty="0" err="1" smtClean="0">
                <a:latin typeface="Arial Narrow" pitchFamily="34" charset="0"/>
              </a:rPr>
              <a:t>squamous</a:t>
            </a:r>
            <a:r>
              <a:rPr lang="en-US" sz="3600" dirty="0" smtClean="0">
                <a:latin typeface="Arial Narrow" pitchFamily="34" charset="0"/>
              </a:rPr>
              <a:t> intraepithelial lesion (</a:t>
            </a:r>
            <a:r>
              <a:rPr lang="en-US" sz="3600" b="1" dirty="0" smtClean="0">
                <a:latin typeface="Arial Narrow" pitchFamily="34" charset="0"/>
              </a:rPr>
              <a:t>LSIL)</a:t>
            </a:r>
          </a:p>
          <a:p>
            <a:pPr marL="514350" indent="-514350">
              <a:buAutoNum type="arabicPeriod"/>
            </a:pPr>
            <a:r>
              <a:rPr lang="en-US" sz="3600" dirty="0" smtClean="0">
                <a:latin typeface="Arial Narrow" pitchFamily="34" charset="0"/>
              </a:rPr>
              <a:t> </a:t>
            </a:r>
            <a:r>
              <a:rPr lang="en-US" sz="3600" smtClean="0">
                <a:latin typeface="Arial Narrow" pitchFamily="34" charset="0"/>
              </a:rPr>
              <a:t>and </a:t>
            </a:r>
            <a:r>
              <a:rPr lang="en-US" sz="3600" smtClean="0">
                <a:latin typeface="Arial Narrow" pitchFamily="34" charset="0"/>
              </a:rPr>
              <a:t>CIN </a:t>
            </a:r>
            <a:r>
              <a:rPr lang="en-US" sz="3600" dirty="0" smtClean="0">
                <a:latin typeface="Arial Narrow" pitchFamily="34" charset="0"/>
              </a:rPr>
              <a:t>III combined into one category referred to as high-grade </a:t>
            </a:r>
            <a:r>
              <a:rPr lang="en-US" sz="3600" dirty="0" err="1" smtClean="0">
                <a:latin typeface="Arial Narrow" pitchFamily="34" charset="0"/>
              </a:rPr>
              <a:t>squamous</a:t>
            </a:r>
            <a:r>
              <a:rPr lang="en-US" sz="3600" dirty="0" smtClean="0">
                <a:latin typeface="Arial Narrow" pitchFamily="34" charset="0"/>
              </a:rPr>
              <a:t> intraepithelial lesion (</a:t>
            </a:r>
            <a:r>
              <a:rPr lang="en-US" sz="3600" b="1" dirty="0" smtClean="0">
                <a:latin typeface="Arial Narrow" pitchFamily="34" charset="0"/>
              </a:rPr>
              <a:t>HSIL) .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itchFamily="34" charset="0"/>
              </a:rPr>
              <a:t>I. LSIL</a:t>
            </a:r>
            <a:endParaRPr lang="en-US" dirty="0">
              <a:latin typeface="Arial Narrow" pitchFamily="34" charset="0"/>
            </a:endParaRPr>
          </a:p>
        </p:txBody>
      </p:sp>
      <p:sp>
        <p:nvSpPr>
          <p:cNvPr id="3" name="Content Placeholder 2"/>
          <p:cNvSpPr>
            <a:spLocks noGrp="1"/>
          </p:cNvSpPr>
          <p:nvPr>
            <p:ph idx="1"/>
          </p:nvPr>
        </p:nvSpPr>
        <p:spPr>
          <a:xfrm>
            <a:off x="304800" y="1219200"/>
            <a:ext cx="8610600" cy="4906963"/>
          </a:xfrm>
        </p:spPr>
        <p:txBody>
          <a:bodyPr>
            <a:normAutofit fontScale="92500" lnSpcReduction="20000"/>
          </a:bodyPr>
          <a:lstStyle/>
          <a:p>
            <a:pPr marL="514350" indent="-514350">
              <a:buNone/>
            </a:pPr>
            <a:r>
              <a:rPr lang="en-US" dirty="0" smtClean="0"/>
              <a:t> </a:t>
            </a:r>
            <a:r>
              <a:rPr lang="en-US" sz="4200" dirty="0" smtClean="0">
                <a:latin typeface="Arial Narrow" pitchFamily="34" charset="0"/>
              </a:rPr>
              <a:t>a. </a:t>
            </a:r>
            <a:r>
              <a:rPr lang="en-US" sz="4000" dirty="0" smtClean="0">
                <a:latin typeface="Arial Narrow" pitchFamily="34" charset="0"/>
              </a:rPr>
              <a:t>LSILs are ten times more common than HSILs</a:t>
            </a:r>
          </a:p>
          <a:p>
            <a:pPr marL="514350" indent="-514350">
              <a:buNone/>
            </a:pPr>
            <a:r>
              <a:rPr lang="en-US" sz="4200" dirty="0" smtClean="0">
                <a:latin typeface="Arial Narrow" pitchFamily="34" charset="0"/>
              </a:rPr>
              <a:t>b.   </a:t>
            </a:r>
            <a:r>
              <a:rPr lang="en-US" sz="4200" i="1" u="sng" dirty="0" smtClean="0">
                <a:latin typeface="Arial Narrow" pitchFamily="34" charset="0"/>
              </a:rPr>
              <a:t>LSIL does not progress directly to invasive carcinoma </a:t>
            </a:r>
          </a:p>
          <a:p>
            <a:pPr marL="742950" indent="-742950">
              <a:buAutoNum type="alphaLcPeriod" startAt="3"/>
            </a:pPr>
            <a:r>
              <a:rPr lang="en-US" sz="4200" i="1" dirty="0" smtClean="0">
                <a:latin typeface="Arial Narrow" pitchFamily="34" charset="0"/>
              </a:rPr>
              <a:t>And in fact most cases regress </a:t>
            </a:r>
            <a:r>
              <a:rPr lang="en-US" sz="4200" i="1" dirty="0" err="1" smtClean="0">
                <a:latin typeface="Arial Narrow" pitchFamily="34" charset="0"/>
              </a:rPr>
              <a:t>spontaneously;and</a:t>
            </a:r>
            <a:r>
              <a:rPr lang="en-US" sz="4200" i="1" dirty="0" smtClean="0">
                <a:latin typeface="Arial Narrow" pitchFamily="34" charset="0"/>
              </a:rPr>
              <a:t> only a small percentage progress to HSIL</a:t>
            </a:r>
            <a:r>
              <a:rPr lang="en-US" sz="4200" dirty="0" smtClean="0">
                <a:latin typeface="Arial Narrow" pitchFamily="34" charset="0"/>
              </a:rPr>
              <a:t>. </a:t>
            </a:r>
          </a:p>
          <a:p>
            <a:pPr marL="742950" indent="-742950">
              <a:buAutoNum type="alphaLcPeriod" startAt="3"/>
            </a:pPr>
            <a:r>
              <a:rPr lang="en-US" sz="4200" dirty="0" smtClean="0">
                <a:latin typeface="Arial Narrow" pitchFamily="34" charset="0"/>
              </a:rPr>
              <a:t> LSIL </a:t>
            </a:r>
            <a:r>
              <a:rPr lang="en-US" sz="4200" b="1" u="sng" dirty="0" smtClean="0">
                <a:latin typeface="Arial Narrow" pitchFamily="34" charset="0"/>
              </a:rPr>
              <a:t>is not </a:t>
            </a:r>
            <a:r>
              <a:rPr lang="en-US" sz="4200" dirty="0" smtClean="0">
                <a:latin typeface="Arial Narrow" pitchFamily="34" charset="0"/>
              </a:rPr>
              <a:t>treated like a premalignant lesion. </a:t>
            </a:r>
            <a:endParaRPr lang="en-US" sz="4200" dirty="0">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HSIL</a:t>
            </a:r>
            <a:endParaRPr lang="en-US" dirty="0"/>
          </a:p>
        </p:txBody>
      </p:sp>
      <p:sp>
        <p:nvSpPr>
          <p:cNvPr id="3" name="Content Placeholder 2"/>
          <p:cNvSpPr>
            <a:spLocks noGrp="1"/>
          </p:cNvSpPr>
          <p:nvPr>
            <p:ph idx="1"/>
          </p:nvPr>
        </p:nvSpPr>
        <p:spPr>
          <a:xfrm>
            <a:off x="152400" y="1143000"/>
            <a:ext cx="8839200" cy="4983163"/>
          </a:xfrm>
        </p:spPr>
        <p:txBody>
          <a:bodyPr>
            <a:normAutofit lnSpcReduction="10000"/>
          </a:bodyPr>
          <a:lstStyle/>
          <a:p>
            <a:pPr>
              <a:buNone/>
            </a:pPr>
            <a:r>
              <a:rPr lang="en-US" sz="4200" dirty="0" smtClean="0">
                <a:latin typeface="Arial Narrow" pitchFamily="34" charset="0"/>
              </a:rPr>
              <a:t>1. </a:t>
            </a:r>
            <a:r>
              <a:rPr lang="en-US" sz="3900" dirty="0" smtClean="0">
                <a:latin typeface="Arial Narrow" pitchFamily="34" charset="0"/>
              </a:rPr>
              <a:t>There is a progressive deregulation of the cell cycle by HPV, which results in Increased cellular proliferation, </a:t>
            </a:r>
          </a:p>
          <a:p>
            <a:pPr marL="514350" indent="-514350">
              <a:buNone/>
            </a:pPr>
            <a:r>
              <a:rPr lang="en-US" sz="3900" dirty="0" smtClean="0">
                <a:latin typeface="Arial Narrow" pitchFamily="34" charset="0"/>
              </a:rPr>
              <a:t>2. Derangement of the cell cycle in HSIL may become irreversible and lead to a fully transformed malignant phenotype, </a:t>
            </a:r>
          </a:p>
          <a:p>
            <a:pPr marL="514350" indent="-514350">
              <a:buNone/>
            </a:pPr>
            <a:r>
              <a:rPr lang="en-US" sz="3900" i="1" dirty="0" smtClean="0">
                <a:latin typeface="Arial Narrow" pitchFamily="34" charset="0"/>
              </a:rPr>
              <a:t>3. </a:t>
            </a:r>
            <a:r>
              <a:rPr lang="en-US" sz="3900" i="1" dirty="0" err="1" smtClean="0">
                <a:latin typeface="Arial Narrow" pitchFamily="34" charset="0"/>
              </a:rPr>
              <a:t>Therfore</a:t>
            </a:r>
            <a:r>
              <a:rPr lang="en-US" sz="3900" i="1" dirty="0" smtClean="0">
                <a:latin typeface="Arial Narrow" pitchFamily="34" charset="0"/>
              </a:rPr>
              <a:t> all HSILS are considered to be at high risk for progression to carcinoma</a:t>
            </a:r>
            <a:r>
              <a:rPr lang="en-US" sz="3900" dirty="0" smtClean="0">
                <a:latin typeface="Arial Narrow" pitchFamily="34" charset="0"/>
              </a:rPr>
              <a:t>.</a:t>
            </a:r>
          </a:p>
          <a:p>
            <a:pPr marL="514350" indent="-514350">
              <a:buAutoNum type="alphaLcPeriod"/>
            </a:pPr>
            <a:endParaRPr lang="en-US" sz="4200" dirty="0" smtClean="0">
              <a:latin typeface="Arial Narrow" pitchFamily="34" charset="0"/>
            </a:endParaRPr>
          </a:p>
          <a:p>
            <a:pPr marL="514350" indent="-51435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Morphology</a:t>
            </a:r>
            <a:br>
              <a:rPr lang="en-US" b="1" dirty="0" smtClean="0"/>
            </a:br>
            <a:endParaRPr lang="en-US" dirty="0"/>
          </a:p>
        </p:txBody>
      </p:sp>
      <p:sp>
        <p:nvSpPr>
          <p:cNvPr id="3" name="Content Placeholder 2"/>
          <p:cNvSpPr>
            <a:spLocks noGrp="1"/>
          </p:cNvSpPr>
          <p:nvPr>
            <p:ph idx="1"/>
          </p:nvPr>
        </p:nvSpPr>
        <p:spPr>
          <a:xfrm>
            <a:off x="304800" y="1219200"/>
            <a:ext cx="8534400" cy="5638800"/>
          </a:xfrm>
        </p:spPr>
        <p:txBody>
          <a:bodyPr>
            <a:normAutofit/>
          </a:bodyPr>
          <a:lstStyle/>
          <a:p>
            <a:pPr>
              <a:buFontTx/>
              <a:buChar char="-"/>
            </a:pPr>
            <a:r>
              <a:rPr lang="en-US" sz="3600" dirty="0" smtClean="0">
                <a:latin typeface="Arial Narrow" pitchFamily="34" charset="0"/>
              </a:rPr>
              <a:t>More than 80% of LSILs and 100% of HSILs are associated with high-risk HPVs, with </a:t>
            </a:r>
            <a:r>
              <a:rPr lang="en-US" sz="3600" b="1" u="sng" dirty="0" smtClean="0">
                <a:latin typeface="Arial Narrow" pitchFamily="34" charset="0"/>
              </a:rPr>
              <a:t>HPV-16 </a:t>
            </a:r>
            <a:r>
              <a:rPr lang="en-US" sz="3600" dirty="0" smtClean="0">
                <a:latin typeface="Arial Narrow" pitchFamily="34" charset="0"/>
              </a:rPr>
              <a:t>being the most common</a:t>
            </a:r>
          </a:p>
          <a:p>
            <a:pPr>
              <a:buFontTx/>
              <a:buChar char="-"/>
            </a:pPr>
            <a:r>
              <a:rPr lang="en-US" sz="3600" dirty="0" smtClean="0">
                <a:latin typeface="Arial Narrow" pitchFamily="34" charset="0"/>
              </a:rPr>
              <a:t>The diagnosis of SIL is based on identification of nuclear </a:t>
            </a:r>
            <a:r>
              <a:rPr lang="en-US" sz="3600" dirty="0" err="1" smtClean="0">
                <a:latin typeface="Arial Narrow" pitchFamily="34" charset="0"/>
              </a:rPr>
              <a:t>atypia</a:t>
            </a:r>
            <a:r>
              <a:rPr lang="en-US" sz="3600" dirty="0" smtClean="0">
                <a:latin typeface="Arial Narrow" pitchFamily="34" charset="0"/>
              </a:rPr>
              <a:t> characterized by nuclear enlargement, </a:t>
            </a:r>
            <a:r>
              <a:rPr lang="en-US" sz="3600" dirty="0" err="1" smtClean="0">
                <a:latin typeface="Arial Narrow" pitchFamily="34" charset="0"/>
              </a:rPr>
              <a:t>hyperchromasia</a:t>
            </a:r>
            <a:r>
              <a:rPr lang="en-US" sz="3600" dirty="0" smtClean="0">
                <a:latin typeface="Arial Narrow" pitchFamily="34" charset="0"/>
              </a:rPr>
              <a:t>  coarse chromatin s, and variation in nuclear size and shape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91600" cy="5668963"/>
          </a:xfrm>
        </p:spPr>
        <p:txBody>
          <a:bodyPr>
            <a:normAutofit/>
          </a:bodyPr>
          <a:lstStyle/>
          <a:p>
            <a:pPr>
              <a:buNone/>
            </a:pPr>
            <a:r>
              <a:rPr lang="en-US" sz="3600" dirty="0" smtClean="0">
                <a:latin typeface="Arial Narrow" pitchFamily="34" charset="0"/>
              </a:rPr>
              <a:t> </a:t>
            </a:r>
          </a:p>
          <a:p>
            <a:pPr>
              <a:buFontTx/>
              <a:buChar char="-"/>
            </a:pPr>
            <a:r>
              <a:rPr lang="en-US" sz="3600" dirty="0" smtClean="0">
                <a:latin typeface="Arial Narrow" pitchFamily="34" charset="0"/>
              </a:rPr>
              <a:t>Associated with </a:t>
            </a:r>
            <a:r>
              <a:rPr lang="en-US" sz="3600" b="1" dirty="0" err="1" smtClean="0">
                <a:latin typeface="Arial Narrow" pitchFamily="34" charset="0"/>
              </a:rPr>
              <a:t>koilocytic</a:t>
            </a:r>
            <a:r>
              <a:rPr lang="en-US" sz="3600" b="1" dirty="0" smtClean="0">
                <a:latin typeface="Arial Narrow" pitchFamily="34" charset="0"/>
              </a:rPr>
              <a:t> </a:t>
            </a:r>
            <a:r>
              <a:rPr lang="en-US" sz="3600" b="1" dirty="0" err="1" smtClean="0">
                <a:latin typeface="Arial Narrow" pitchFamily="34" charset="0"/>
              </a:rPr>
              <a:t>atypia</a:t>
            </a:r>
            <a:r>
              <a:rPr lang="en-US" sz="3600" dirty="0" smtClean="0">
                <a:latin typeface="Arial Narrow" pitchFamily="34" charset="0"/>
              </a:rPr>
              <a:t>.</a:t>
            </a:r>
          </a:p>
          <a:p>
            <a:pPr>
              <a:buFontTx/>
              <a:buChar char="-"/>
            </a:pPr>
            <a:r>
              <a:rPr lang="en-US" sz="3600" dirty="0" smtClean="0">
                <a:latin typeface="Arial Narrow" pitchFamily="34" charset="0"/>
              </a:rPr>
              <a:t> At an </a:t>
            </a:r>
            <a:r>
              <a:rPr lang="en-US" sz="3600" dirty="0" err="1" smtClean="0">
                <a:latin typeface="Arial Narrow" pitchFamily="34" charset="0"/>
              </a:rPr>
              <a:t>ultrastructural</a:t>
            </a:r>
            <a:r>
              <a:rPr lang="en-US" sz="3600" dirty="0" smtClean="0">
                <a:latin typeface="Arial Narrow" pitchFamily="34" charset="0"/>
              </a:rPr>
              <a:t> level, these “halos” consist of HPV-encoded protein called E5 that localizes to the membranes of the endoplasmic reticulum. </a:t>
            </a:r>
          </a:p>
          <a:p>
            <a:pPr>
              <a:buFontTx/>
              <a:buChar char="-"/>
            </a:pPr>
            <a:r>
              <a:rPr lang="en-US" sz="3600" dirty="0" smtClean="0">
                <a:latin typeface="Arial Narrow" pitchFamily="34" charset="0"/>
              </a:rPr>
              <a:t>It is important to grade SIL </a:t>
            </a:r>
            <a:r>
              <a:rPr lang="en-US" sz="3600" dirty="0" err="1" smtClean="0">
                <a:latin typeface="Arial Narrow" pitchFamily="34" charset="0"/>
              </a:rPr>
              <a:t>histologically</a:t>
            </a:r>
            <a:r>
              <a:rPr lang="en-US" sz="3600" dirty="0" smtClean="0">
                <a:latin typeface="Arial Narrow" pitchFamily="34" charset="0"/>
              </a:rPr>
              <a:t> into LSIL and HSIL</a:t>
            </a:r>
          </a:p>
          <a:p>
            <a:pPr>
              <a:buFontTx/>
              <a:buChar char="-"/>
            </a:pPr>
            <a:endParaRPr lang="en-US" dirty="0" smtClean="0">
              <a:latin typeface="Arial Narrow" pitchFamily="34"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3600" dirty="0" smtClean="0">
                <a:latin typeface="Arial Narrow" pitchFamily="34" charset="0"/>
              </a:rPr>
              <a:t>-  Progression to invasive carcinoma, when it occurs, takes place over a period of a few years to more than a decade</a:t>
            </a:r>
            <a:endParaRPr lang="en-US" sz="3600" dirty="0">
              <a:latin typeface="Arial Narrow"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IV.Cervical</a:t>
            </a:r>
            <a:r>
              <a:rPr lang="en-US" b="1" dirty="0" smtClean="0"/>
              <a:t> Carcinoma</a:t>
            </a:r>
            <a:br>
              <a:rPr lang="en-US" b="1" dirty="0" smtClean="0"/>
            </a:br>
            <a:endParaRPr lang="en-US" dirty="0"/>
          </a:p>
        </p:txBody>
      </p:sp>
      <p:sp>
        <p:nvSpPr>
          <p:cNvPr id="3" name="Content Placeholder 2"/>
          <p:cNvSpPr>
            <a:spLocks noGrp="1"/>
          </p:cNvSpPr>
          <p:nvPr>
            <p:ph idx="1"/>
          </p:nvPr>
        </p:nvSpPr>
        <p:spPr>
          <a:xfrm>
            <a:off x="152400" y="1066800"/>
            <a:ext cx="8534400" cy="5059363"/>
          </a:xfrm>
        </p:spPr>
        <p:txBody>
          <a:bodyPr>
            <a:normAutofit fontScale="92500" lnSpcReduction="20000"/>
          </a:bodyPr>
          <a:lstStyle/>
          <a:p>
            <a:pPr>
              <a:buFontTx/>
              <a:buChar char="-"/>
            </a:pPr>
            <a:r>
              <a:rPr lang="en-US" sz="3900" dirty="0" smtClean="0">
                <a:latin typeface="Arial Narrow" pitchFamily="34" charset="0"/>
              </a:rPr>
              <a:t>The average age of patients with invasive cervical carcinoma is 45 years. </a:t>
            </a:r>
          </a:p>
          <a:p>
            <a:pPr>
              <a:buNone/>
            </a:pPr>
            <a:r>
              <a:rPr lang="en-US" sz="3900" b="1" u="sng" dirty="0" smtClean="0">
                <a:latin typeface="Arial Narrow" pitchFamily="34" charset="0"/>
              </a:rPr>
              <a:t>Types</a:t>
            </a:r>
          </a:p>
          <a:p>
            <a:pPr marL="514350" indent="-514350">
              <a:buAutoNum type="arabicPeriod"/>
            </a:pPr>
            <a:r>
              <a:rPr lang="en-US" sz="3900" dirty="0" smtClean="0">
                <a:latin typeface="Arial Narrow" pitchFamily="34" charset="0"/>
              </a:rPr>
              <a:t>80% are </a:t>
            </a:r>
            <a:r>
              <a:rPr lang="en-US" sz="3900" dirty="0" err="1" smtClean="0">
                <a:latin typeface="Arial Narrow" pitchFamily="34" charset="0"/>
              </a:rPr>
              <a:t>squamous</a:t>
            </a:r>
            <a:r>
              <a:rPr lang="en-US" sz="3900" dirty="0" smtClean="0">
                <a:latin typeface="Arial Narrow" pitchFamily="34" charset="0"/>
              </a:rPr>
              <a:t> cell carcinomas</a:t>
            </a:r>
          </a:p>
          <a:p>
            <a:pPr marL="514350" indent="-514350">
              <a:buAutoNum type="arabicPeriod"/>
            </a:pPr>
            <a:r>
              <a:rPr lang="en-US" sz="3900" dirty="0" smtClean="0">
                <a:latin typeface="Arial Narrow" pitchFamily="34" charset="0"/>
              </a:rPr>
              <a:t>15 % are </a:t>
            </a:r>
            <a:r>
              <a:rPr lang="en-US" sz="3900" dirty="0" err="1" smtClean="0">
                <a:latin typeface="Arial Narrow" pitchFamily="34" charset="0"/>
              </a:rPr>
              <a:t>Adenocarcinomas</a:t>
            </a:r>
            <a:endParaRPr lang="en-US" sz="3900" dirty="0" smtClean="0">
              <a:latin typeface="Arial Narrow" pitchFamily="34" charset="0"/>
            </a:endParaRPr>
          </a:p>
          <a:p>
            <a:pPr marL="514350" indent="-514350">
              <a:buAutoNum type="arabicPeriod"/>
            </a:pPr>
            <a:r>
              <a:rPr lang="en-US" sz="3900" dirty="0" smtClean="0">
                <a:latin typeface="Arial Narrow" pitchFamily="34" charset="0"/>
              </a:rPr>
              <a:t>5% are </a:t>
            </a:r>
            <a:r>
              <a:rPr lang="en-US" sz="3900" dirty="0" err="1" smtClean="0">
                <a:latin typeface="Arial Narrow" pitchFamily="34" charset="0"/>
              </a:rPr>
              <a:t>adenosquamous</a:t>
            </a:r>
            <a:r>
              <a:rPr lang="en-US" sz="3900" dirty="0" smtClean="0">
                <a:latin typeface="Arial Narrow" pitchFamily="34" charset="0"/>
              </a:rPr>
              <a:t> and </a:t>
            </a:r>
            <a:r>
              <a:rPr lang="en-US" sz="3900" dirty="0" err="1" smtClean="0">
                <a:latin typeface="Arial Narrow" pitchFamily="34" charset="0"/>
              </a:rPr>
              <a:t>neuroendocrine</a:t>
            </a:r>
            <a:r>
              <a:rPr lang="en-US" sz="3900" dirty="0" smtClean="0">
                <a:latin typeface="Arial Narrow" pitchFamily="34" charset="0"/>
              </a:rPr>
              <a:t> carcinomas</a:t>
            </a:r>
          </a:p>
          <a:p>
            <a:pPr>
              <a:buNone/>
            </a:pPr>
            <a:r>
              <a:rPr lang="en-US" sz="3900" dirty="0" smtClean="0">
                <a:latin typeface="Arial Narrow" pitchFamily="34" charset="0"/>
              </a:rPr>
              <a:t>Note: All of the these types are caused by high-risk HPVs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600" b="1" i="1" u="sng" dirty="0" smtClean="0">
                <a:latin typeface="Arial Narrow" pitchFamily="34" charset="0"/>
              </a:rPr>
              <a:t>NOTE</a:t>
            </a:r>
          </a:p>
          <a:p>
            <a:pPr>
              <a:buFontTx/>
              <a:buChar char="-"/>
            </a:pPr>
            <a:r>
              <a:rPr lang="en-US" sz="3600" dirty="0" smtClean="0">
                <a:latin typeface="Arial Narrow" pitchFamily="34" charset="0"/>
              </a:rPr>
              <a:t>The progression time from in situ to invasive </a:t>
            </a:r>
            <a:r>
              <a:rPr lang="en-US" sz="3600" dirty="0" err="1" smtClean="0">
                <a:latin typeface="Arial Narrow" pitchFamily="34" charset="0"/>
              </a:rPr>
              <a:t>adenosquamous</a:t>
            </a:r>
            <a:r>
              <a:rPr lang="en-US" sz="3600" dirty="0" smtClean="0">
                <a:latin typeface="Arial Narrow" pitchFamily="34" charset="0"/>
              </a:rPr>
              <a:t> is shorter than in </a:t>
            </a:r>
            <a:r>
              <a:rPr lang="en-US" sz="3600" dirty="0" err="1" smtClean="0">
                <a:latin typeface="Arial Narrow" pitchFamily="34" charset="0"/>
              </a:rPr>
              <a:t>squamous</a:t>
            </a:r>
            <a:r>
              <a:rPr lang="en-US" sz="3600" dirty="0" smtClean="0">
                <a:latin typeface="Arial Narrow" pitchFamily="34" charset="0"/>
              </a:rPr>
              <a:t> cell carcinoma, </a:t>
            </a:r>
          </a:p>
          <a:p>
            <a:pPr>
              <a:buFontTx/>
              <a:buChar char="-"/>
            </a:pPr>
            <a:r>
              <a:rPr lang="en-US" sz="3600" dirty="0" smtClean="0">
                <a:latin typeface="Arial Narrow" pitchFamily="34" charset="0"/>
              </a:rPr>
              <a:t>and patients with this type of tumors often present with advanced disease and have a less favorable prognosis.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 Inflammations</a:t>
            </a:r>
            <a:br>
              <a:rPr lang="en-US" b="1"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Morphology</a:t>
            </a:r>
            <a:endParaRPr lang="en-US" dirty="0"/>
          </a:p>
        </p:txBody>
      </p:sp>
      <p:sp>
        <p:nvSpPr>
          <p:cNvPr id="3" name="Content Placeholder 2"/>
          <p:cNvSpPr>
            <a:spLocks noGrp="1"/>
          </p:cNvSpPr>
          <p:nvPr>
            <p:ph idx="1"/>
          </p:nvPr>
        </p:nvSpPr>
        <p:spPr>
          <a:xfrm>
            <a:off x="0" y="1219200"/>
            <a:ext cx="8686800" cy="4906963"/>
          </a:xfrm>
        </p:spPr>
        <p:txBody>
          <a:bodyPr>
            <a:normAutofit/>
          </a:bodyPr>
          <a:lstStyle/>
          <a:p>
            <a:pPr marL="514350" indent="-514350">
              <a:buAutoNum type="arabicPeriod"/>
            </a:pPr>
            <a:r>
              <a:rPr lang="en-US" sz="3600" b="1" dirty="0" err="1" smtClean="0">
                <a:latin typeface="Arial Narrow" pitchFamily="34" charset="0"/>
              </a:rPr>
              <a:t>Squamous</a:t>
            </a:r>
            <a:r>
              <a:rPr lang="en-US" sz="3600" b="1" dirty="0" smtClean="0">
                <a:latin typeface="Arial Narrow" pitchFamily="34" charset="0"/>
              </a:rPr>
              <a:t> cell carcinoma</a:t>
            </a:r>
            <a:r>
              <a:rPr lang="en-US" sz="3600" dirty="0" smtClean="0">
                <a:latin typeface="Arial Narrow" pitchFamily="34" charset="0"/>
              </a:rPr>
              <a:t> </a:t>
            </a:r>
          </a:p>
          <a:p>
            <a:pPr>
              <a:buFontTx/>
              <a:buChar char="-"/>
            </a:pPr>
            <a:r>
              <a:rPr lang="en-US" sz="3600" dirty="0" smtClean="0">
                <a:latin typeface="Arial Narrow" pitchFamily="34" charset="0"/>
              </a:rPr>
              <a:t>Is composed of nests and tongues of malignant </a:t>
            </a:r>
            <a:r>
              <a:rPr lang="en-US" sz="3600" dirty="0" err="1" smtClean="0">
                <a:latin typeface="Arial Narrow" pitchFamily="34" charset="0"/>
              </a:rPr>
              <a:t>squamous</a:t>
            </a:r>
            <a:r>
              <a:rPr lang="en-US" sz="3600" dirty="0" smtClean="0">
                <a:latin typeface="Arial Narrow" pitchFamily="34" charset="0"/>
              </a:rPr>
              <a:t> epithelium, either </a:t>
            </a:r>
            <a:r>
              <a:rPr lang="en-US" sz="3600" b="1" dirty="0" smtClean="0">
                <a:latin typeface="Arial Narrow" pitchFamily="34" charset="0"/>
              </a:rPr>
              <a:t>keratinizing or </a:t>
            </a:r>
            <a:r>
              <a:rPr lang="en-US" sz="3600" b="1" dirty="0" err="1" smtClean="0">
                <a:latin typeface="Arial Narrow" pitchFamily="34" charset="0"/>
              </a:rPr>
              <a:t>nonkeratinizing</a:t>
            </a:r>
            <a:r>
              <a:rPr lang="en-US" sz="3600" dirty="0" smtClean="0">
                <a:latin typeface="Arial Narrow" pitchFamily="34" charset="0"/>
              </a:rPr>
              <a:t>, </a:t>
            </a:r>
          </a:p>
          <a:p>
            <a:pPr>
              <a:buNone/>
            </a:pPr>
            <a:r>
              <a:rPr lang="en-US" sz="3600" b="1" dirty="0" smtClean="0"/>
              <a:t>2.Adenocarcinoma</a:t>
            </a:r>
            <a:r>
              <a:rPr lang="en-US" sz="3600" dirty="0" smtClean="0"/>
              <a:t> </a:t>
            </a:r>
          </a:p>
          <a:p>
            <a:pPr>
              <a:buFontTx/>
              <a:buChar char="-"/>
            </a:pPr>
            <a:r>
              <a:rPr lang="en-US" sz="3600" dirty="0" smtClean="0">
                <a:latin typeface="Arial Narrow" pitchFamily="34" charset="0"/>
              </a:rPr>
              <a:t>Is characterized by proliferation of malignant </a:t>
            </a:r>
            <a:r>
              <a:rPr lang="en-US" sz="3600" dirty="0" err="1" smtClean="0">
                <a:latin typeface="Arial Narrow" pitchFamily="34" charset="0"/>
              </a:rPr>
              <a:t>endocervical</a:t>
            </a:r>
            <a:r>
              <a:rPr lang="en-US" sz="3600" dirty="0" smtClean="0">
                <a:latin typeface="Arial Narrow" pitchFamily="34" charset="0"/>
              </a:rPr>
              <a:t> cells with large, </a:t>
            </a:r>
            <a:r>
              <a:rPr lang="en-US" sz="3600" dirty="0" err="1" smtClean="0">
                <a:latin typeface="Arial Narrow" pitchFamily="34" charset="0"/>
              </a:rPr>
              <a:t>hyperchromatic</a:t>
            </a:r>
            <a:r>
              <a:rPr lang="en-US" sz="3600" dirty="0" smtClean="0">
                <a:latin typeface="Arial Narrow" pitchFamily="34" charset="0"/>
              </a:rPr>
              <a:t> nuclei and relatively </a:t>
            </a:r>
            <a:r>
              <a:rPr lang="en-US" sz="3600" dirty="0" err="1" smtClean="0">
                <a:latin typeface="Arial Narrow" pitchFamily="34" charset="0"/>
              </a:rPr>
              <a:t>mucin</a:t>
            </a:r>
            <a:r>
              <a:rPr lang="en-US" sz="3600" dirty="0" smtClean="0">
                <a:latin typeface="Arial Narrow" pitchFamily="34" charset="0"/>
              </a:rPr>
              <a:t>-depleted </a:t>
            </a:r>
            <a:endParaRPr lang="en-US" sz="3600" dirty="0">
              <a:latin typeface="Arial Narrow"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516563"/>
          </a:xfrm>
        </p:spPr>
        <p:txBody>
          <a:bodyPr>
            <a:normAutofit/>
          </a:bodyPr>
          <a:lstStyle/>
          <a:p>
            <a:pPr>
              <a:buNone/>
            </a:pPr>
            <a:r>
              <a:rPr lang="en-US" dirty="0" smtClean="0"/>
              <a:t>3</a:t>
            </a:r>
            <a:r>
              <a:rPr lang="en-US" sz="3600" dirty="0" smtClean="0">
                <a:latin typeface="Arial Narrow" pitchFamily="34" charset="0"/>
              </a:rPr>
              <a:t>. </a:t>
            </a:r>
            <a:r>
              <a:rPr lang="en-US" sz="3600" dirty="0" err="1" smtClean="0">
                <a:latin typeface="Arial Narrow" pitchFamily="34" charset="0"/>
              </a:rPr>
              <a:t>Adenosquamous</a:t>
            </a:r>
            <a:r>
              <a:rPr lang="en-US" sz="3600" dirty="0" smtClean="0">
                <a:latin typeface="Arial Narrow" pitchFamily="34" charset="0"/>
              </a:rPr>
              <a:t> carcinoma</a:t>
            </a:r>
          </a:p>
          <a:p>
            <a:pPr>
              <a:buFontTx/>
              <a:buChar char="-"/>
            </a:pPr>
            <a:r>
              <a:rPr lang="en-US" sz="3600" dirty="0" smtClean="0">
                <a:latin typeface="Arial Narrow" pitchFamily="34" charset="0"/>
              </a:rPr>
              <a:t>Is composed of intermixed malignant glandular and </a:t>
            </a:r>
            <a:r>
              <a:rPr lang="en-US" sz="3600" dirty="0" err="1" smtClean="0">
                <a:latin typeface="Arial Narrow" pitchFamily="34" charset="0"/>
              </a:rPr>
              <a:t>squamous</a:t>
            </a:r>
            <a:r>
              <a:rPr lang="en-US" sz="3600" dirty="0" smtClean="0">
                <a:latin typeface="Arial Narrow" pitchFamily="34" charset="0"/>
              </a:rPr>
              <a:t> epithelium. </a:t>
            </a:r>
          </a:p>
          <a:p>
            <a:pPr>
              <a:buNone/>
            </a:pPr>
            <a:r>
              <a:rPr lang="en-US" sz="3600" dirty="0" smtClean="0">
                <a:latin typeface="Arial Narrow" pitchFamily="34" charset="0"/>
              </a:rPr>
              <a:t>Note:</a:t>
            </a:r>
          </a:p>
          <a:p>
            <a:pPr>
              <a:buFontTx/>
              <a:buChar char="-"/>
            </a:pPr>
            <a:r>
              <a:rPr lang="en-US" sz="3600" dirty="0" smtClean="0">
                <a:latin typeface="Arial Narrow" pitchFamily="34" charset="0"/>
              </a:rPr>
              <a:t>Advanced cervical carcinoma spreads by direct extension to contiguous tissues, including  urinary bladder, </a:t>
            </a:r>
            <a:r>
              <a:rPr lang="en-US" sz="3600" dirty="0" err="1" smtClean="0">
                <a:latin typeface="Arial Narrow" pitchFamily="34" charset="0"/>
              </a:rPr>
              <a:t>ureters</a:t>
            </a:r>
            <a:r>
              <a:rPr lang="en-US" sz="3600" dirty="0" smtClean="0">
                <a:latin typeface="Arial Narrow" pitchFamily="34" charset="0"/>
              </a:rPr>
              <a:t>  rectum, and vagina.</a:t>
            </a:r>
          </a:p>
          <a:p>
            <a:pPr>
              <a:buFontTx/>
              <a:buChar char="-"/>
            </a:pPr>
            <a:r>
              <a:rPr lang="en-US" sz="3600" dirty="0" smtClean="0">
                <a:latin typeface="Arial Narrow" pitchFamily="34" charset="0"/>
              </a:rPr>
              <a:t> </a:t>
            </a:r>
            <a:r>
              <a:rPr lang="en-US" sz="3600" dirty="0" err="1" smtClean="0">
                <a:latin typeface="Arial Narrow" pitchFamily="34" charset="0"/>
              </a:rPr>
              <a:t>Lymphvascular</a:t>
            </a:r>
            <a:r>
              <a:rPr lang="en-US" sz="3600" dirty="0" smtClean="0">
                <a:latin typeface="Arial Narrow" pitchFamily="34" charset="0"/>
              </a:rPr>
              <a:t> invasion results in local and distant lymph nodes metastases</a:t>
            </a:r>
            <a:endParaRPr lang="en-US" sz="3600" dirty="0">
              <a:latin typeface="Arial Narrow"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normAutofit/>
          </a:bodyPr>
          <a:lstStyle/>
          <a:p>
            <a:pPr>
              <a:buNone/>
            </a:pPr>
            <a:r>
              <a:rPr lang="en-US" sz="3600" dirty="0" smtClean="0">
                <a:latin typeface="Arial Narrow" pitchFamily="34" charset="0"/>
              </a:rPr>
              <a:t>-  Distant metastases may also be found in the liver, lungs, bone marrow, and other organs.</a:t>
            </a:r>
          </a:p>
          <a:p>
            <a:r>
              <a:rPr lang="en-US" sz="3600" b="1" dirty="0" smtClean="0">
                <a:latin typeface="Arial Narrow" pitchFamily="34" charset="0"/>
              </a:rPr>
              <a:t>Cervical cancer is staged as follows</a:t>
            </a:r>
            <a:r>
              <a:rPr lang="en-US" sz="3600" dirty="0" smtClean="0">
                <a:latin typeface="Arial Narrow" pitchFamily="34" charset="0"/>
              </a:rPr>
              <a:t>: </a:t>
            </a:r>
          </a:p>
          <a:p>
            <a:pPr>
              <a:buNone/>
            </a:pPr>
            <a:r>
              <a:rPr lang="en-US" sz="3600" b="1" dirty="0" smtClean="0">
                <a:latin typeface="Arial Narrow" pitchFamily="34" charset="0"/>
              </a:rPr>
              <a:t>Stage 0—</a:t>
            </a:r>
            <a:r>
              <a:rPr lang="en-US" sz="3600" dirty="0" smtClean="0">
                <a:latin typeface="Arial Narrow" pitchFamily="34" charset="0"/>
              </a:rPr>
              <a:t>Carcinoma in situ (CIN III, HSIL)</a:t>
            </a:r>
            <a:r>
              <a:rPr lang="en-US" sz="3600" b="1" dirty="0" smtClean="0">
                <a:latin typeface="Arial Narrow" pitchFamily="34" charset="0"/>
              </a:rPr>
              <a:t> </a:t>
            </a:r>
          </a:p>
          <a:p>
            <a:pPr>
              <a:buNone/>
            </a:pPr>
            <a:r>
              <a:rPr lang="en-US" sz="3600" b="1" dirty="0" smtClean="0">
                <a:latin typeface="Arial Narrow" pitchFamily="34" charset="0"/>
              </a:rPr>
              <a:t>Stage I—</a:t>
            </a:r>
            <a:r>
              <a:rPr lang="en-US" sz="3600" dirty="0" smtClean="0">
                <a:latin typeface="Arial Narrow" pitchFamily="34" charset="0"/>
              </a:rPr>
              <a:t>Carcinoma confined to the cervix </a:t>
            </a:r>
          </a:p>
          <a:p>
            <a:pPr>
              <a:buNone/>
            </a:pPr>
            <a:r>
              <a:rPr lang="en-US" sz="3600" b="1" dirty="0" smtClean="0">
                <a:latin typeface="Arial Narrow" pitchFamily="34" charset="0"/>
              </a:rPr>
              <a:t>Stage II—</a:t>
            </a:r>
            <a:r>
              <a:rPr lang="en-US" sz="3600" dirty="0" smtClean="0">
                <a:latin typeface="Arial Narrow" pitchFamily="34" charset="0"/>
              </a:rPr>
              <a:t>Carcinoma extends beyond the cervix but not to the pelvic wall or carcinoma that involves the vagina but not the lower third</a:t>
            </a:r>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latin typeface="Arial Narrow" pitchFamily="34" charset="0"/>
              </a:rPr>
              <a:t>Stage </a:t>
            </a:r>
            <a:r>
              <a:rPr lang="en-US" b="1" dirty="0" err="1" smtClean="0">
                <a:latin typeface="Arial Narrow" pitchFamily="34" charset="0"/>
              </a:rPr>
              <a:t>III:</a:t>
            </a:r>
            <a:r>
              <a:rPr lang="en-US" dirty="0" err="1" smtClean="0">
                <a:latin typeface="Arial Narrow" pitchFamily="34" charset="0"/>
              </a:rPr>
              <a:t>Carcinoma</a:t>
            </a:r>
            <a:r>
              <a:rPr lang="en-US" dirty="0" smtClean="0">
                <a:latin typeface="Arial Narrow" pitchFamily="34" charset="0"/>
              </a:rPr>
              <a:t> has extended to the pelvic </a:t>
            </a:r>
            <a:r>
              <a:rPr lang="en-US" dirty="0" err="1" smtClean="0">
                <a:latin typeface="Arial Narrow" pitchFamily="34" charset="0"/>
              </a:rPr>
              <a:t>wall.and</a:t>
            </a:r>
            <a:r>
              <a:rPr lang="en-US" dirty="0" smtClean="0">
                <a:latin typeface="Arial Narrow" pitchFamily="34" charset="0"/>
              </a:rPr>
              <a:t> the tumor involves the lower third of the vagina</a:t>
            </a:r>
          </a:p>
          <a:p>
            <a:pPr>
              <a:buNone/>
            </a:pPr>
            <a:r>
              <a:rPr lang="en-US" b="1" dirty="0" smtClean="0"/>
              <a:t>Stage IV: </a:t>
            </a:r>
          </a:p>
          <a:p>
            <a:pPr marL="514350" indent="-514350">
              <a:buAutoNum type="alphaLcPeriod"/>
            </a:pPr>
            <a:r>
              <a:rPr lang="en-US" dirty="0" smtClean="0">
                <a:latin typeface="Arial Narrow" pitchFamily="34" charset="0"/>
              </a:rPr>
              <a:t>Carcinoma has extended beyond the true pelvis </a:t>
            </a:r>
          </a:p>
          <a:p>
            <a:pPr marL="514350" indent="-514350">
              <a:buAutoNum type="alphaLcPeriod"/>
            </a:pPr>
            <a:r>
              <a:rPr lang="en-US" dirty="0" smtClean="0">
                <a:latin typeface="Arial Narrow" pitchFamily="34" charset="0"/>
              </a:rPr>
              <a:t>or has involved the mucosa of the bladder or rectum.</a:t>
            </a:r>
          </a:p>
          <a:p>
            <a:pPr marL="514350" indent="-514350">
              <a:buAutoNum type="alphaLcPeriod"/>
            </a:pPr>
            <a:r>
              <a:rPr lang="en-US" dirty="0" smtClean="0">
                <a:latin typeface="Arial Narrow" pitchFamily="34" charset="0"/>
              </a:rPr>
              <a:t> Cancers with metastatic dissemination.</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user\Desktop\Cervical_And_Uterine_Cancer-2.jpg"/>
          <p:cNvPicPr>
            <a:picLocks noGrp="1" noChangeAspect="1" noChangeArrowheads="1"/>
          </p:cNvPicPr>
          <p:nvPr>
            <p:ph idx="1"/>
          </p:nvPr>
        </p:nvPicPr>
        <p:blipFill>
          <a:blip r:embed="rId2"/>
          <a:srcRect/>
          <a:stretch>
            <a:fillRect/>
          </a:stretch>
        </p:blipFill>
        <p:spPr bwMode="auto">
          <a:xfrm>
            <a:off x="1143000" y="1524000"/>
            <a:ext cx="6781800" cy="4953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 stage 1</a:t>
            </a:r>
            <a:endParaRPr lang="en-US" dirty="0"/>
          </a:p>
        </p:txBody>
      </p:sp>
      <p:pic>
        <p:nvPicPr>
          <p:cNvPr id="6146" name="Picture 2" descr="C:\Users\user\Desktop\FEM012.jpg"/>
          <p:cNvPicPr>
            <a:picLocks noGrp="1" noChangeAspect="1" noChangeArrowheads="1"/>
          </p:cNvPicPr>
          <p:nvPr>
            <p:ph idx="1"/>
          </p:nvPr>
        </p:nvPicPr>
        <p:blipFill>
          <a:blip r:embed="rId2"/>
          <a:srcRect/>
          <a:stretch>
            <a:fillRect/>
          </a:stretch>
        </p:blipFill>
        <p:spPr bwMode="auto">
          <a:xfrm>
            <a:off x="838200" y="1447800"/>
            <a:ext cx="6934200" cy="4876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cancer extending to vagina</a:t>
            </a:r>
            <a:endParaRPr lang="en-US" dirty="0"/>
          </a:p>
        </p:txBody>
      </p:sp>
      <p:pic>
        <p:nvPicPr>
          <p:cNvPr id="7170" name="Picture 2" descr="C:\Users\user\Desktop\FEM014.jpg"/>
          <p:cNvPicPr>
            <a:picLocks noGrp="1" noChangeAspect="1" noChangeArrowheads="1"/>
          </p:cNvPicPr>
          <p:nvPr>
            <p:ph idx="1"/>
          </p:nvPr>
        </p:nvPicPr>
        <p:blipFill>
          <a:blip r:embed="rId2"/>
          <a:srcRect/>
          <a:stretch>
            <a:fillRect/>
          </a:stretch>
        </p:blipFill>
        <p:spPr bwMode="auto">
          <a:xfrm>
            <a:off x="457200" y="1524000"/>
            <a:ext cx="8077200" cy="48768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Clinically</a:t>
            </a:r>
            <a:br>
              <a:rPr lang="en-US" b="1" dirty="0" smtClean="0"/>
            </a:br>
            <a:endParaRPr lang="en-US" dirty="0"/>
          </a:p>
        </p:txBody>
      </p:sp>
      <p:sp>
        <p:nvSpPr>
          <p:cNvPr id="3" name="Content Placeholder 2"/>
          <p:cNvSpPr>
            <a:spLocks noGrp="1"/>
          </p:cNvSpPr>
          <p:nvPr>
            <p:ph idx="1"/>
          </p:nvPr>
        </p:nvSpPr>
        <p:spPr>
          <a:xfrm>
            <a:off x="152400" y="1066800"/>
            <a:ext cx="8534400" cy="5059363"/>
          </a:xfrm>
        </p:spPr>
        <p:txBody>
          <a:bodyPr>
            <a:normAutofit/>
          </a:bodyPr>
          <a:lstStyle/>
          <a:p>
            <a:pPr>
              <a:buNone/>
            </a:pPr>
            <a:r>
              <a:rPr lang="en-US" dirty="0" smtClean="0"/>
              <a:t>-  </a:t>
            </a:r>
            <a:r>
              <a:rPr lang="en-US" sz="3600" dirty="0" smtClean="0">
                <a:latin typeface="Arial Narrow" pitchFamily="34" charset="0"/>
              </a:rPr>
              <a:t>More than half of invasive cervical cancers are detected in women who did not participate in regular screening.(cervical smear) </a:t>
            </a:r>
          </a:p>
          <a:p>
            <a:pPr>
              <a:buNone/>
            </a:pPr>
            <a:r>
              <a:rPr lang="en-US" sz="3600" dirty="0" smtClean="0">
                <a:latin typeface="Arial Narrow" pitchFamily="34" charset="0"/>
              </a:rPr>
              <a:t>-   Early invasive cancers of the cervix (</a:t>
            </a:r>
            <a:r>
              <a:rPr lang="en-US" sz="3600" dirty="0" err="1" smtClean="0">
                <a:latin typeface="Arial Narrow" pitchFamily="34" charset="0"/>
              </a:rPr>
              <a:t>microinvasive</a:t>
            </a:r>
            <a:r>
              <a:rPr lang="en-US" sz="3600" dirty="0" smtClean="0">
                <a:latin typeface="Arial Narrow" pitchFamily="34" charset="0"/>
              </a:rPr>
              <a:t> carcinomas) may be treated by cervical cone excision alone,</a:t>
            </a:r>
          </a:p>
          <a:p>
            <a:endParaRPr lang="en-US"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  </a:t>
            </a:r>
            <a:r>
              <a:rPr lang="en-US" sz="3600" dirty="0" smtClean="0">
                <a:latin typeface="Arial Narrow" pitchFamily="34" charset="0"/>
              </a:rPr>
              <a:t>With current treatments the 5-year survival rate is 100% for </a:t>
            </a:r>
            <a:r>
              <a:rPr lang="en-US" sz="3600" dirty="0" err="1" smtClean="0">
                <a:latin typeface="Arial Narrow" pitchFamily="34" charset="0"/>
              </a:rPr>
              <a:t>microinvasive</a:t>
            </a:r>
            <a:r>
              <a:rPr lang="en-US" sz="3600" dirty="0" smtClean="0">
                <a:latin typeface="Arial Narrow" pitchFamily="34" charset="0"/>
              </a:rPr>
              <a:t> carcinomas and less than 50% for tumors extending beyond pelvis.</a:t>
            </a:r>
          </a:p>
          <a:p>
            <a:pPr>
              <a:buNone/>
            </a:pPr>
            <a:r>
              <a:rPr lang="en-US" dirty="0" smtClean="0"/>
              <a:t>-  </a:t>
            </a:r>
            <a:r>
              <a:rPr lang="en-US" sz="3600" dirty="0" smtClean="0">
                <a:latin typeface="Arial Narrow" pitchFamily="34" charset="0"/>
              </a:rPr>
              <a:t>Most patients with advanced cervical cancer die of the consequences of local tumor invasion (e.g., </a:t>
            </a:r>
            <a:r>
              <a:rPr lang="en-US" sz="3600" dirty="0" err="1" smtClean="0">
                <a:latin typeface="Arial Narrow" pitchFamily="34" charset="0"/>
              </a:rPr>
              <a:t>ureteral</a:t>
            </a:r>
            <a:r>
              <a:rPr lang="en-US" sz="3600" dirty="0" smtClean="0">
                <a:latin typeface="Arial Narrow" pitchFamily="34" charset="0"/>
              </a:rPr>
              <a:t> obstruction, </a:t>
            </a:r>
            <a:r>
              <a:rPr lang="en-US" sz="3600" dirty="0" err="1" smtClean="0">
                <a:latin typeface="Arial Narrow" pitchFamily="34" charset="0"/>
              </a:rPr>
              <a:t>pyelonephritis</a:t>
            </a:r>
            <a:r>
              <a:rPr lang="en-US" sz="3600" dirty="0" smtClean="0">
                <a:latin typeface="Arial Narrow" pitchFamily="34" charset="0"/>
              </a:rPr>
              <a:t>, and uremia) rather than distant metastases.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sz="4000" b="1" dirty="0" smtClean="0">
                <a:latin typeface="Arial Narrow" pitchFamily="34" charset="0"/>
              </a:rPr>
              <a:t>Cervical Cancer Screening and Prevention</a:t>
            </a:r>
            <a:r>
              <a:rPr lang="en-US" b="1" dirty="0" smtClean="0"/>
              <a:t/>
            </a:r>
            <a:br>
              <a:rPr lang="en-US" b="1" dirty="0" smtClean="0"/>
            </a:br>
            <a:endParaRPr lang="en-US" dirty="0"/>
          </a:p>
        </p:txBody>
      </p:sp>
      <p:sp>
        <p:nvSpPr>
          <p:cNvPr id="3" name="Content Placeholder 2"/>
          <p:cNvSpPr>
            <a:spLocks noGrp="1"/>
          </p:cNvSpPr>
          <p:nvPr>
            <p:ph idx="1"/>
          </p:nvPr>
        </p:nvSpPr>
        <p:spPr>
          <a:xfrm>
            <a:off x="152400" y="1143000"/>
            <a:ext cx="8534400" cy="4983163"/>
          </a:xfrm>
        </p:spPr>
        <p:txBody>
          <a:bodyPr>
            <a:noAutofit/>
          </a:bodyPr>
          <a:lstStyle/>
          <a:p>
            <a:pPr>
              <a:buFontTx/>
              <a:buChar char="-"/>
            </a:pPr>
            <a:r>
              <a:rPr lang="en-US" sz="3600" dirty="0" err="1" smtClean="0">
                <a:latin typeface="Arial Narrow" pitchFamily="34" charset="0"/>
              </a:rPr>
              <a:t>Cytologic</a:t>
            </a:r>
            <a:r>
              <a:rPr lang="en-US" sz="3600" dirty="0" smtClean="0">
                <a:latin typeface="Arial Narrow" pitchFamily="34" charset="0"/>
              </a:rPr>
              <a:t> cancer screening has significantly reduced mortality from cervical cancer.. </a:t>
            </a:r>
          </a:p>
          <a:p>
            <a:pPr>
              <a:buFontTx/>
              <a:buChar char="-"/>
            </a:pPr>
            <a:r>
              <a:rPr lang="en-US" sz="3600" dirty="0" smtClean="0">
                <a:latin typeface="Arial Narrow" pitchFamily="34" charset="0"/>
              </a:rPr>
              <a:t>The reason that </a:t>
            </a:r>
            <a:r>
              <a:rPr lang="en-US" sz="3600" dirty="0" err="1" smtClean="0">
                <a:latin typeface="Arial Narrow" pitchFamily="34" charset="0"/>
              </a:rPr>
              <a:t>cytologic</a:t>
            </a:r>
            <a:r>
              <a:rPr lang="en-US" sz="3600" dirty="0" smtClean="0">
                <a:latin typeface="Arial Narrow" pitchFamily="34" charset="0"/>
              </a:rPr>
              <a:t> screening is so effective in preventing cervical cancer is that most cancers arise from precursor lesions over the course of years. </a:t>
            </a:r>
          </a:p>
          <a:p>
            <a:pPr>
              <a:buFontTx/>
              <a:buChar char="-"/>
            </a:pPr>
            <a:endParaRPr lang="en-US" sz="3600" dirty="0" smtClean="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6019800"/>
          </a:xfrm>
        </p:spPr>
        <p:txBody>
          <a:bodyPr>
            <a:normAutofit/>
          </a:bodyPr>
          <a:lstStyle/>
          <a:p>
            <a:pPr>
              <a:buNone/>
            </a:pPr>
            <a:r>
              <a:rPr lang="en-US" b="1" dirty="0" smtClean="0">
                <a:latin typeface="Arial Narrow" pitchFamily="34" charset="0"/>
              </a:rPr>
              <a:t>1.Acute and Chronic </a:t>
            </a:r>
            <a:r>
              <a:rPr lang="en-US" b="1" dirty="0" err="1" smtClean="0">
                <a:latin typeface="Arial Narrow" pitchFamily="34" charset="0"/>
              </a:rPr>
              <a:t>Cervicitis</a:t>
            </a:r>
            <a:endParaRPr lang="en-US" b="1" dirty="0" smtClean="0">
              <a:latin typeface="Arial Narrow" pitchFamily="34" charset="0"/>
            </a:endParaRPr>
          </a:p>
          <a:p>
            <a:pPr>
              <a:buNone/>
            </a:pPr>
            <a:r>
              <a:rPr lang="en-US" dirty="0" smtClean="0">
                <a:latin typeface="Arial Narrow" pitchFamily="34" charset="0"/>
              </a:rPr>
              <a:t>-  </a:t>
            </a:r>
            <a:r>
              <a:rPr lang="en-US" sz="3600" dirty="0" smtClean="0">
                <a:latin typeface="Arial Narrow" pitchFamily="34" charset="0"/>
              </a:rPr>
              <a:t>At the onset of menarche, the production of estrogens by the ovary stimulates maturation of the cervical and vaginal </a:t>
            </a:r>
            <a:r>
              <a:rPr lang="en-US" sz="3600" dirty="0" err="1" smtClean="0">
                <a:latin typeface="Arial Narrow" pitchFamily="34" charset="0"/>
              </a:rPr>
              <a:t>squamous</a:t>
            </a:r>
            <a:r>
              <a:rPr lang="en-US" sz="3600" dirty="0" smtClean="0">
                <a:latin typeface="Arial Narrow" pitchFamily="34" charset="0"/>
              </a:rPr>
              <a:t> mucosa and formation of intracellular glycogen vacuoles in the </a:t>
            </a:r>
            <a:r>
              <a:rPr lang="en-US" sz="3600" dirty="0" err="1" smtClean="0">
                <a:latin typeface="Arial Narrow" pitchFamily="34" charset="0"/>
              </a:rPr>
              <a:t>squamous</a:t>
            </a:r>
            <a:r>
              <a:rPr lang="en-US" sz="3600" dirty="0" smtClean="0">
                <a:latin typeface="Arial Narrow" pitchFamily="34" charset="0"/>
              </a:rPr>
              <a:t> cells. </a:t>
            </a:r>
          </a:p>
          <a:p>
            <a:pPr>
              <a:buNone/>
            </a:pPr>
            <a:endParaRPr lang="en-US" sz="3600" dirty="0">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600" dirty="0" smtClean="0">
                <a:latin typeface="Arial Narrow" pitchFamily="34" charset="0"/>
              </a:rPr>
              <a:t>1. Cervical smear</a:t>
            </a:r>
          </a:p>
          <a:p>
            <a:pPr>
              <a:buNone/>
            </a:pPr>
            <a:r>
              <a:rPr lang="en-US" dirty="0" smtClean="0"/>
              <a:t>-  </a:t>
            </a:r>
            <a:r>
              <a:rPr lang="en-US" sz="3600" dirty="0" smtClean="0">
                <a:latin typeface="Arial Narrow" pitchFamily="34" charset="0"/>
              </a:rPr>
              <a:t>SIL</a:t>
            </a:r>
            <a:r>
              <a:rPr lang="en-US" dirty="0" smtClean="0"/>
              <a:t> </a:t>
            </a:r>
            <a:r>
              <a:rPr lang="en-US" sz="3600" dirty="0" smtClean="0">
                <a:latin typeface="Arial Narrow" pitchFamily="34" charset="0"/>
              </a:rPr>
              <a:t>shed abnormal cells that can be detected on </a:t>
            </a:r>
            <a:r>
              <a:rPr lang="en-US" sz="3600" dirty="0" err="1" smtClean="0">
                <a:latin typeface="Arial Narrow" pitchFamily="34" charset="0"/>
              </a:rPr>
              <a:t>cytologic</a:t>
            </a:r>
            <a:r>
              <a:rPr lang="en-US" sz="3600" dirty="0" smtClean="0">
                <a:latin typeface="Arial Narrow" pitchFamily="34" charset="0"/>
              </a:rPr>
              <a:t> examination. </a:t>
            </a:r>
          </a:p>
          <a:p>
            <a:pPr>
              <a:buNone/>
            </a:pPr>
            <a:r>
              <a:rPr lang="en-US" sz="3600" dirty="0" smtClean="0">
                <a:latin typeface="Arial Narrow" pitchFamily="34" charset="0"/>
              </a:rPr>
              <a:t>- Called cervical smear and </a:t>
            </a:r>
            <a:r>
              <a:rPr lang="en-US" sz="3600" dirty="0" err="1" smtClean="0">
                <a:latin typeface="Arial Narrow" pitchFamily="34" charset="0"/>
              </a:rPr>
              <a:t>atained</a:t>
            </a:r>
            <a:r>
              <a:rPr lang="en-US" sz="3600" dirty="0" smtClean="0">
                <a:latin typeface="Arial Narrow" pitchFamily="34" charset="0"/>
              </a:rPr>
              <a:t> with </a:t>
            </a:r>
            <a:r>
              <a:rPr lang="en-US" sz="3600" dirty="0" err="1" smtClean="0">
                <a:latin typeface="Arial Narrow" pitchFamily="34" charset="0"/>
              </a:rPr>
              <a:t>Papanicolaou</a:t>
            </a:r>
            <a:r>
              <a:rPr lang="en-US" sz="3600" dirty="0" smtClean="0">
                <a:latin typeface="Arial Narrow" pitchFamily="34" charset="0"/>
              </a:rPr>
              <a:t>  stain so it is known as pap smear </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059363"/>
          </a:xfrm>
        </p:spPr>
        <p:txBody>
          <a:bodyPr>
            <a:normAutofit/>
          </a:bodyPr>
          <a:lstStyle/>
          <a:p>
            <a:pPr>
              <a:buNone/>
            </a:pPr>
            <a:r>
              <a:rPr lang="en-US" sz="3600" dirty="0" smtClean="0">
                <a:latin typeface="Arial Narrow" pitchFamily="34" charset="0"/>
              </a:rPr>
              <a:t>2. Testing for the presence of HPV DNA in the cervical scrape is a molecular method of cervical cancer screening.</a:t>
            </a:r>
          </a:p>
          <a:p>
            <a:r>
              <a:rPr lang="en-US" sz="3600" u="sng" dirty="0" smtClean="0">
                <a:latin typeface="Arial Narrow" pitchFamily="34" charset="0"/>
              </a:rPr>
              <a:t> HPV testing has a higher sensitivity but lower specificity, as compared to Pap test. </a:t>
            </a:r>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cervical smear</a:t>
            </a:r>
            <a:endParaRPr lang="en-US" dirty="0"/>
          </a:p>
        </p:txBody>
      </p:sp>
      <p:pic>
        <p:nvPicPr>
          <p:cNvPr id="2050" name="Picture 2" descr="C:\Users\user\Desktop\ppppppppkkk.png"/>
          <p:cNvPicPr>
            <a:picLocks noGrp="1" noChangeAspect="1" noChangeArrowheads="1"/>
          </p:cNvPicPr>
          <p:nvPr>
            <p:ph idx="1"/>
          </p:nvPr>
        </p:nvPicPr>
        <p:blipFill>
          <a:blip r:embed="rId2"/>
          <a:srcRect/>
          <a:stretch>
            <a:fillRect/>
          </a:stretch>
        </p:blipFill>
        <p:spPr bwMode="auto">
          <a:xfrm>
            <a:off x="381000" y="1600200"/>
            <a:ext cx="8305800" cy="52578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smear- LSIL</a:t>
            </a:r>
            <a:endParaRPr lang="en-US" dirty="0"/>
          </a:p>
        </p:txBody>
      </p:sp>
      <p:pic>
        <p:nvPicPr>
          <p:cNvPr id="3074" name="Picture 2" descr="C:\Users\user\Desktop\x1y0.png"/>
          <p:cNvPicPr>
            <a:picLocks noGrp="1" noChangeAspect="1" noChangeArrowheads="1"/>
          </p:cNvPicPr>
          <p:nvPr>
            <p:ph idx="1"/>
          </p:nvPr>
        </p:nvPicPr>
        <p:blipFill>
          <a:blip r:embed="rId2"/>
          <a:srcRect/>
          <a:stretch>
            <a:fillRect/>
          </a:stretch>
        </p:blipFill>
        <p:spPr bwMode="auto">
          <a:xfrm>
            <a:off x="685800" y="1524000"/>
            <a:ext cx="8001000" cy="51054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smear-HSIL</a:t>
            </a:r>
            <a:endParaRPr lang="en-US" dirty="0"/>
          </a:p>
        </p:txBody>
      </p:sp>
      <p:pic>
        <p:nvPicPr>
          <p:cNvPr id="4098" name="Picture 2" descr="C:\Users\user\Desktop\x1y1.png"/>
          <p:cNvPicPr>
            <a:picLocks noGrp="1" noChangeAspect="1" noChangeArrowheads="1"/>
          </p:cNvPicPr>
          <p:nvPr>
            <p:ph idx="1"/>
          </p:nvPr>
        </p:nvPicPr>
        <p:blipFill>
          <a:blip r:embed="rId2"/>
          <a:srcRect/>
          <a:stretch>
            <a:fillRect/>
          </a:stretch>
        </p:blipFill>
        <p:spPr bwMode="auto">
          <a:xfrm>
            <a:off x="1066800" y="1524000"/>
            <a:ext cx="7010400" cy="48768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smtClean="0"/>
              <a:t>NOTE:</a:t>
            </a:r>
          </a:p>
          <a:p>
            <a:pPr>
              <a:buNone/>
            </a:pPr>
            <a:r>
              <a:rPr lang="en-US" sz="3600" dirty="0" smtClean="0">
                <a:latin typeface="Arial Narrow" pitchFamily="34" charset="0"/>
              </a:rPr>
              <a:t>-   HPV DNA testing may be added to cervical cytology for screening in women aged 30 years or older. </a:t>
            </a:r>
          </a:p>
          <a:p>
            <a:pPr>
              <a:buNone/>
            </a:pPr>
            <a:r>
              <a:rPr lang="en-US" sz="3600" dirty="0" smtClean="0">
                <a:latin typeface="Arial Narrow" pitchFamily="34" charset="0"/>
              </a:rPr>
              <a:t>-   HPV testing of women younger than 30 is not recommended because of the high incidence of infection, and thus the particularly low specificity of HPV test results in this age group.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r>
              <a:rPr lang="en-US" sz="3600" dirty="0" smtClean="0">
                <a:latin typeface="Arial Narrow" pitchFamily="34" charset="0"/>
              </a:rPr>
              <a:t>After age 30, women who have had normal cytology results and are negative for HPV may be screened every 5 years.</a:t>
            </a:r>
          </a:p>
          <a:p>
            <a:pPr>
              <a:buNone/>
            </a:pPr>
            <a:r>
              <a:rPr lang="en-US" sz="3600" dirty="0" smtClean="0">
                <a:latin typeface="Arial Narrow" pitchFamily="34" charset="0"/>
              </a:rPr>
              <a:t>-   Women with a normal cytology result, but test positive for high-risk HPV DNA, should have cervical cytology repeated every 6 to 12 months.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686800" cy="5287963"/>
          </a:xfrm>
        </p:spPr>
        <p:txBody>
          <a:bodyPr>
            <a:normAutofit lnSpcReduction="10000"/>
          </a:bodyPr>
          <a:lstStyle/>
          <a:p>
            <a:endParaRPr lang="en-US" dirty="0" smtClean="0"/>
          </a:p>
          <a:p>
            <a:pPr>
              <a:buNone/>
            </a:pPr>
            <a:r>
              <a:rPr lang="en-US" sz="3600" dirty="0" smtClean="0">
                <a:latin typeface="Arial Narrow" pitchFamily="34" charset="0"/>
              </a:rPr>
              <a:t>-  When the result of a Pap test is abnormal, a </a:t>
            </a:r>
            <a:r>
              <a:rPr lang="en-US" sz="3600" b="1" u="sng" dirty="0" err="1" smtClean="0">
                <a:latin typeface="Arial Narrow" pitchFamily="34" charset="0"/>
              </a:rPr>
              <a:t>colposcopic</a:t>
            </a:r>
            <a:r>
              <a:rPr lang="en-US" sz="3600" b="1" u="sng" dirty="0" smtClean="0">
                <a:latin typeface="Arial Narrow" pitchFamily="34" charset="0"/>
              </a:rPr>
              <a:t> examination </a:t>
            </a:r>
            <a:r>
              <a:rPr lang="en-US" sz="3600" dirty="0" smtClean="0">
                <a:latin typeface="Arial Narrow" pitchFamily="34" charset="0"/>
              </a:rPr>
              <a:t>of the cervix and vagina is performed to identify the lesion. </a:t>
            </a:r>
          </a:p>
          <a:p>
            <a:pPr>
              <a:buFontTx/>
              <a:buChar char="-"/>
            </a:pPr>
            <a:r>
              <a:rPr lang="en-US" sz="3600" dirty="0" smtClean="0">
                <a:latin typeface="Arial Narrow" pitchFamily="34" charset="0"/>
              </a:rPr>
              <a:t>The mucosa is examined with a magnifying glass following application of acetic acid, which highlights abnormal epithelium as white spots (</a:t>
            </a:r>
            <a:r>
              <a:rPr lang="en-US" sz="3600" i="1" dirty="0" err="1" smtClean="0">
                <a:latin typeface="Arial Narrow" pitchFamily="34" charset="0"/>
              </a:rPr>
              <a:t>aceto</a:t>
            </a:r>
            <a:r>
              <a:rPr lang="en-US" sz="3600" i="1" dirty="0" smtClean="0">
                <a:latin typeface="Arial Narrow" pitchFamily="34" charset="0"/>
              </a:rPr>
              <a:t>-white areas</a:t>
            </a:r>
            <a:r>
              <a:rPr lang="en-US" sz="3600" dirty="0" smtClean="0">
                <a:latin typeface="Arial Narrow" pitchFamily="34" charset="0"/>
              </a:rPr>
              <a:t>). </a:t>
            </a:r>
          </a:p>
          <a:p>
            <a:pPr>
              <a:buFontTx/>
              <a:buChar char="-"/>
            </a:pPr>
            <a:r>
              <a:rPr lang="en-US" sz="3600" dirty="0" smtClean="0">
                <a:latin typeface="Arial Narrow" pitchFamily="34" charset="0"/>
              </a:rPr>
              <a:t>Abnormal appearing areas are biopsied.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742950" indent="-742950">
              <a:buAutoNum type="arabicPeriod"/>
            </a:pPr>
            <a:r>
              <a:rPr lang="en-US" sz="3600" dirty="0" smtClean="0">
                <a:latin typeface="Arial Narrow" pitchFamily="34" charset="0"/>
              </a:rPr>
              <a:t>Women with biopsy confirmed LSIL </a:t>
            </a:r>
          </a:p>
          <a:p>
            <a:pPr marL="742950" indent="-742950">
              <a:buNone/>
            </a:pPr>
            <a:r>
              <a:rPr lang="en-US" sz="3600" dirty="0" smtClean="0">
                <a:latin typeface="Arial Narrow" pitchFamily="34" charset="0"/>
              </a:rPr>
              <a:t>a.  can be followed in a conservative fashion. Or</a:t>
            </a:r>
          </a:p>
          <a:p>
            <a:pPr marL="742950" indent="-742950">
              <a:buNone/>
            </a:pPr>
            <a:r>
              <a:rPr lang="en-US" sz="3600" dirty="0" smtClean="0">
                <a:latin typeface="Arial Narrow" pitchFamily="34" charset="0"/>
              </a:rPr>
              <a:t>b.  Some gynecologists will perform local ablation (e.g., </a:t>
            </a:r>
            <a:r>
              <a:rPr lang="en-US" sz="3600" dirty="0" err="1" smtClean="0">
                <a:latin typeface="Arial Narrow" pitchFamily="34" charset="0"/>
              </a:rPr>
              <a:t>cryotherapy</a:t>
            </a:r>
            <a:r>
              <a:rPr lang="en-US" sz="3600" dirty="0" smtClean="0">
                <a:latin typeface="Arial Narrow" pitchFamily="34" charset="0"/>
              </a:rPr>
              <a:t>) of LSIL,</a:t>
            </a:r>
          </a:p>
          <a:p>
            <a:pPr marL="742950" indent="-742950">
              <a:buNone/>
            </a:pPr>
            <a:r>
              <a:rPr lang="en-US" sz="3600" dirty="0" smtClean="0">
                <a:latin typeface="Arial Narrow" pitchFamily="34" charset="0"/>
              </a:rPr>
              <a:t>2. . HSILs are treated with cervical </a:t>
            </a:r>
            <a:r>
              <a:rPr lang="en-US" sz="3600" dirty="0" err="1" smtClean="0">
                <a:latin typeface="Arial Narrow" pitchFamily="34" charset="0"/>
              </a:rPr>
              <a:t>conization</a:t>
            </a:r>
            <a:r>
              <a:rPr lang="en-US" sz="3600" dirty="0" smtClean="0">
                <a:latin typeface="Arial Narrow" pitchFamily="34" charset="0"/>
              </a:rPr>
              <a:t> (superficial excision).</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 vaccine</a:t>
            </a:r>
            <a:endParaRPr lang="en-US" dirty="0"/>
          </a:p>
        </p:txBody>
      </p:sp>
      <p:sp>
        <p:nvSpPr>
          <p:cNvPr id="3" name="Content Placeholder 2"/>
          <p:cNvSpPr>
            <a:spLocks noGrp="1"/>
          </p:cNvSpPr>
          <p:nvPr>
            <p:ph idx="1"/>
          </p:nvPr>
        </p:nvSpPr>
        <p:spPr>
          <a:xfrm>
            <a:off x="304800" y="1371600"/>
            <a:ext cx="8382000" cy="4754563"/>
          </a:xfrm>
        </p:spPr>
        <p:txBody>
          <a:bodyPr/>
          <a:lstStyle/>
          <a:p>
            <a:pPr>
              <a:buFontTx/>
              <a:buChar char="-"/>
            </a:pPr>
            <a:r>
              <a:rPr lang="en-US" sz="3600" dirty="0" smtClean="0">
                <a:latin typeface="Arial Narrow" pitchFamily="34" charset="0"/>
              </a:rPr>
              <a:t>A new aspect of cervical cancer prevention is vaccination against high-risk </a:t>
            </a:r>
            <a:r>
              <a:rPr lang="en-US" sz="3600" dirty="0" err="1" smtClean="0">
                <a:latin typeface="Arial Narrow" pitchFamily="34" charset="0"/>
              </a:rPr>
              <a:t>oncogenic</a:t>
            </a:r>
            <a:r>
              <a:rPr lang="en-US" sz="3600" dirty="0" smtClean="0">
                <a:latin typeface="Arial Narrow" pitchFamily="34" charset="0"/>
              </a:rPr>
              <a:t> HPVs, which is now recommended for </a:t>
            </a:r>
          </a:p>
          <a:p>
            <a:pPr marL="514350" indent="-514350">
              <a:buAutoNum type="alphaLcPeriod"/>
            </a:pPr>
            <a:r>
              <a:rPr lang="en-US" sz="3600" dirty="0" smtClean="0">
                <a:latin typeface="Arial Narrow" pitchFamily="34" charset="0"/>
              </a:rPr>
              <a:t>all girls and boys by age 11 to </a:t>
            </a:r>
            <a:r>
              <a:rPr lang="en-US" sz="3600" dirty="0" err="1" smtClean="0">
                <a:latin typeface="Arial Narrow" pitchFamily="34" charset="0"/>
              </a:rPr>
              <a:t>to</a:t>
            </a:r>
            <a:r>
              <a:rPr lang="en-US" sz="3600" dirty="0" smtClean="0">
                <a:latin typeface="Arial Narrow" pitchFamily="34" charset="0"/>
              </a:rPr>
              <a:t> 12 years, </a:t>
            </a:r>
          </a:p>
          <a:p>
            <a:pPr marL="514350" indent="-514350">
              <a:buAutoNum type="alphaLcPeriod"/>
            </a:pPr>
            <a:r>
              <a:rPr lang="en-US" sz="3600" dirty="0" smtClean="0">
                <a:latin typeface="Arial Narrow" pitchFamily="34" charset="0"/>
              </a:rPr>
              <a:t>as well as young men and women up to age 26 years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a:t>
            </a:r>
            <a:r>
              <a:rPr lang="en-US" dirty="0" err="1" smtClean="0"/>
              <a:t>cervivitis</a:t>
            </a:r>
            <a:endParaRPr lang="en-US" dirty="0"/>
          </a:p>
        </p:txBody>
      </p:sp>
      <p:pic>
        <p:nvPicPr>
          <p:cNvPr id="1026" name="Picture 2" descr="C:\Users\user\Desktop\infk1170.jpg"/>
          <p:cNvPicPr>
            <a:picLocks noGrp="1" noChangeAspect="1" noChangeArrowheads="1"/>
          </p:cNvPicPr>
          <p:nvPr>
            <p:ph idx="1"/>
          </p:nvPr>
        </p:nvPicPr>
        <p:blipFill>
          <a:blip r:embed="rId2"/>
          <a:srcRect/>
          <a:stretch>
            <a:fillRect/>
          </a:stretch>
        </p:blipFill>
        <p:spPr bwMode="auto">
          <a:xfrm>
            <a:off x="609600" y="1447800"/>
            <a:ext cx="7924800" cy="50292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458200" cy="5135563"/>
          </a:xfrm>
        </p:spPr>
        <p:txBody>
          <a:bodyPr>
            <a:normAutofit/>
          </a:bodyPr>
          <a:lstStyle/>
          <a:p>
            <a:pPr>
              <a:buFontTx/>
              <a:buChar char="-"/>
            </a:pPr>
            <a:r>
              <a:rPr lang="en-US" sz="3600" dirty="0" smtClean="0">
                <a:latin typeface="Arial Narrow" pitchFamily="34" charset="0"/>
              </a:rPr>
              <a:t>Two HPV vaccines are now FDA-licensed</a:t>
            </a:r>
          </a:p>
          <a:p>
            <a:pPr>
              <a:buNone/>
            </a:pPr>
            <a:r>
              <a:rPr lang="en-US" sz="3600" dirty="0" smtClean="0">
                <a:latin typeface="Arial Narrow" pitchFamily="34" charset="0"/>
              </a:rPr>
              <a:t>a.. Both provide nearly complete protection against high-risk </a:t>
            </a:r>
            <a:r>
              <a:rPr lang="en-US" sz="3600" dirty="0" err="1" smtClean="0">
                <a:latin typeface="Arial Narrow" pitchFamily="34" charset="0"/>
              </a:rPr>
              <a:t>oncogenic</a:t>
            </a:r>
            <a:r>
              <a:rPr lang="en-US" sz="3600" dirty="0" smtClean="0">
                <a:latin typeface="Arial Narrow" pitchFamily="34" charset="0"/>
              </a:rPr>
              <a:t> HPV types 16 and 18 (together accounting for approximately 70% of cervical cancers),</a:t>
            </a:r>
          </a:p>
          <a:p>
            <a:pPr>
              <a:buNone/>
            </a:pPr>
            <a:r>
              <a:rPr lang="en-US" sz="3600" dirty="0" smtClean="0">
                <a:latin typeface="Arial Narrow" pitchFamily="34" charset="0"/>
              </a:rPr>
              <a:t>b.  and one also provides protection against HPV types 6 and 11, which are responsible for genital warts. </a:t>
            </a:r>
            <a:endParaRPr lang="en-US" sz="3600" dirty="0">
              <a:latin typeface="Arial Narrow"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534400" cy="5364163"/>
          </a:xfrm>
        </p:spPr>
        <p:txBody>
          <a:bodyPr>
            <a:noAutofit/>
          </a:bodyPr>
          <a:lstStyle/>
          <a:p>
            <a:pPr>
              <a:buNone/>
            </a:pPr>
            <a:r>
              <a:rPr lang="en-US" sz="3600" dirty="0" smtClean="0">
                <a:latin typeface="Arial Narrow" pitchFamily="34" charset="0"/>
              </a:rPr>
              <a:t>Note:</a:t>
            </a:r>
          </a:p>
          <a:p>
            <a:pPr>
              <a:buFontTx/>
              <a:buChar char="-"/>
            </a:pPr>
            <a:r>
              <a:rPr lang="en-US" sz="3600" dirty="0" smtClean="0">
                <a:latin typeface="Arial Narrow" pitchFamily="34" charset="0"/>
              </a:rPr>
              <a:t>Vaccination is now recommended for boys as well as girls due to </a:t>
            </a:r>
          </a:p>
          <a:p>
            <a:pPr marL="514350" indent="-514350">
              <a:buAutoNum type="arabicPeriod"/>
            </a:pPr>
            <a:r>
              <a:rPr lang="en-US" sz="3600" dirty="0" smtClean="0">
                <a:latin typeface="Arial Narrow" pitchFamily="34" charset="0"/>
              </a:rPr>
              <a:t>the role of that males play in the spread of HPV to women </a:t>
            </a:r>
          </a:p>
          <a:p>
            <a:pPr marL="514350" indent="-514350">
              <a:buAutoNum type="arabicPeriod"/>
            </a:pPr>
            <a:r>
              <a:rPr lang="en-US" sz="3600" dirty="0" smtClean="0">
                <a:latin typeface="Arial Narrow" pitchFamily="34" charset="0"/>
              </a:rPr>
              <a:t>and the toll that HPV-related anal and </a:t>
            </a:r>
            <a:r>
              <a:rPr lang="en-US" sz="3600" dirty="0" err="1" smtClean="0">
                <a:latin typeface="Arial Narrow" pitchFamily="34" charset="0"/>
              </a:rPr>
              <a:t>oropharyngeal</a:t>
            </a:r>
            <a:r>
              <a:rPr lang="en-US" sz="3600" dirty="0" smtClean="0">
                <a:latin typeface="Arial Narrow" pitchFamily="34" charset="0"/>
              </a:rPr>
              <a:t> cancers take in men. </a:t>
            </a:r>
          </a:p>
          <a:p>
            <a:pPr marL="514350" indent="-514350">
              <a:buFontTx/>
              <a:buChar char="-"/>
            </a:pPr>
            <a:r>
              <a:rPr lang="en-US" sz="3600" dirty="0" smtClean="0">
                <a:latin typeface="Arial Narrow" pitchFamily="34" charset="0"/>
              </a:rPr>
              <a:t>The vaccines offer protection for up to 10 years;</a:t>
            </a:r>
          </a:p>
          <a:p>
            <a:pPr marL="514350" indent="-514350">
              <a:buFontTx/>
              <a:buChar char="-"/>
            </a:pPr>
            <a:endParaRPr lang="en-US" sz="3600" dirty="0">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458200" cy="5135563"/>
          </a:xfrm>
        </p:spPr>
        <p:txBody>
          <a:bodyPr>
            <a:normAutofit/>
          </a:bodyPr>
          <a:lstStyle/>
          <a:p>
            <a:pPr>
              <a:buNone/>
            </a:pPr>
            <a:r>
              <a:rPr lang="en-US" dirty="0" smtClean="0">
                <a:latin typeface="Arial Narrow" pitchFamily="34" charset="0"/>
              </a:rPr>
              <a:t>-  </a:t>
            </a:r>
            <a:r>
              <a:rPr lang="en-US" sz="3600" dirty="0" smtClean="0">
                <a:latin typeface="Arial Narrow" pitchFamily="34" charset="0"/>
              </a:rPr>
              <a:t>As these cells are shed, the glycogen provides a substrate for various endogenous vaginal,  particularly lactobacilli, which are the dominant microbial species in the normal vagina. </a:t>
            </a:r>
          </a:p>
          <a:p>
            <a:pPr>
              <a:buNone/>
            </a:pPr>
            <a:r>
              <a:rPr lang="en-US" dirty="0" smtClean="0">
                <a:latin typeface="Arial Narrow" pitchFamily="34" charset="0"/>
              </a:rPr>
              <a:t>-  </a:t>
            </a:r>
            <a:r>
              <a:rPr lang="en-US" sz="3600" dirty="0" smtClean="0">
                <a:latin typeface="Arial Narrow" pitchFamily="34" charset="0"/>
              </a:rPr>
              <a:t>Lactobacilli produce lactic acid, which maintains the vaginal pH below 4.5,and this leads to</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6096000"/>
          </a:xfrm>
        </p:spPr>
        <p:txBody>
          <a:bodyPr>
            <a:noAutofit/>
          </a:bodyPr>
          <a:lstStyle/>
          <a:p>
            <a:pPr marL="514350" indent="-514350">
              <a:buNone/>
            </a:pPr>
            <a:r>
              <a:rPr lang="en-US" sz="3600" dirty="0" smtClean="0">
                <a:latin typeface="Arial Narrow" pitchFamily="34" charset="0"/>
              </a:rPr>
              <a:t>   Suppression of growth of other organisms. Because  at low pH, lactobacilli produce </a:t>
            </a:r>
            <a:r>
              <a:rPr lang="en-US" sz="3600" dirty="0" err="1" smtClean="0">
                <a:latin typeface="Arial Narrow" pitchFamily="34" charset="0"/>
              </a:rPr>
              <a:t>bacteriotoxic</a:t>
            </a:r>
            <a:r>
              <a:rPr lang="en-US" sz="3600" dirty="0" smtClean="0">
                <a:latin typeface="Arial Narrow" pitchFamily="34" charset="0"/>
              </a:rPr>
              <a:t> hydrogen peroxide (H</a:t>
            </a:r>
            <a:r>
              <a:rPr lang="en-US" sz="3600" baseline="-25000" dirty="0" smtClean="0">
                <a:latin typeface="Arial Narrow" pitchFamily="34" charset="0"/>
              </a:rPr>
              <a:t>2</a:t>
            </a:r>
            <a:r>
              <a:rPr lang="en-US" sz="3600" dirty="0" smtClean="0">
                <a:latin typeface="Arial Narrow" pitchFamily="34" charset="0"/>
              </a:rPr>
              <a:t>O</a:t>
            </a:r>
            <a:r>
              <a:rPr lang="en-US" sz="3600" baseline="-25000" dirty="0" smtClean="0">
                <a:latin typeface="Arial Narrow" pitchFamily="34" charset="0"/>
              </a:rPr>
              <a:t>2</a:t>
            </a:r>
            <a:r>
              <a:rPr lang="en-US" sz="3600" dirty="0" smtClean="0">
                <a:latin typeface="Arial Narrow" pitchFamily="34" charset="0"/>
              </a:rPr>
              <a:t>).</a:t>
            </a:r>
          </a:p>
          <a:p>
            <a:pPr marL="514350" indent="-514350">
              <a:buFontTx/>
              <a:buChar char="-"/>
            </a:pPr>
            <a:r>
              <a:rPr lang="en-US" sz="3600" dirty="0" smtClean="0">
                <a:latin typeface="Arial Narrow" pitchFamily="34" charset="0"/>
              </a:rPr>
              <a:t>If the pH becomes alkaline due to</a:t>
            </a:r>
          </a:p>
          <a:p>
            <a:pPr marL="514350" indent="-514350">
              <a:buNone/>
            </a:pPr>
            <a:r>
              <a:rPr lang="en-US" sz="3600" dirty="0" smtClean="0">
                <a:latin typeface="Arial Narrow" pitchFamily="34" charset="0"/>
              </a:rPr>
              <a:t>a. bleeding,, , H</a:t>
            </a:r>
            <a:r>
              <a:rPr lang="en-US" sz="3600" baseline="-25000" dirty="0" smtClean="0">
                <a:latin typeface="Arial Narrow" pitchFamily="34" charset="0"/>
              </a:rPr>
              <a:t>2</a:t>
            </a:r>
            <a:r>
              <a:rPr lang="en-US" sz="3600" dirty="0" smtClean="0">
                <a:latin typeface="Arial Narrow" pitchFamily="34" charset="0"/>
              </a:rPr>
              <a:t>O</a:t>
            </a:r>
            <a:r>
              <a:rPr lang="en-US" sz="3600" baseline="-25000" dirty="0" smtClean="0">
                <a:latin typeface="Arial Narrow" pitchFamily="34" charset="0"/>
              </a:rPr>
              <a:t>2</a:t>
            </a:r>
            <a:r>
              <a:rPr lang="en-US" sz="3600" dirty="0" smtClean="0">
                <a:latin typeface="Arial Narrow" pitchFamily="34" charset="0"/>
              </a:rPr>
              <a:t> production by lactobacilli decreases. </a:t>
            </a:r>
          </a:p>
          <a:p>
            <a:pPr marL="514350" indent="-514350">
              <a:buNone/>
            </a:pPr>
            <a:r>
              <a:rPr lang="en-US" sz="3600" dirty="0" smtClean="0">
                <a:latin typeface="Arial Narrow" pitchFamily="34" charset="0"/>
              </a:rPr>
              <a:t>b. Antibiotic therapy that suppress lactobacilli can also cause the pH to rise. </a:t>
            </a:r>
          </a:p>
          <a:p>
            <a:pPr marL="514350" indent="-514350">
              <a:buNone/>
            </a:pP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latin typeface="Arial Narrow" pitchFamily="34" charset="0"/>
              </a:rPr>
              <a:t> - </a:t>
            </a:r>
            <a:r>
              <a:rPr lang="en-US" sz="3600" dirty="0" smtClean="0">
                <a:latin typeface="Arial Narrow" pitchFamily="34" charset="0"/>
              </a:rPr>
              <a:t>In each of these settings the altered vaginal environment  promotes the overgrowth of other microorganisms, which may result in </a:t>
            </a:r>
            <a:r>
              <a:rPr lang="en-US" sz="3600" dirty="0" err="1" smtClean="0">
                <a:latin typeface="Arial Narrow" pitchFamily="34" charset="0"/>
              </a:rPr>
              <a:t>cervicitis</a:t>
            </a:r>
            <a:r>
              <a:rPr lang="en-US" sz="3600" dirty="0" smtClean="0">
                <a:latin typeface="Arial Narrow" pitchFamily="34" charset="0"/>
              </a:rPr>
              <a:t> </a:t>
            </a:r>
          </a:p>
          <a:p>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Arial Narrow" pitchFamily="34" charset="0"/>
              </a:rPr>
              <a:t>II. </a:t>
            </a:r>
            <a:r>
              <a:rPr lang="en-US" dirty="0" err="1" smtClean="0">
                <a:latin typeface="Arial Narrow" pitchFamily="34" charset="0"/>
              </a:rPr>
              <a:t>Endocervical</a:t>
            </a:r>
            <a:r>
              <a:rPr lang="en-US" dirty="0" smtClean="0">
                <a:latin typeface="Arial Narrow" pitchFamily="34" charset="0"/>
              </a:rPr>
              <a:t> polyps</a:t>
            </a:r>
            <a:endParaRPr lang="en-US" dirty="0">
              <a:latin typeface="Arial Narrow" pitchFamily="34" charset="0"/>
            </a:endParaRPr>
          </a:p>
        </p:txBody>
      </p:sp>
      <p:sp>
        <p:nvSpPr>
          <p:cNvPr id="3" name="Content Placeholder 2"/>
          <p:cNvSpPr>
            <a:spLocks noGrp="1"/>
          </p:cNvSpPr>
          <p:nvPr>
            <p:ph idx="1"/>
          </p:nvPr>
        </p:nvSpPr>
        <p:spPr>
          <a:xfrm>
            <a:off x="0" y="1066800"/>
            <a:ext cx="8686800" cy="5059363"/>
          </a:xfrm>
        </p:spPr>
        <p:txBody>
          <a:bodyPr>
            <a:noAutofit/>
          </a:bodyPr>
          <a:lstStyle/>
          <a:p>
            <a:pPr>
              <a:buFontTx/>
              <a:buChar char="-"/>
            </a:pPr>
            <a:r>
              <a:rPr lang="en-US" sz="3600" dirty="0" smtClean="0">
                <a:latin typeface="Arial Narrow" pitchFamily="34" charset="0"/>
              </a:rPr>
              <a:t>Are common benign </a:t>
            </a:r>
            <a:r>
              <a:rPr lang="en-US" sz="3600" dirty="0" err="1" smtClean="0">
                <a:latin typeface="Arial Narrow" pitchFamily="34" charset="0"/>
              </a:rPr>
              <a:t>exophytic</a:t>
            </a:r>
            <a:r>
              <a:rPr lang="en-US" sz="3600" dirty="0" smtClean="0">
                <a:latin typeface="Arial Narrow" pitchFamily="34" charset="0"/>
              </a:rPr>
              <a:t> growths</a:t>
            </a:r>
          </a:p>
          <a:p>
            <a:pPr>
              <a:buFontTx/>
              <a:buChar char="-"/>
            </a:pPr>
            <a:r>
              <a:rPr lang="en-US" sz="3600" dirty="0" smtClean="0">
                <a:latin typeface="Arial Narrow" pitchFamily="34" charset="0"/>
              </a:rPr>
              <a:t>Their main significance is that they may be the source of irregular vaginal or bleeding that arouses suspicion of some more ominous lesion. </a:t>
            </a:r>
          </a:p>
          <a:p>
            <a:pPr>
              <a:buFontTx/>
              <a:buChar char="-"/>
            </a:pPr>
            <a:r>
              <a:rPr lang="en-US" sz="3600" dirty="0" smtClean="0">
                <a:latin typeface="Arial Narrow" pitchFamily="34" charset="0"/>
              </a:rPr>
              <a:t>Surgical excision is curative.</a:t>
            </a:r>
          </a:p>
          <a:p>
            <a:pPr>
              <a:buFontTx/>
              <a:buChar char="-"/>
            </a:pPr>
            <a:r>
              <a:rPr lang="en-US" sz="3600" dirty="0" smtClean="0">
                <a:latin typeface="Arial Narrow" pitchFamily="34" charset="0"/>
              </a:rPr>
              <a:t> </a:t>
            </a:r>
            <a:r>
              <a:rPr lang="en-US" sz="3600" dirty="0" err="1" smtClean="0">
                <a:latin typeface="Arial Narrow" pitchFamily="34" charset="0"/>
              </a:rPr>
              <a:t>Endocervical</a:t>
            </a:r>
            <a:r>
              <a:rPr lang="en-US" sz="3600" dirty="0" smtClean="0">
                <a:latin typeface="Arial Narrow" pitchFamily="34" charset="0"/>
              </a:rPr>
              <a:t> polyp composed of a dense fibrous </a:t>
            </a:r>
            <a:r>
              <a:rPr lang="en-US" sz="3600" dirty="0" err="1" smtClean="0">
                <a:latin typeface="Arial Narrow" pitchFamily="34" charset="0"/>
              </a:rPr>
              <a:t>stroma</a:t>
            </a:r>
            <a:r>
              <a:rPr lang="en-US" sz="3600" dirty="0" smtClean="0">
                <a:latin typeface="Arial Narrow" pitchFamily="34" charset="0"/>
              </a:rPr>
              <a:t> covered with </a:t>
            </a:r>
            <a:r>
              <a:rPr lang="en-US" sz="3600" dirty="0" err="1" smtClean="0">
                <a:latin typeface="Arial Narrow" pitchFamily="34" charset="0"/>
              </a:rPr>
              <a:t>endocervical</a:t>
            </a:r>
            <a:r>
              <a:rPr lang="en-US" sz="3600" dirty="0" smtClean="0">
                <a:latin typeface="Arial Narrow" pitchFamily="34" charset="0"/>
              </a:rPr>
              <a:t> columnar epithelium.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Endocervical</a:t>
            </a:r>
            <a:r>
              <a:rPr lang="en-US" smtClean="0"/>
              <a:t> polyp</a:t>
            </a:r>
            <a:endParaRPr lang="en-US"/>
          </a:p>
        </p:txBody>
      </p:sp>
      <p:pic>
        <p:nvPicPr>
          <p:cNvPr id="8194" name="Picture 2" descr="C:\Users\user\Desktop\pppppppppppppp.png"/>
          <p:cNvPicPr>
            <a:picLocks noGrp="1" noChangeAspect="1" noChangeArrowheads="1"/>
          </p:cNvPicPr>
          <p:nvPr>
            <p:ph idx="1"/>
          </p:nvPr>
        </p:nvPicPr>
        <p:blipFill>
          <a:blip r:embed="rId2"/>
          <a:srcRect/>
          <a:stretch>
            <a:fillRect/>
          </a:stretch>
        </p:blipFill>
        <p:spPr bwMode="auto">
          <a:xfrm>
            <a:off x="152400" y="1524000"/>
            <a:ext cx="8991600" cy="5334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1472</Words>
  <Application>Microsoft Office PowerPoint</Application>
  <PresentationFormat>On-screen Show (4:3)</PresentationFormat>
  <Paragraphs>122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Diseases of cervix</vt:lpstr>
      <vt:lpstr>I. Inflammations </vt:lpstr>
      <vt:lpstr>Slide 3</vt:lpstr>
      <vt:lpstr>Chronic cervivitis</vt:lpstr>
      <vt:lpstr>Slide 5</vt:lpstr>
      <vt:lpstr>Slide 6</vt:lpstr>
      <vt:lpstr>Slide 7</vt:lpstr>
      <vt:lpstr>II. Endocervical polyps</vt:lpstr>
      <vt:lpstr>Endocervical polyp</vt:lpstr>
      <vt:lpstr>III. Premalignant and Malignant Neoplasms of the Cervix </vt:lpstr>
      <vt:lpstr>A. Cervical Intraepithelial Neoplasia (Squamous Intraepithelial Lesions) </vt:lpstr>
      <vt:lpstr>Slide 12</vt:lpstr>
      <vt:lpstr>I. LSIL</vt:lpstr>
      <vt:lpstr>II. HSIL</vt:lpstr>
      <vt:lpstr>Morphology </vt:lpstr>
      <vt:lpstr>Slide 16</vt:lpstr>
      <vt:lpstr>Slide 17</vt:lpstr>
      <vt:lpstr>IV.Cervical Carcinoma </vt:lpstr>
      <vt:lpstr>Slide 19</vt:lpstr>
      <vt:lpstr>Morphology</vt:lpstr>
      <vt:lpstr>Slide 21</vt:lpstr>
      <vt:lpstr>Slide 22</vt:lpstr>
      <vt:lpstr>Slide 23</vt:lpstr>
      <vt:lpstr>Slide 24</vt:lpstr>
      <vt:lpstr>Cervical cancer stage 1</vt:lpstr>
      <vt:lpstr>Cervical cancer extending to vagina</vt:lpstr>
      <vt:lpstr>Clinically </vt:lpstr>
      <vt:lpstr>Slide 28</vt:lpstr>
      <vt:lpstr>Cervical Cancer Screening and Prevention </vt:lpstr>
      <vt:lpstr>Slide 30</vt:lpstr>
      <vt:lpstr>Slide 31</vt:lpstr>
      <vt:lpstr>Normal cervical smear</vt:lpstr>
      <vt:lpstr>Cervical smear- LSIL</vt:lpstr>
      <vt:lpstr>Cervical smear-HSIL</vt:lpstr>
      <vt:lpstr>Slide 35</vt:lpstr>
      <vt:lpstr>Slide 36</vt:lpstr>
      <vt:lpstr>Slide 37</vt:lpstr>
      <vt:lpstr>Slide 38</vt:lpstr>
      <vt:lpstr>HPV vaccine</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win7</cp:lastModifiedBy>
  <cp:revision>32</cp:revision>
  <dcterms:created xsi:type="dcterms:W3CDTF">2015-04-14T23:28:04Z</dcterms:created>
  <dcterms:modified xsi:type="dcterms:W3CDTF">2015-04-20T15:01:56Z</dcterms:modified>
</cp:coreProperties>
</file>