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8"/>
  </p:notesMasterIdLst>
  <p:sldIdLst>
    <p:sldId id="257" r:id="rId2"/>
    <p:sldId id="261" r:id="rId3"/>
    <p:sldId id="379" r:id="rId4"/>
    <p:sldId id="365" r:id="rId5"/>
    <p:sldId id="366" r:id="rId6"/>
    <p:sldId id="364" r:id="rId7"/>
    <p:sldId id="399" r:id="rId8"/>
    <p:sldId id="367" r:id="rId9"/>
    <p:sldId id="368" r:id="rId10"/>
    <p:sldId id="329" r:id="rId11"/>
    <p:sldId id="369" r:id="rId12"/>
    <p:sldId id="386" r:id="rId13"/>
    <p:sldId id="330" r:id="rId14"/>
    <p:sldId id="387" r:id="rId15"/>
    <p:sldId id="341" r:id="rId16"/>
    <p:sldId id="357" r:id="rId17"/>
    <p:sldId id="400" r:id="rId18"/>
    <p:sldId id="401" r:id="rId19"/>
    <p:sldId id="332" r:id="rId20"/>
    <p:sldId id="389" r:id="rId21"/>
    <p:sldId id="392" r:id="rId22"/>
    <p:sldId id="390" r:id="rId23"/>
    <p:sldId id="391" r:id="rId24"/>
    <p:sldId id="376" r:id="rId25"/>
    <p:sldId id="345" r:id="rId26"/>
    <p:sldId id="346" r:id="rId27"/>
    <p:sldId id="385" r:id="rId28"/>
    <p:sldId id="348" r:id="rId29"/>
    <p:sldId id="377" r:id="rId30"/>
    <p:sldId id="393" r:id="rId31"/>
    <p:sldId id="349" r:id="rId32"/>
    <p:sldId id="394" r:id="rId33"/>
    <p:sldId id="395" r:id="rId34"/>
    <p:sldId id="396" r:id="rId35"/>
    <p:sldId id="397" r:id="rId36"/>
    <p:sldId id="351" r:id="rId37"/>
    <p:sldId id="407" r:id="rId38"/>
    <p:sldId id="408" r:id="rId39"/>
    <p:sldId id="409" r:id="rId40"/>
    <p:sldId id="410" r:id="rId41"/>
    <p:sldId id="335" r:id="rId42"/>
    <p:sldId id="358" r:id="rId43"/>
    <p:sldId id="411" r:id="rId44"/>
    <p:sldId id="354" r:id="rId45"/>
    <p:sldId id="412" r:id="rId46"/>
    <p:sldId id="352" r:id="rId47"/>
    <p:sldId id="413" r:id="rId48"/>
    <p:sldId id="414" r:id="rId49"/>
    <p:sldId id="268" r:id="rId50"/>
    <p:sldId id="269" r:id="rId51"/>
    <p:sldId id="416" r:id="rId52"/>
    <p:sldId id="359" r:id="rId53"/>
    <p:sldId id="316" r:id="rId54"/>
    <p:sldId id="380" r:id="rId55"/>
    <p:sldId id="320" r:id="rId56"/>
    <p:sldId id="381" r:id="rId57"/>
    <p:sldId id="318" r:id="rId58"/>
    <p:sldId id="382" r:id="rId59"/>
    <p:sldId id="319" r:id="rId60"/>
    <p:sldId id="281" r:id="rId61"/>
    <p:sldId id="311" r:id="rId62"/>
    <p:sldId id="403" r:id="rId63"/>
    <p:sldId id="404" r:id="rId64"/>
    <p:sldId id="405" r:id="rId65"/>
    <p:sldId id="406" r:id="rId66"/>
    <p:sldId id="313" r:id="rId67"/>
    <p:sldId id="417" r:id="rId68"/>
    <p:sldId id="283" r:id="rId69"/>
    <p:sldId id="398" r:id="rId70"/>
    <p:sldId id="418" r:id="rId71"/>
    <p:sldId id="432" r:id="rId72"/>
    <p:sldId id="419" r:id="rId73"/>
    <p:sldId id="433" r:id="rId74"/>
    <p:sldId id="420" r:id="rId75"/>
    <p:sldId id="421" r:id="rId76"/>
    <p:sldId id="434" r:id="rId77"/>
    <p:sldId id="422" r:id="rId78"/>
    <p:sldId id="424" r:id="rId79"/>
    <p:sldId id="425" r:id="rId80"/>
    <p:sldId id="427" r:id="rId81"/>
    <p:sldId id="435" r:id="rId82"/>
    <p:sldId id="428" r:id="rId83"/>
    <p:sldId id="430" r:id="rId84"/>
    <p:sldId id="436" r:id="rId85"/>
    <p:sldId id="431" r:id="rId86"/>
    <p:sldId id="437" r:id="rId8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6" d="100"/>
          <a:sy n="66" d="100"/>
        </p:scale>
        <p:origin x="-630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066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notesMaster" Target="notesMasters/notesMaster1.xml"/><Relationship Id="rId9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CB1ADF-CD17-45CB-A738-F4284C8CC371}" type="datetimeFigureOut">
              <a:rPr lang="en-US" smtClean="0"/>
              <a:pPr/>
              <a:t>3/18/2015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3044C7-44C2-42DF-A10D-D077F86B289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3044C7-44C2-42DF-A10D-D077F86B2894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32601-D050-4C6E-9191-5C6F632303A1}" type="datetimeFigureOut">
              <a:rPr lang="en-US" smtClean="0"/>
              <a:pPr/>
              <a:t>3/18/2015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20110-F9E7-4A38-B5BF-C38B8B8798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32601-D050-4C6E-9191-5C6F632303A1}" type="datetimeFigureOut">
              <a:rPr lang="en-US" smtClean="0"/>
              <a:pPr/>
              <a:t>3/18/2015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20110-F9E7-4A38-B5BF-C38B8B8798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32601-D050-4C6E-9191-5C6F632303A1}" type="datetimeFigureOut">
              <a:rPr lang="en-US" smtClean="0"/>
              <a:pPr/>
              <a:t>3/18/2015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20110-F9E7-4A38-B5BF-C38B8B8798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32601-D050-4C6E-9191-5C6F632303A1}" type="datetimeFigureOut">
              <a:rPr lang="en-US" smtClean="0"/>
              <a:pPr/>
              <a:t>3/18/2015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20110-F9E7-4A38-B5BF-C38B8B8798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32601-D050-4C6E-9191-5C6F632303A1}" type="datetimeFigureOut">
              <a:rPr lang="en-US" smtClean="0"/>
              <a:pPr/>
              <a:t>3/18/2015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20110-F9E7-4A38-B5BF-C38B8B8798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32601-D050-4C6E-9191-5C6F632303A1}" type="datetimeFigureOut">
              <a:rPr lang="en-US" smtClean="0"/>
              <a:pPr/>
              <a:t>3/18/2015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20110-F9E7-4A38-B5BF-C38B8B8798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32601-D050-4C6E-9191-5C6F632303A1}" type="datetimeFigureOut">
              <a:rPr lang="en-US" smtClean="0"/>
              <a:pPr/>
              <a:t>3/18/2015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20110-F9E7-4A38-B5BF-C38B8B8798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32601-D050-4C6E-9191-5C6F632303A1}" type="datetimeFigureOut">
              <a:rPr lang="en-US" smtClean="0"/>
              <a:pPr/>
              <a:t>3/18/2015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20110-F9E7-4A38-B5BF-C38B8B8798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32601-D050-4C6E-9191-5C6F632303A1}" type="datetimeFigureOut">
              <a:rPr lang="en-US" smtClean="0"/>
              <a:pPr/>
              <a:t>3/18/2015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20110-F9E7-4A38-B5BF-C38B8B8798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32601-D050-4C6E-9191-5C6F632303A1}" type="datetimeFigureOut">
              <a:rPr lang="en-US" smtClean="0"/>
              <a:pPr/>
              <a:t>3/18/2015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20110-F9E7-4A38-B5BF-C38B8B8798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32601-D050-4C6E-9191-5C6F632303A1}" type="datetimeFigureOut">
              <a:rPr lang="en-US" smtClean="0"/>
              <a:pPr/>
              <a:t>3/18/2015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20110-F9E7-4A38-B5BF-C38B8B8798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832601-D050-4C6E-9191-5C6F632303A1}" type="datetimeFigureOut">
              <a:rPr lang="en-US" smtClean="0"/>
              <a:pPr/>
              <a:t>3/18/2015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020110-F9E7-4A38-B5BF-C38B8B8798F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 sz="quarter"/>
          </p:nvPr>
        </p:nvSpPr>
        <p:spPr>
          <a:xfrm>
            <a:off x="685800" y="1219200"/>
            <a:ext cx="7772400" cy="2209800"/>
          </a:xfrm>
        </p:spPr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chemeClr val="accent1"/>
                </a:solidFill>
              </a:rPr>
              <a:t>PRIMARY DISEASES OF MYELIN</a:t>
            </a:r>
            <a:br>
              <a:rPr lang="en-US" b="1" dirty="0" smtClean="0">
                <a:solidFill>
                  <a:schemeClr val="accent1"/>
                </a:solidFill>
              </a:rPr>
            </a:br>
            <a:endParaRPr lang="ar-JO" b="1" dirty="0">
              <a:solidFill>
                <a:schemeClr val="accent1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pPr>
              <a:defRPr/>
            </a:pPr>
            <a:endParaRPr lang="ar-J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731838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Pathogenesis.</a:t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8839200" cy="46783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3600" dirty="0" smtClean="0">
                <a:latin typeface="Arial Narrow" pitchFamily="34" charset="0"/>
              </a:rPr>
              <a:t>-   The lesions of MS are caused by an auto­immune response directed against components of the myelin sheath.</a:t>
            </a:r>
          </a:p>
          <a:p>
            <a:pPr>
              <a:buFontTx/>
              <a:buChar char="-"/>
            </a:pPr>
            <a:r>
              <a:rPr lang="en-US" sz="3600" dirty="0" smtClean="0">
                <a:latin typeface="Arial Narrow" pitchFamily="34" charset="0"/>
              </a:rPr>
              <a:t>The pathogenesis involves both genetic and environmental factors</a:t>
            </a:r>
            <a:endParaRPr lang="en-US" sz="3600" dirty="0">
              <a:latin typeface="Arial Narrow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Tx/>
              <a:buChar char="-"/>
            </a:pPr>
            <a:r>
              <a:rPr lang="en-US" sz="3900" dirty="0" smtClean="0">
                <a:latin typeface="Arial Narrow" pitchFamily="34" charset="0"/>
              </a:rPr>
              <a:t>The incidence of MS is 15-fold higher when the disease is present in a first-degree relative </a:t>
            </a:r>
            <a:r>
              <a:rPr lang="en-US" dirty="0" smtClean="0"/>
              <a:t> </a:t>
            </a:r>
            <a:endParaRPr lang="en-US" dirty="0" smtClean="0">
              <a:latin typeface="Arial Narrow" pitchFamily="34" charset="0"/>
            </a:endParaRPr>
          </a:p>
          <a:p>
            <a:pPr>
              <a:buNone/>
            </a:pPr>
            <a:r>
              <a:rPr lang="en-US" sz="4000" b="1" dirty="0" smtClean="0">
                <a:latin typeface="Arial Narrow" pitchFamily="34" charset="0"/>
              </a:rPr>
              <a:t>Genetic factors</a:t>
            </a:r>
          </a:p>
          <a:p>
            <a:pPr>
              <a:buNone/>
            </a:pPr>
            <a:r>
              <a:rPr lang="en-US" sz="4000" dirty="0" smtClean="0">
                <a:latin typeface="Arial Narrow" pitchFamily="34" charset="0"/>
              </a:rPr>
              <a:t>1. There is a strong effect from the DR2 extended </a:t>
            </a:r>
            <a:r>
              <a:rPr lang="en-US" sz="4000" dirty="0" err="1" smtClean="0">
                <a:latin typeface="Arial Narrow" pitchFamily="34" charset="0"/>
              </a:rPr>
              <a:t>haplotype</a:t>
            </a:r>
            <a:r>
              <a:rPr lang="en-US" sz="4000" dirty="0" smtClean="0">
                <a:latin typeface="Arial Narrow" pitchFamily="34" charset="0"/>
              </a:rPr>
              <a:t> of the major </a:t>
            </a:r>
            <a:r>
              <a:rPr lang="en-US" sz="4000" dirty="0" err="1" smtClean="0">
                <a:latin typeface="Arial Narrow" pitchFamily="34" charset="0"/>
              </a:rPr>
              <a:t>histocompatibility</a:t>
            </a:r>
            <a:r>
              <a:rPr lang="en-US" sz="4000" dirty="0" smtClean="0">
                <a:latin typeface="Arial Narrow" pitchFamily="34" charset="0"/>
              </a:rPr>
              <a:t> complex</a:t>
            </a:r>
            <a:r>
              <a:rPr lang="en-US" dirty="0" smtClean="0">
                <a:latin typeface="Arial Narrow" pitchFamily="34" charset="0"/>
              </a:rPr>
              <a:t>; </a:t>
            </a:r>
          </a:p>
          <a:p>
            <a:pPr>
              <a:buNone/>
            </a:pPr>
            <a:endParaRPr lang="en-US" dirty="0" smtClean="0">
              <a:latin typeface="Arial Narrow" pitchFamily="34" charset="0"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2. </a:t>
            </a:r>
            <a:r>
              <a:rPr lang="en-US" dirty="0" smtClean="0">
                <a:latin typeface="Arial Narrow" pitchFamily="34" charset="0"/>
              </a:rPr>
              <a:t>There is association with IL-2 and IL-7 receptor genes</a:t>
            </a:r>
          </a:p>
          <a:p>
            <a:pPr>
              <a:buNone/>
            </a:pPr>
            <a:r>
              <a:rPr lang="en-US" dirty="0" smtClean="0">
                <a:latin typeface="Arial Narrow" pitchFamily="34" charset="0"/>
              </a:rPr>
              <a:t>3. and subsequently with a number of genes encoding proteins involved in immune response, including cytokines and their receptors and </a:t>
            </a:r>
            <a:r>
              <a:rPr lang="en-US" dirty="0" err="1" smtClean="0">
                <a:latin typeface="Arial Narrow" pitchFamily="34" charset="0"/>
              </a:rPr>
              <a:t>cytoplasmic</a:t>
            </a:r>
            <a:r>
              <a:rPr lang="en-US" dirty="0" smtClean="0">
                <a:latin typeface="Arial Narrow" pitchFamily="34" charset="0"/>
              </a:rPr>
              <a:t> signaling proteins</a:t>
            </a:r>
            <a:endParaRPr lang="en-US" dirty="0">
              <a:latin typeface="Arial Narrow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38200"/>
            <a:ext cx="8763000" cy="5287963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en-US" sz="3600" dirty="0" smtClean="0">
                <a:latin typeface="Arial Narrow" pitchFamily="34" charset="0"/>
              </a:rPr>
              <a:t>Mechanism of </a:t>
            </a:r>
            <a:r>
              <a:rPr lang="en-US" sz="3600" dirty="0" err="1" smtClean="0">
                <a:latin typeface="Arial Narrow" pitchFamily="34" charset="0"/>
              </a:rPr>
              <a:t>demyelination</a:t>
            </a:r>
            <a:endParaRPr lang="en-US" sz="3600" dirty="0" smtClean="0">
              <a:latin typeface="Arial Narrow" pitchFamily="34" charset="0"/>
            </a:endParaRPr>
          </a:p>
          <a:p>
            <a:pPr marL="514350" indent="-514350">
              <a:buNone/>
            </a:pPr>
            <a:r>
              <a:rPr lang="en-US" sz="3600" dirty="0" smtClean="0">
                <a:latin typeface="Arial Narrow" pitchFamily="34" charset="0"/>
              </a:rPr>
              <a:t>- The available evidence indicates that the disease is initiated by T</a:t>
            </a:r>
            <a:r>
              <a:rPr lang="en-US" sz="3600" baseline="-25000" dirty="0" smtClean="0">
                <a:latin typeface="Arial Narrow" pitchFamily="34" charset="0"/>
              </a:rPr>
              <a:t>H</a:t>
            </a:r>
            <a:r>
              <a:rPr lang="en-US" sz="3600" dirty="0" smtClean="0">
                <a:latin typeface="Arial Narrow" pitchFamily="34" charset="0"/>
              </a:rPr>
              <a:t>1 and T</a:t>
            </a:r>
            <a:r>
              <a:rPr lang="en-US" sz="3600" baseline="-25000" dirty="0" smtClean="0">
                <a:latin typeface="Arial Narrow" pitchFamily="34" charset="0"/>
              </a:rPr>
              <a:t>H</a:t>
            </a:r>
            <a:r>
              <a:rPr lang="en-US" sz="3600" dirty="0" smtClean="0">
                <a:latin typeface="Arial Narrow" pitchFamily="34" charset="0"/>
              </a:rPr>
              <a:t>17 T -cells that react against myelin antigens and secrete cytokines</a:t>
            </a:r>
            <a:r>
              <a:rPr lang="en-US" sz="3600" i="1" dirty="0" smtClean="0">
                <a:latin typeface="Arial Narrow" pitchFamily="34" charset="0"/>
              </a:rPr>
              <a:t>.</a:t>
            </a:r>
          </a:p>
          <a:p>
            <a:pPr>
              <a:buFontTx/>
              <a:buChar char="-"/>
            </a:pPr>
            <a:endParaRPr lang="en-US" sz="3600" dirty="0" smtClean="0">
              <a:latin typeface="Arial Narrow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8423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Immune mechanisms involved in destruction of myelin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lphaLcPeriod"/>
            </a:pPr>
            <a:r>
              <a:rPr lang="en-US" sz="3600" dirty="0" smtClean="0">
                <a:latin typeface="Arial Narrow" pitchFamily="34" charset="0"/>
              </a:rPr>
              <a:t> T</a:t>
            </a:r>
            <a:r>
              <a:rPr lang="en-US" sz="3600" baseline="-25000" dirty="0" smtClean="0">
                <a:latin typeface="Arial Narrow" pitchFamily="34" charset="0"/>
              </a:rPr>
              <a:t>H</a:t>
            </a:r>
            <a:r>
              <a:rPr lang="en-US" sz="3600" dirty="0" smtClean="0">
                <a:latin typeface="Arial Narrow" pitchFamily="34" charset="0"/>
              </a:rPr>
              <a:t>1 cells secrete IFN-γ, which activates macrophages, </a:t>
            </a:r>
          </a:p>
          <a:p>
            <a:pPr marL="514350" indent="-514350">
              <a:buAutoNum type="alphaLcPeriod"/>
            </a:pPr>
            <a:r>
              <a:rPr lang="en-US" sz="3600" dirty="0" smtClean="0">
                <a:latin typeface="Arial Narrow" pitchFamily="34" charset="0"/>
              </a:rPr>
              <a:t>and T</a:t>
            </a:r>
            <a:r>
              <a:rPr lang="en-US" sz="3600" baseline="-25000" dirty="0" smtClean="0">
                <a:latin typeface="Arial Narrow" pitchFamily="34" charset="0"/>
              </a:rPr>
              <a:t>H</a:t>
            </a:r>
            <a:r>
              <a:rPr lang="en-US" sz="3600" dirty="0" smtClean="0">
                <a:latin typeface="Arial Narrow" pitchFamily="34" charset="0"/>
              </a:rPr>
              <a:t>17 cells promote the recruitment of leukocytes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762000"/>
            <a:ext cx="8458200" cy="5364163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sz="3600" dirty="0" smtClean="0">
                <a:latin typeface="Arial Narrow" pitchFamily="34" charset="0"/>
              </a:rPr>
              <a:t>The </a:t>
            </a:r>
            <a:r>
              <a:rPr lang="en-US" sz="3600" dirty="0" err="1" smtClean="0">
                <a:latin typeface="Arial Narrow" pitchFamily="34" charset="0"/>
              </a:rPr>
              <a:t>demyelination</a:t>
            </a:r>
            <a:r>
              <a:rPr lang="en-US" sz="3600" dirty="0" smtClean="0">
                <a:latin typeface="Arial Narrow" pitchFamily="34" charset="0"/>
              </a:rPr>
              <a:t> is caused by these activated leukocytes and their injurious products. </a:t>
            </a:r>
          </a:p>
          <a:p>
            <a:pPr>
              <a:buFontTx/>
              <a:buChar char="-"/>
            </a:pPr>
            <a:r>
              <a:rPr lang="en-US" sz="3600" dirty="0" smtClean="0">
                <a:latin typeface="Arial Narrow" pitchFamily="34" charset="0"/>
              </a:rPr>
              <a:t>The infiltrate in plaques and surrounding regions of the brain consists of T cells (mainly CD4+, some CD8+) and macrophages.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en-US" sz="3600" dirty="0" smtClean="0">
                <a:latin typeface="Arial Narrow" pitchFamily="34" charset="0"/>
              </a:rPr>
              <a:t>How the autoimmune reaction is initiated is not understood; 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>
                <a:latin typeface="Arial Narrow" pitchFamily="34" charset="0"/>
              </a:rPr>
              <a:t>It is postulated that in MS patients the myelin specific T cells  escape central tolerance, and have been characterized as low avidity T cells that do not engage their antigen during maturation with sufficient strength to induce deletion. </a:t>
            </a:r>
          </a:p>
          <a:p>
            <a:pPr>
              <a:buNone/>
            </a:pPr>
            <a:endParaRPr lang="en-US" sz="3600" dirty="0" smtClean="0">
              <a:latin typeface="Arial Narrow" pitchFamily="34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sz="4000" dirty="0" smtClean="0">
                <a:latin typeface="Arial Narrow" pitchFamily="34" charset="0"/>
              </a:rPr>
              <a:t>These </a:t>
            </a:r>
            <a:r>
              <a:rPr lang="en-US" sz="4000" dirty="0" err="1" smtClean="0">
                <a:latin typeface="Arial Narrow" pitchFamily="34" charset="0"/>
              </a:rPr>
              <a:t>autoreactive</a:t>
            </a:r>
            <a:r>
              <a:rPr lang="en-US" sz="4000" dirty="0" smtClean="0">
                <a:latin typeface="Arial Narrow" pitchFamily="34" charset="0"/>
              </a:rPr>
              <a:t> T-cells might be activated by environmental factors such as EBV infection and cause their activation.</a:t>
            </a:r>
          </a:p>
          <a:p>
            <a:pPr>
              <a:buFontTx/>
              <a:buChar char="-"/>
            </a:pP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Morphology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458200" cy="52578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3600" b="1" u="sng" dirty="0" smtClean="0">
                <a:latin typeface="Arial Narrow" pitchFamily="34" charset="0"/>
              </a:rPr>
              <a:t>GROSS:</a:t>
            </a:r>
          </a:p>
          <a:p>
            <a:pPr>
              <a:buNone/>
            </a:pPr>
            <a:r>
              <a:rPr lang="en-US" sz="3600" dirty="0" smtClean="0">
                <a:latin typeface="Arial Narrow" pitchFamily="34" charset="0"/>
              </a:rPr>
              <a:t>1.  Is a white matter disease that is best appreciated in sections of the brain and spinal cord.</a:t>
            </a:r>
          </a:p>
          <a:p>
            <a:pPr>
              <a:buNone/>
            </a:pPr>
            <a:r>
              <a:rPr lang="en-US" sz="3600" dirty="0" smtClean="0">
                <a:latin typeface="Arial Narrow" pitchFamily="34" charset="0"/>
              </a:rPr>
              <a:t>2.  In the fresh state, the lesions are firmer (sclerosis) than the surrounding white matter</a:t>
            </a:r>
          </a:p>
          <a:p>
            <a:pPr>
              <a:buNone/>
            </a:pPr>
            <a:r>
              <a:rPr lang="en-US" sz="3600" dirty="0" smtClean="0">
                <a:latin typeface="Arial Narrow" pitchFamily="34" charset="0"/>
              </a:rPr>
              <a:t>.</a:t>
            </a:r>
            <a:endParaRPr lang="en-US" sz="3600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>
              <a:buFontTx/>
              <a:buNone/>
              <a:defRPr/>
            </a:pPr>
            <a:endParaRPr lang="ar-JO" sz="3600" u="sng" dirty="0" smtClean="0">
              <a:latin typeface="Arial Narrow" pitchFamily="34" charset="0"/>
            </a:endParaRPr>
          </a:p>
          <a:p>
            <a:pPr marL="514350" indent="-514350">
              <a:buNone/>
              <a:defRPr/>
            </a:pPr>
            <a:r>
              <a:rPr lang="en-US" sz="3600" b="1" u="sng" dirty="0" smtClean="0">
                <a:latin typeface="Arial Narrow" pitchFamily="34" charset="0"/>
              </a:rPr>
              <a:t>Acquired  forms</a:t>
            </a:r>
          </a:p>
          <a:p>
            <a:pPr marL="514350" indent="-514350">
              <a:buFontTx/>
              <a:buChar char="-"/>
              <a:defRPr/>
            </a:pPr>
            <a:r>
              <a:rPr lang="en-US" sz="3600" dirty="0" smtClean="0">
                <a:latin typeface="Arial Narrow" pitchFamily="34" charset="0"/>
              </a:rPr>
              <a:t> Characterized by preferential damage to previously normal myelin with relative preservation of axons and include:</a:t>
            </a:r>
          </a:p>
          <a:p>
            <a:pPr marL="514350" indent="-514350">
              <a:buFontTx/>
              <a:buNone/>
              <a:defRPr/>
            </a:pPr>
            <a:r>
              <a:rPr lang="en-US" sz="3600" dirty="0" smtClean="0">
                <a:latin typeface="Arial Narrow" pitchFamily="34" charset="0"/>
              </a:rPr>
              <a:t>1. Immune-mediated injury, such as multiple sclerosis (MS)</a:t>
            </a:r>
          </a:p>
          <a:p>
            <a:pPr marL="514350" indent="-514350">
              <a:buFontTx/>
              <a:buNone/>
              <a:defRPr/>
            </a:pPr>
            <a:r>
              <a:rPr lang="en-US" sz="3600" dirty="0" smtClean="0">
                <a:latin typeface="Arial Narrow" pitchFamily="34" charset="0"/>
              </a:rPr>
              <a:t> 2. Progressive multifocal </a:t>
            </a:r>
            <a:r>
              <a:rPr lang="en-US" sz="3600" dirty="0" err="1" smtClean="0">
                <a:latin typeface="Arial Narrow" pitchFamily="34" charset="0"/>
              </a:rPr>
              <a:t>leukoencephalopathy</a:t>
            </a:r>
            <a:r>
              <a:rPr lang="en-US" sz="3600" dirty="0" smtClean="0">
                <a:latin typeface="Arial Narrow" pitchFamily="34" charset="0"/>
              </a:rPr>
              <a:t> </a:t>
            </a:r>
          </a:p>
          <a:p>
            <a:pPr>
              <a:buFontTx/>
              <a:buNone/>
              <a:defRPr/>
            </a:pPr>
            <a:endParaRPr lang="en-US" sz="3600" dirty="0" smtClean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MS plaques</a:t>
            </a:r>
            <a:endParaRPr lang="en-US" dirty="0"/>
          </a:p>
        </p:txBody>
      </p:sp>
      <p:pic>
        <p:nvPicPr>
          <p:cNvPr id="1026" name="Picture 2" descr="C:\Users\user\Desktop\MS_Coronal_Gross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7200" y="1704181"/>
            <a:ext cx="7696200" cy="431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Multiple sclerosis; Plaques by H&amp;E and </a:t>
            </a:r>
            <a:r>
              <a:rPr lang="en-US" dirty="0" err="1" smtClean="0"/>
              <a:t>Luxol</a:t>
            </a:r>
            <a:r>
              <a:rPr lang="en-US" dirty="0" smtClean="0"/>
              <a:t> fast blue</a:t>
            </a:r>
            <a:endParaRPr lang="ar-JO" dirty="0"/>
          </a:p>
        </p:txBody>
      </p:sp>
      <p:pic>
        <p:nvPicPr>
          <p:cNvPr id="183299" name="Picture 2" descr="C:\Users\USER\Desktop\showimage.cf99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62000" y="1524000"/>
            <a:ext cx="7543800" cy="4953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user\Desktop\MS_cerebral_Weil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28800" y="1685131"/>
            <a:ext cx="5486400" cy="4356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user\Desktop\MS_sp_cd_weil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28800" y="2447131"/>
            <a:ext cx="5486400" cy="2832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latin typeface="Arial Narrow" pitchFamily="34" charset="0"/>
              </a:rPr>
              <a:t>3. </a:t>
            </a:r>
            <a:r>
              <a:rPr lang="en-US" sz="3600" dirty="0" smtClean="0">
                <a:latin typeface="Arial Narrow" pitchFamily="34" charset="0"/>
              </a:rPr>
              <a:t>Lesions  appear  well circumscribed, somewhat depressed,  gray-tan, irregularly shaped plaques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762000"/>
            <a:ext cx="8534400" cy="53641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600" dirty="0" smtClean="0">
                <a:latin typeface="Arial Narrow" pitchFamily="34" charset="0"/>
              </a:rPr>
              <a:t>3. The area of </a:t>
            </a:r>
            <a:r>
              <a:rPr lang="en-US" sz="3600" dirty="0" err="1" smtClean="0">
                <a:latin typeface="Arial Narrow" pitchFamily="34" charset="0"/>
              </a:rPr>
              <a:t>demyelination</a:t>
            </a:r>
            <a:r>
              <a:rPr lang="en-US" sz="3600" dirty="0" smtClean="0">
                <a:latin typeface="Arial Narrow" pitchFamily="34" charset="0"/>
              </a:rPr>
              <a:t>  often has sharply defined borders</a:t>
            </a:r>
          </a:p>
          <a:p>
            <a:pPr>
              <a:buNone/>
            </a:pPr>
            <a:r>
              <a:rPr lang="en-US" sz="3600" dirty="0" smtClean="0">
                <a:latin typeface="Arial Narrow" pitchFamily="34" charset="0"/>
              </a:rPr>
              <a:t>4.  The size of lesions varies considerably, from small lesions to confluent plaques that involve large portions of the deep white matter. </a:t>
            </a:r>
            <a:endParaRPr lang="en-US" sz="3600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839200" cy="5287963"/>
          </a:xfrm>
        </p:spPr>
        <p:txBody>
          <a:bodyPr>
            <a:normAutofit/>
          </a:bodyPr>
          <a:lstStyle/>
          <a:p>
            <a:pPr marL="742950" indent="-742950">
              <a:buAutoNum type="arabicPeriod" startAt="5"/>
            </a:pPr>
            <a:r>
              <a:rPr lang="en-US" sz="3600" dirty="0" smtClean="0">
                <a:latin typeface="Arial Narrow" pitchFamily="34" charset="0"/>
              </a:rPr>
              <a:t>Plaques commonly occur </a:t>
            </a:r>
          </a:p>
          <a:p>
            <a:pPr marL="742950" indent="-742950">
              <a:buNone/>
            </a:pPr>
            <a:r>
              <a:rPr lang="en-US" sz="3600" dirty="0" smtClean="0">
                <a:latin typeface="Arial Narrow" pitchFamily="34" charset="0"/>
              </a:rPr>
              <a:t>a.  adjacent to the lateral ventricles, and are also frequent in the</a:t>
            </a:r>
          </a:p>
          <a:p>
            <a:pPr marL="514350" indent="-514350">
              <a:buNone/>
            </a:pPr>
            <a:r>
              <a:rPr lang="en-US" sz="3600" dirty="0" smtClean="0">
                <a:latin typeface="Arial Narrow" pitchFamily="34" charset="0"/>
              </a:rPr>
              <a:t>b. optic nerves and chiasm, </a:t>
            </a:r>
          </a:p>
          <a:p>
            <a:pPr marL="514350" indent="-514350">
              <a:buNone/>
            </a:pPr>
            <a:endParaRPr lang="en-US" sz="3600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None/>
            </a:pP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sz="3600" dirty="0" smtClean="0">
                <a:latin typeface="Arial Narrow" pitchFamily="34" charset="0"/>
              </a:rPr>
              <a:t>b. Brainstem, </a:t>
            </a:r>
          </a:p>
          <a:p>
            <a:pPr marL="514350" indent="-514350">
              <a:buNone/>
            </a:pPr>
            <a:r>
              <a:rPr lang="en-US" sz="3600" dirty="0" smtClean="0">
                <a:latin typeface="Arial Narrow" pitchFamily="34" charset="0"/>
              </a:rPr>
              <a:t>c. Ascending and descending fiber tracts,</a:t>
            </a:r>
          </a:p>
          <a:p>
            <a:pPr marL="514350" indent="-514350">
              <a:buNone/>
            </a:pPr>
            <a:r>
              <a:rPr lang="en-US" sz="3600" dirty="0" smtClean="0">
                <a:latin typeface="Arial Narrow" pitchFamily="34" charset="0"/>
              </a:rPr>
              <a:t>d. cerebellum, and spinal cord. </a:t>
            </a:r>
          </a:p>
          <a:p>
            <a:pPr marL="514350" indent="-514350">
              <a:buNone/>
            </a:pPr>
            <a:r>
              <a:rPr lang="en-US" sz="3600" b="1" u="sng" dirty="0" smtClean="0">
                <a:latin typeface="Arial Narrow" pitchFamily="34" charset="0"/>
              </a:rPr>
              <a:t>Note: Plaques can also extend into gray matter, </a:t>
            </a:r>
          </a:p>
          <a:p>
            <a:pPr marL="514350" indent="-514350">
              <a:buNone/>
            </a:pPr>
            <a:endParaRPr lang="en-US" dirty="0" smtClean="0">
              <a:latin typeface="Arial Narrow" pitchFamily="34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762000"/>
            <a:ext cx="8458200" cy="53641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600" b="1" dirty="0" smtClean="0">
                <a:latin typeface="Arial Narrow" pitchFamily="34" charset="0"/>
              </a:rPr>
              <a:t>Microscopically</a:t>
            </a:r>
          </a:p>
          <a:p>
            <a:pPr>
              <a:buNone/>
            </a:pPr>
            <a:r>
              <a:rPr lang="en-US" sz="3600" dirty="0" smtClean="0">
                <a:latin typeface="Arial Narrow" pitchFamily="34" charset="0"/>
              </a:rPr>
              <a:t>- </a:t>
            </a:r>
            <a:r>
              <a:rPr lang="en-US" sz="3600" u="sng" dirty="0" smtClean="0">
                <a:latin typeface="Arial Narrow" pitchFamily="34" charset="0"/>
              </a:rPr>
              <a:t>Active  plaque </a:t>
            </a:r>
          </a:p>
          <a:p>
            <a:pPr marL="514350" indent="-514350">
              <a:buAutoNum type="alphaLcPeriod"/>
            </a:pPr>
            <a:r>
              <a:rPr lang="en-US" sz="3600" dirty="0" smtClean="0">
                <a:latin typeface="Arial Narrow" pitchFamily="34" charset="0"/>
              </a:rPr>
              <a:t>There is relative preservation of axons  and depletion of </a:t>
            </a:r>
            <a:r>
              <a:rPr lang="en-US" sz="3600" dirty="0" err="1" smtClean="0">
                <a:latin typeface="Arial Narrow" pitchFamily="34" charset="0"/>
              </a:rPr>
              <a:t>oligodendrocytes</a:t>
            </a:r>
            <a:r>
              <a:rPr lang="en-US" sz="3600" dirty="0" smtClean="0">
                <a:latin typeface="Arial Narrow" pitchFamily="34" charset="0"/>
              </a:rPr>
              <a:t>.</a:t>
            </a:r>
          </a:p>
          <a:p>
            <a:pPr marL="514350" indent="-514350">
              <a:buAutoNum type="alphaLcPeriod"/>
            </a:pPr>
            <a:r>
              <a:rPr lang="en-US" sz="3600" dirty="0" smtClean="0">
                <a:latin typeface="Arial Narrow" pitchFamily="34" charset="0"/>
              </a:rPr>
              <a:t> associated with abundant macrophages containing lipid-rich, PAS-positive debris. </a:t>
            </a:r>
            <a:endParaRPr lang="en-US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None/>
            </a:pPr>
            <a:r>
              <a:rPr lang="en-US" sz="3600" dirty="0" smtClean="0">
                <a:latin typeface="Arial Narrow" pitchFamily="34" charset="0"/>
              </a:rPr>
              <a:t>c. Lymphocytes and </a:t>
            </a:r>
            <a:r>
              <a:rPr lang="en-US" sz="3600" dirty="0" err="1" smtClean="0">
                <a:latin typeface="Arial Narrow" pitchFamily="34" charset="0"/>
              </a:rPr>
              <a:t>monocytes</a:t>
            </a:r>
            <a:r>
              <a:rPr lang="en-US" sz="3600" dirty="0" smtClean="0">
                <a:latin typeface="Arial Narrow" pitchFamily="34" charset="0"/>
              </a:rPr>
              <a:t> are also present, mostly as </a:t>
            </a:r>
            <a:r>
              <a:rPr lang="en-US" sz="3600" dirty="0" err="1" smtClean="0">
                <a:latin typeface="Arial Narrow" pitchFamily="34" charset="0"/>
              </a:rPr>
              <a:t>perivascular</a:t>
            </a:r>
            <a:r>
              <a:rPr lang="en-US" sz="3600" dirty="0" smtClean="0">
                <a:latin typeface="Arial Narrow" pitchFamily="34" charset="0"/>
              </a:rPr>
              <a:t> cuffs, especially at the outer edge of the lesion</a:t>
            </a:r>
          </a:p>
          <a:p>
            <a:pPr marL="514350" indent="-514350">
              <a:buNone/>
            </a:pPr>
            <a:r>
              <a:rPr lang="en-US" sz="3600" dirty="0" smtClean="0">
                <a:latin typeface="Arial Narrow" pitchFamily="34" charset="0"/>
              </a:rPr>
              <a:t>d. In time, </a:t>
            </a:r>
            <a:r>
              <a:rPr lang="en-US" sz="3600" dirty="0" err="1" smtClean="0">
                <a:latin typeface="Arial Narrow" pitchFamily="34" charset="0"/>
              </a:rPr>
              <a:t>astrocytes</a:t>
            </a:r>
            <a:r>
              <a:rPr lang="en-US" sz="3600" dirty="0" smtClean="0">
                <a:latin typeface="Arial Narrow" pitchFamily="34" charset="0"/>
              </a:rPr>
              <a:t> undergo reactive changes.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  <a:defRPr/>
            </a:pPr>
            <a:r>
              <a:rPr lang="en-US" dirty="0" smtClean="0">
                <a:latin typeface="Arial Narrow" pitchFamily="34" charset="0"/>
              </a:rPr>
              <a:t>3. </a:t>
            </a:r>
            <a:r>
              <a:rPr lang="en-US" sz="3600" dirty="0" smtClean="0">
                <a:latin typeface="Arial Narrow" pitchFamily="34" charset="0"/>
              </a:rPr>
              <a:t>And injury caused by drugs (chemotherapy)</a:t>
            </a:r>
          </a:p>
          <a:p>
            <a:pPr>
              <a:buFontTx/>
              <a:buNone/>
              <a:defRPr/>
            </a:pPr>
            <a:r>
              <a:rPr lang="en-US" sz="3600" dirty="0" smtClean="0">
                <a:latin typeface="Arial Narrow" pitchFamily="34" charset="0"/>
              </a:rPr>
              <a:t>4. Central </a:t>
            </a:r>
            <a:r>
              <a:rPr lang="en-US" sz="3600" dirty="0" err="1" smtClean="0">
                <a:latin typeface="Arial Narrow" pitchFamily="34" charset="0"/>
              </a:rPr>
              <a:t>pontine</a:t>
            </a:r>
            <a:r>
              <a:rPr lang="en-US" sz="3600" dirty="0" smtClean="0">
                <a:latin typeface="Arial Narrow" pitchFamily="34" charset="0"/>
              </a:rPr>
              <a:t> </a:t>
            </a:r>
            <a:r>
              <a:rPr lang="en-US" sz="3600" dirty="0" err="1" smtClean="0">
                <a:latin typeface="Arial Narrow" pitchFamily="34" charset="0"/>
              </a:rPr>
              <a:t>myelinolysis</a:t>
            </a:r>
            <a:r>
              <a:rPr lang="en-US" sz="3600" dirty="0" smtClean="0">
                <a:latin typeface="Arial Narrow" pitchFamily="34" charset="0"/>
              </a:rPr>
              <a:t>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Active MS plaque</a:t>
            </a:r>
            <a:endParaRPr lang="en-US" dirty="0"/>
          </a:p>
        </p:txBody>
      </p:sp>
      <p:pic>
        <p:nvPicPr>
          <p:cNvPr id="4098" name="Picture 2" descr="C:\Users\user\Desktop\MS_ven_inflam_HandE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95400" y="1600200"/>
            <a:ext cx="6400799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533400"/>
            <a:ext cx="8686800" cy="5592763"/>
          </a:xfrm>
        </p:spPr>
        <p:txBody>
          <a:bodyPr>
            <a:noAutofit/>
          </a:bodyPr>
          <a:lstStyle/>
          <a:p>
            <a:r>
              <a:rPr lang="en-US" sz="3600" dirty="0" smtClean="0">
                <a:latin typeface="Arial Narrow" pitchFamily="34" charset="0"/>
              </a:rPr>
              <a:t> </a:t>
            </a:r>
            <a:r>
              <a:rPr lang="en-US" sz="3600" b="1" dirty="0" smtClean="0">
                <a:latin typeface="Arial Narrow" pitchFamily="34" charset="0"/>
              </a:rPr>
              <a:t>Quiescent</a:t>
            </a:r>
            <a:r>
              <a:rPr lang="en-US" sz="3600" dirty="0" smtClean="0">
                <a:latin typeface="Arial Narrow" pitchFamily="34" charset="0"/>
              </a:rPr>
              <a:t>:</a:t>
            </a:r>
            <a:r>
              <a:rPr lang="en-US" sz="3600" b="1" dirty="0" smtClean="0">
                <a:latin typeface="Arial Narrow" pitchFamily="34" charset="0"/>
              </a:rPr>
              <a:t> inactive plaques</a:t>
            </a:r>
            <a:r>
              <a:rPr lang="en-US" sz="3600" dirty="0" smtClean="0">
                <a:latin typeface="Arial Narrow" pitchFamily="34" charset="0"/>
              </a:rPr>
              <a:t>, </a:t>
            </a:r>
          </a:p>
          <a:p>
            <a:pPr marL="514350" indent="-514350">
              <a:buAutoNum type="arabicPeriod"/>
            </a:pPr>
            <a:r>
              <a:rPr lang="en-US" sz="3600" dirty="0" smtClean="0">
                <a:latin typeface="Arial Narrow" pitchFamily="34" charset="0"/>
              </a:rPr>
              <a:t>The inflammatory cells slowly disappear</a:t>
            </a:r>
          </a:p>
          <a:p>
            <a:pPr marL="514350" indent="-514350">
              <a:buAutoNum type="arabicPeriod"/>
            </a:pPr>
            <a:r>
              <a:rPr lang="en-US" sz="3600" dirty="0" smtClean="0">
                <a:latin typeface="Arial Narrow" pitchFamily="34" charset="0"/>
              </a:rPr>
              <a:t>Little to no myelin is found, </a:t>
            </a:r>
          </a:p>
          <a:p>
            <a:pPr marL="514350" indent="-514350">
              <a:buAutoNum type="arabicPeriod"/>
            </a:pPr>
            <a:r>
              <a:rPr lang="en-US" sz="3600" dirty="0" smtClean="0">
                <a:latin typeface="Arial Narrow" pitchFamily="34" charset="0"/>
              </a:rPr>
              <a:t>There is a reduction in the number of </a:t>
            </a:r>
            <a:r>
              <a:rPr lang="en-US" sz="3600" dirty="0" err="1" smtClean="0">
                <a:latin typeface="Arial Narrow" pitchFamily="34" charset="0"/>
              </a:rPr>
              <a:t>oligodendrocyte</a:t>
            </a:r>
            <a:r>
              <a:rPr lang="en-US" sz="3600" dirty="0" smtClean="0">
                <a:latin typeface="Arial Narrow" pitchFamily="34" charset="0"/>
              </a:rPr>
              <a:t> nuclei;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endParaRPr lang="en-US" dirty="0" smtClean="0">
              <a:latin typeface="Arial Narrow" pitchFamily="34" charset="0"/>
            </a:endParaRPr>
          </a:p>
          <a:p>
            <a:pPr marL="514350" indent="-514350">
              <a:buNone/>
            </a:pPr>
            <a:r>
              <a:rPr lang="en-US" sz="3600" dirty="0" smtClean="0">
                <a:latin typeface="Arial Narrow" pitchFamily="34" charset="0"/>
              </a:rPr>
              <a:t>4.  </a:t>
            </a:r>
            <a:r>
              <a:rPr lang="en-US" sz="3600" dirty="0" err="1" smtClean="0">
                <a:latin typeface="Arial Narrow" pitchFamily="34" charset="0"/>
              </a:rPr>
              <a:t>Astrocytic</a:t>
            </a:r>
            <a:r>
              <a:rPr lang="en-US" sz="3600" dirty="0" smtClean="0">
                <a:latin typeface="Arial Narrow" pitchFamily="34" charset="0"/>
              </a:rPr>
              <a:t> proliferation and </a:t>
            </a:r>
            <a:r>
              <a:rPr lang="en-US" sz="3600" dirty="0" err="1" smtClean="0">
                <a:latin typeface="Arial Narrow" pitchFamily="34" charset="0"/>
              </a:rPr>
              <a:t>gliosis</a:t>
            </a:r>
            <a:r>
              <a:rPr lang="en-US" sz="3600" dirty="0" smtClean="0">
                <a:latin typeface="Arial Narrow" pitchFamily="34" charset="0"/>
              </a:rPr>
              <a:t> are prominent. </a:t>
            </a:r>
          </a:p>
          <a:p>
            <a:pPr marL="514350" indent="-514350">
              <a:buNone/>
            </a:pPr>
            <a:r>
              <a:rPr lang="en-US" sz="3600" dirty="0" smtClean="0">
                <a:latin typeface="Arial Narrow" pitchFamily="34" charset="0"/>
              </a:rPr>
              <a:t>5..Axons show severe </a:t>
            </a:r>
            <a:r>
              <a:rPr lang="en-US" sz="3600" dirty="0" err="1" smtClean="0">
                <a:latin typeface="Arial Narrow" pitchFamily="34" charset="0"/>
              </a:rPr>
              <a:t>demyelination</a:t>
            </a:r>
            <a:r>
              <a:rPr lang="en-US" sz="3600" dirty="0" smtClean="0">
                <a:latin typeface="Arial Narrow" pitchFamily="34" charset="0"/>
              </a:rPr>
              <a:t> and are also greatly diminished in number.</a:t>
            </a:r>
          </a:p>
          <a:p>
            <a:pPr marL="514350" indent="-514350">
              <a:buAutoNum type="arabicPeriod"/>
            </a:pPr>
            <a:endParaRPr lang="en-US" dirty="0" smtClean="0">
              <a:latin typeface="Arial Narrow" pitchFamily="34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Quiescent plaque</a:t>
            </a:r>
            <a:endParaRPr lang="en-US" dirty="0"/>
          </a:p>
        </p:txBody>
      </p:sp>
      <p:pic>
        <p:nvPicPr>
          <p:cNvPr id="5122" name="Picture 2" descr="C:\Users\user\Desktop\MSOlderLesionHnE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Quiescent plaque- </a:t>
            </a:r>
            <a:r>
              <a:rPr lang="en-US" dirty="0" err="1" smtClean="0"/>
              <a:t>Luxol</a:t>
            </a:r>
            <a:r>
              <a:rPr lang="en-US" dirty="0" smtClean="0"/>
              <a:t> fast blue stain</a:t>
            </a:r>
            <a:endParaRPr lang="en-US" dirty="0"/>
          </a:p>
        </p:txBody>
      </p:sp>
      <p:pic>
        <p:nvPicPr>
          <p:cNvPr id="6146" name="Picture 2" descr="C:\Users\user\Desktop\MSOlderLesionLFB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C:\Users\user\Desktop\MS_GFAP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71600" y="1672431"/>
            <a:ext cx="6400800" cy="4381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sz="3600" dirty="0" smtClean="0">
                <a:latin typeface="Arial Narrow" pitchFamily="34" charset="0"/>
              </a:rPr>
              <a:t>Abnormally </a:t>
            </a:r>
            <a:r>
              <a:rPr lang="en-US" sz="3600" dirty="0" err="1" smtClean="0">
                <a:latin typeface="Arial Narrow" pitchFamily="34" charset="0"/>
              </a:rPr>
              <a:t>myelinated</a:t>
            </a:r>
            <a:r>
              <a:rPr lang="en-US" sz="3600" dirty="0" smtClean="0">
                <a:latin typeface="Arial Narrow" pitchFamily="34" charset="0"/>
              </a:rPr>
              <a:t> fibers have also been observed at the edges of typical plaques. </a:t>
            </a:r>
          </a:p>
          <a:p>
            <a:pPr>
              <a:buFontTx/>
              <a:buChar char="-"/>
            </a:pPr>
            <a:r>
              <a:rPr lang="en-US" sz="3600" dirty="0" smtClean="0">
                <a:latin typeface="Arial Narrow" pitchFamily="34" charset="0"/>
              </a:rPr>
              <a:t>Although these </a:t>
            </a:r>
            <a:r>
              <a:rPr lang="en-US" sz="3600" dirty="0" err="1" smtClean="0">
                <a:latin typeface="Arial Narrow" pitchFamily="34" charset="0"/>
              </a:rPr>
              <a:t>histologic</a:t>
            </a:r>
            <a:r>
              <a:rPr lang="en-US" sz="3600" dirty="0" smtClean="0">
                <a:latin typeface="Arial Narrow" pitchFamily="34" charset="0"/>
              </a:rPr>
              <a:t> findings suggest a limited potential for </a:t>
            </a:r>
            <a:r>
              <a:rPr lang="en-US" sz="3600" dirty="0" err="1" smtClean="0">
                <a:latin typeface="Arial Narrow" pitchFamily="34" charset="0"/>
              </a:rPr>
              <a:t>remyelination</a:t>
            </a:r>
            <a:r>
              <a:rPr lang="en-US" sz="3600" dirty="0" smtClean="0">
                <a:latin typeface="Arial Narrow" pitchFamily="34" charset="0"/>
              </a:rPr>
              <a:t> in the CNS, the remaining axons within most MS plaques remain </a:t>
            </a:r>
            <a:r>
              <a:rPr lang="en-US" sz="3600" dirty="0" err="1" smtClean="0">
                <a:latin typeface="Arial Narrow" pitchFamily="34" charset="0"/>
              </a:rPr>
              <a:t>unmyelinated</a:t>
            </a:r>
            <a:r>
              <a:rPr lang="en-US" sz="3600" dirty="0" smtClean="0">
                <a:latin typeface="Arial Narrow" pitchFamily="34" charset="0"/>
              </a:rPr>
              <a:t>; </a:t>
            </a:r>
            <a:endParaRPr lang="en-US" sz="3600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838200"/>
            <a:ext cx="8305800" cy="5287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600" u="sng" dirty="0" smtClean="0">
                <a:latin typeface="Arial Narrow" pitchFamily="34" charset="0"/>
              </a:rPr>
              <a:t>    Mechanism of </a:t>
            </a:r>
            <a:r>
              <a:rPr lang="en-US" sz="3600" u="sng" dirty="0" err="1" smtClean="0">
                <a:latin typeface="Arial Narrow" pitchFamily="34" charset="0"/>
              </a:rPr>
              <a:t>Remyelination</a:t>
            </a:r>
            <a:endParaRPr lang="en-US" sz="3600" u="sng" dirty="0" smtClean="0">
              <a:latin typeface="Arial Narrow" pitchFamily="34" charset="0"/>
            </a:endParaRPr>
          </a:p>
          <a:p>
            <a:pPr>
              <a:buFontTx/>
              <a:buChar char="-"/>
            </a:pPr>
            <a:r>
              <a:rPr lang="en-US" sz="3600" dirty="0" err="1" smtClean="0">
                <a:latin typeface="Arial Narrow" pitchFamily="34" charset="0"/>
              </a:rPr>
              <a:t>Remyelination</a:t>
            </a:r>
            <a:r>
              <a:rPr lang="en-US" sz="3600" dirty="0" smtClean="0">
                <a:latin typeface="Arial Narrow" pitchFamily="34" charset="0"/>
              </a:rPr>
              <a:t> Of </a:t>
            </a:r>
            <a:r>
              <a:rPr lang="en-US" sz="3600" dirty="0" err="1" smtClean="0">
                <a:latin typeface="Arial Narrow" pitchFamily="34" charset="0"/>
              </a:rPr>
              <a:t>demyelinated</a:t>
            </a:r>
            <a:r>
              <a:rPr lang="en-US" sz="3600" dirty="0" smtClean="0">
                <a:latin typeface="Arial Narrow" pitchFamily="34" charset="0"/>
              </a:rPr>
              <a:t> axons is necessary for restoring their function</a:t>
            </a:r>
          </a:p>
          <a:p>
            <a:pPr>
              <a:buFontTx/>
              <a:buChar char="-"/>
            </a:pPr>
            <a:r>
              <a:rPr lang="en-US" sz="3600" dirty="0" smtClean="0">
                <a:latin typeface="Arial Narrow" pitchFamily="34" charset="0"/>
              </a:rPr>
              <a:t>But It is incomplete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en-US" sz="3600" dirty="0" smtClean="0">
                <a:latin typeface="Arial Narrow" pitchFamily="34" charset="0"/>
              </a:rPr>
              <a:t>It occurs due to migration of </a:t>
            </a:r>
            <a:r>
              <a:rPr lang="en-US" sz="3600" dirty="0" err="1" smtClean="0">
                <a:latin typeface="Arial Narrow" pitchFamily="34" charset="0"/>
              </a:rPr>
              <a:t>oligodendrocyte</a:t>
            </a:r>
            <a:r>
              <a:rPr lang="en-US" sz="3600" dirty="0" smtClean="0">
                <a:latin typeface="Arial Narrow" pitchFamily="34" charset="0"/>
              </a:rPr>
              <a:t> precursor cells  to the lesions;</a:t>
            </a:r>
          </a:p>
          <a:p>
            <a:pPr>
              <a:buFontTx/>
              <a:buChar char="-"/>
            </a:pPr>
            <a:r>
              <a:rPr lang="en-US" sz="3600" dirty="0" smtClean="0">
                <a:latin typeface="Arial Narrow" pitchFamily="34" charset="0"/>
              </a:rPr>
              <a:t>Therefore can proliferate and differentiate </a:t>
            </a:r>
          </a:p>
          <a:p>
            <a:pPr>
              <a:buFontTx/>
              <a:buChar char="-"/>
            </a:pPr>
            <a:r>
              <a:rPr lang="en-US" sz="3600" dirty="0" smtClean="0">
                <a:latin typeface="Arial Narrow" pitchFamily="34" charset="0"/>
              </a:rPr>
              <a:t>but are usually unable to completely </a:t>
            </a:r>
            <a:r>
              <a:rPr lang="en-US" sz="3600" dirty="0" err="1" smtClean="0">
                <a:latin typeface="Arial Narrow" pitchFamily="34" charset="0"/>
              </a:rPr>
              <a:t>remyelinate</a:t>
            </a:r>
            <a:r>
              <a:rPr lang="en-US" sz="3600" dirty="0" smtClean="0">
                <a:latin typeface="Arial Narrow" pitchFamily="34" charset="0"/>
              </a:rPr>
              <a:t> remaining axons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57200"/>
            <a:ext cx="8686800" cy="5668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600" u="sng" dirty="0" smtClean="0">
                <a:latin typeface="Arial Narrow" pitchFamily="34" charset="0"/>
              </a:rPr>
              <a:t>Failure of </a:t>
            </a:r>
            <a:r>
              <a:rPr lang="en-US" sz="3600" u="sng" dirty="0" err="1" smtClean="0">
                <a:latin typeface="Arial Narrow" pitchFamily="34" charset="0"/>
              </a:rPr>
              <a:t>remyelination</a:t>
            </a:r>
            <a:endParaRPr lang="en-US" sz="3600" u="sng" dirty="0" smtClean="0">
              <a:latin typeface="Arial Narrow" pitchFamily="34" charset="0"/>
            </a:endParaRPr>
          </a:p>
          <a:p>
            <a:r>
              <a:rPr lang="en-US" sz="3600" dirty="0" smtClean="0">
                <a:latin typeface="Arial Narrow" pitchFamily="34" charset="0"/>
              </a:rPr>
              <a:t>Possible mechanisms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sz="3600" dirty="0" err="1" smtClean="0">
                <a:latin typeface="Arial Narrow" pitchFamily="34" charset="0"/>
              </a:rPr>
              <a:t>Reexpression</a:t>
            </a:r>
            <a:r>
              <a:rPr lang="en-US" sz="3600" dirty="0" smtClean="0">
                <a:latin typeface="Arial Narrow" pitchFamily="34" charset="0"/>
              </a:rPr>
              <a:t> on </a:t>
            </a:r>
            <a:r>
              <a:rPr lang="en-US" sz="3600" dirty="0" err="1" smtClean="0">
                <a:latin typeface="Arial Narrow" pitchFamily="34" charset="0"/>
              </a:rPr>
              <a:t>demyelinated</a:t>
            </a:r>
            <a:r>
              <a:rPr lang="en-US" sz="3600" dirty="0" smtClean="0">
                <a:latin typeface="Arial Narrow" pitchFamily="34" charset="0"/>
              </a:rPr>
              <a:t> axon surface in MS plaques of neural cell adhesion molecule (NCAM), a negative signal for </a:t>
            </a:r>
            <a:r>
              <a:rPr lang="en-US" sz="3600" dirty="0" err="1" smtClean="0">
                <a:latin typeface="Arial Narrow" pitchFamily="34" charset="0"/>
              </a:rPr>
              <a:t>myelination</a:t>
            </a:r>
            <a:r>
              <a:rPr lang="en-US" sz="3600" dirty="0" smtClean="0">
                <a:latin typeface="Arial Narrow" pitchFamily="34" charset="0"/>
              </a:rPr>
              <a:t> </a:t>
            </a:r>
          </a:p>
          <a:p>
            <a:pPr marL="514350" indent="-514350">
              <a:buAutoNum type="arabicPeriod"/>
            </a:pPr>
            <a:endParaRPr lang="en-US" sz="3600" dirty="0" smtClean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sz="3600" dirty="0" smtClean="0">
                <a:latin typeface="Arial Narrow" pitchFamily="34" charset="0"/>
              </a:rPr>
              <a:t>The natural history of </a:t>
            </a:r>
            <a:r>
              <a:rPr lang="en-US" sz="3600" dirty="0" err="1" smtClean="0">
                <a:latin typeface="Arial Narrow" pitchFamily="34" charset="0"/>
              </a:rPr>
              <a:t>demyelinating</a:t>
            </a:r>
            <a:r>
              <a:rPr lang="en-US" sz="3600" dirty="0" smtClean="0">
                <a:latin typeface="Arial Narrow" pitchFamily="34" charset="0"/>
              </a:rPr>
              <a:t> diseases is determined,  by</a:t>
            </a:r>
          </a:p>
          <a:p>
            <a:pPr marL="742950" indent="-742950">
              <a:buAutoNum type="alphaLcPeriod"/>
            </a:pPr>
            <a:r>
              <a:rPr lang="en-US" sz="3600" dirty="0" smtClean="0">
                <a:latin typeface="Arial Narrow" pitchFamily="34" charset="0"/>
              </a:rPr>
              <a:t>The limited capacity of the CNS to regenerate normal myelin </a:t>
            </a:r>
          </a:p>
          <a:p>
            <a:pPr marL="742950" indent="-742950">
              <a:buAutoNum type="alphaLcPeriod"/>
            </a:pPr>
            <a:r>
              <a:rPr lang="en-US" sz="3600" dirty="0" smtClean="0">
                <a:latin typeface="Arial Narrow" pitchFamily="34" charset="0"/>
              </a:rPr>
              <a:t>and by the degree of secondary damage to axons that occurs as the disease runs its course.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4000" dirty="0" smtClean="0">
                <a:latin typeface="Arial Narrow" pitchFamily="34" charset="0"/>
              </a:rPr>
              <a:t>   2. </a:t>
            </a:r>
            <a:r>
              <a:rPr lang="en-US" sz="4000" dirty="0" err="1" smtClean="0">
                <a:latin typeface="Arial Narrow" pitchFamily="34" charset="0"/>
              </a:rPr>
              <a:t>Astrocytes</a:t>
            </a:r>
            <a:r>
              <a:rPr lang="en-US" sz="4000" dirty="0" smtClean="0">
                <a:latin typeface="Arial Narrow" pitchFamily="34" charset="0"/>
              </a:rPr>
              <a:t> may form dense </a:t>
            </a:r>
            <a:r>
              <a:rPr lang="en-US" sz="4000" dirty="0" err="1" smtClean="0">
                <a:latin typeface="Arial Narrow" pitchFamily="34" charset="0"/>
              </a:rPr>
              <a:t>glial</a:t>
            </a:r>
            <a:r>
              <a:rPr lang="en-US" sz="4000" dirty="0" smtClean="0">
                <a:latin typeface="Arial Narrow" pitchFamily="34" charset="0"/>
              </a:rPr>
              <a:t> scar within the plaque and at its edge, so may prevent migration of </a:t>
            </a:r>
            <a:r>
              <a:rPr lang="en-US" sz="4000" dirty="0" err="1" smtClean="0">
                <a:latin typeface="Arial Narrow" pitchFamily="34" charset="0"/>
              </a:rPr>
              <a:t>oligodendocyte</a:t>
            </a:r>
            <a:r>
              <a:rPr lang="en-US" sz="4000" dirty="0" smtClean="0">
                <a:latin typeface="Arial Narrow" pitchFamily="34" charset="0"/>
              </a:rPr>
              <a:t> precursor cells to the lesions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533400"/>
            <a:ext cx="8458200" cy="5592763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latin typeface="Arial Narrow" pitchFamily="34" charset="0"/>
              </a:rPr>
              <a:t>Clinical Features.</a:t>
            </a:r>
          </a:p>
          <a:p>
            <a:r>
              <a:rPr lang="en-US" sz="3600" dirty="0" smtClean="0">
                <a:latin typeface="Arial Narrow" pitchFamily="34" charset="0"/>
              </a:rPr>
              <a:t>Although MS lesions can occur anywhere in the CNS and consequently may induce a wide range of clinical manifestations, certain patterns of neurologic symptoms and signs are more common.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8305800" cy="46021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latin typeface="Arial Narrow" pitchFamily="34" charset="0"/>
              </a:rPr>
              <a:t>1</a:t>
            </a:r>
            <a:r>
              <a:rPr lang="en-US" sz="3600" dirty="0" smtClean="0">
                <a:latin typeface="Arial Narrow" pitchFamily="34" charset="0"/>
              </a:rPr>
              <a:t>. Unilateral visual impairment due to involvement of the optic nerve </a:t>
            </a:r>
            <a:r>
              <a:rPr lang="en-US" sz="3600" i="1" dirty="0" smtClean="0">
                <a:latin typeface="Arial Narrow" pitchFamily="34" charset="0"/>
              </a:rPr>
              <a:t>(optic neuritis,) </a:t>
            </a:r>
            <a:r>
              <a:rPr lang="en-US" sz="3600" dirty="0" smtClean="0">
                <a:latin typeface="Arial Narrow" pitchFamily="34" charset="0"/>
              </a:rPr>
              <a:t> a frequent initial manifestation of MS. </a:t>
            </a:r>
          </a:p>
          <a:p>
            <a:endParaRPr lang="en-US" sz="3600" dirty="0" smtClean="0">
              <a:latin typeface="Arial Narrow" pitchFamily="34" charset="0"/>
            </a:endParaRPr>
          </a:p>
          <a:p>
            <a:endParaRPr lang="en-US" sz="3600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latin typeface="Arial Narrow" pitchFamily="34" charset="0"/>
              </a:rPr>
              <a:t>-  </a:t>
            </a:r>
            <a:r>
              <a:rPr lang="en-US" sz="3600" dirty="0" smtClean="0">
                <a:latin typeface="Arial Narrow" pitchFamily="34" charset="0"/>
              </a:rPr>
              <a:t>However, about  (10% to 50%, depending on the population studied) with an episode of optic neuritis go on to develop MS (which requires multiple episodes to support the diagnosis).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38200"/>
            <a:ext cx="8534400" cy="5287963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en-US" dirty="0" smtClean="0">
                <a:latin typeface="Arial Narrow" pitchFamily="34" charset="0"/>
              </a:rPr>
              <a:t>b</a:t>
            </a:r>
            <a:r>
              <a:rPr lang="en-US" sz="3600" dirty="0" smtClean="0">
                <a:latin typeface="Arial Narrow" pitchFamily="34" charset="0"/>
              </a:rPr>
              <a:t>. Involvement of the brainstem produces cranial nerve signs, ataxia, </a:t>
            </a:r>
            <a:r>
              <a:rPr lang="en-US" sz="3600" dirty="0" err="1" smtClean="0">
                <a:latin typeface="Arial Narrow" pitchFamily="34" charset="0"/>
              </a:rPr>
              <a:t>nystagmus</a:t>
            </a:r>
            <a:r>
              <a:rPr lang="en-US" sz="3600" dirty="0" smtClean="0">
                <a:latin typeface="Arial Narrow" pitchFamily="34" charset="0"/>
              </a:rPr>
              <a:t>, and </a:t>
            </a:r>
            <a:r>
              <a:rPr lang="en-US" sz="3600" dirty="0" err="1" smtClean="0">
                <a:latin typeface="Arial Narrow" pitchFamily="34" charset="0"/>
              </a:rPr>
              <a:t>internuclear</a:t>
            </a:r>
            <a:r>
              <a:rPr lang="en-US" sz="3600" dirty="0" smtClean="0">
                <a:latin typeface="Arial Narrow" pitchFamily="34" charset="0"/>
              </a:rPr>
              <a:t> </a:t>
            </a:r>
            <a:r>
              <a:rPr lang="en-US" sz="3600" dirty="0" err="1" smtClean="0">
                <a:latin typeface="Arial Narrow" pitchFamily="34" charset="0"/>
              </a:rPr>
              <a:t>ophthalmoplegia</a:t>
            </a:r>
            <a:r>
              <a:rPr lang="en-US" sz="3600" dirty="0" smtClean="0">
                <a:latin typeface="Arial Narrow" pitchFamily="34" charset="0"/>
              </a:rPr>
              <a:t> from interruption of the fibers of the medial longitudinal fasciculus.</a:t>
            </a:r>
          </a:p>
          <a:p>
            <a:pPr marL="514350" indent="-514350">
              <a:buNone/>
            </a:pPr>
            <a:endParaRPr lang="en-US" sz="3600" dirty="0" smtClean="0">
              <a:latin typeface="Arial Narrow" pitchFamily="34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latin typeface="Arial Narrow" pitchFamily="34" charset="0"/>
              </a:rPr>
              <a:t>c. </a:t>
            </a:r>
            <a:r>
              <a:rPr lang="en-US" sz="3600" dirty="0" smtClean="0">
                <a:latin typeface="Arial Narrow" pitchFamily="34" charset="0"/>
              </a:rPr>
              <a:t>Spinal cord lesions give rise to motor and sensory impairment of trunk and limbs, spasticity, and difficulties with the voluntary control of bladder function.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57200"/>
            <a:ext cx="8686800" cy="5668963"/>
          </a:xfrm>
        </p:spPr>
        <p:txBody>
          <a:bodyPr>
            <a:normAutofit/>
          </a:bodyPr>
          <a:lstStyle/>
          <a:p>
            <a:r>
              <a:rPr lang="en-US" sz="3600" u="sng" dirty="0" smtClean="0">
                <a:latin typeface="Arial Narrow" pitchFamily="34" charset="0"/>
              </a:rPr>
              <a:t>Examination of the CSF in individuals with MS shows </a:t>
            </a:r>
          </a:p>
          <a:p>
            <a:pPr marL="514350" indent="-514350">
              <a:buAutoNum type="alphaLcPeriod"/>
            </a:pPr>
            <a:r>
              <a:rPr lang="en-US" sz="3600" dirty="0" smtClean="0">
                <a:latin typeface="Arial Narrow" pitchFamily="34" charset="0"/>
              </a:rPr>
              <a:t>a mildly elevated protein level and in one third of cases a moderate </a:t>
            </a:r>
            <a:r>
              <a:rPr lang="en-US" sz="3600" dirty="0" err="1" smtClean="0">
                <a:latin typeface="Arial Narrow" pitchFamily="34" charset="0"/>
              </a:rPr>
              <a:t>pleocytosis</a:t>
            </a:r>
            <a:r>
              <a:rPr lang="en-US" sz="3600" dirty="0" smtClean="0">
                <a:latin typeface="Arial Narrow" pitchFamily="34" charset="0"/>
              </a:rPr>
              <a:t>.(increase in WBCs)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lphaLcPeriod" startAt="2"/>
            </a:pPr>
            <a:r>
              <a:rPr lang="en-US" sz="3600" dirty="0" err="1" smtClean="0">
                <a:latin typeface="Arial Narrow" pitchFamily="34" charset="0"/>
              </a:rPr>
              <a:t>IgG</a:t>
            </a:r>
            <a:r>
              <a:rPr lang="en-US" sz="3600" dirty="0" smtClean="0">
                <a:latin typeface="Arial Narrow" pitchFamily="34" charset="0"/>
              </a:rPr>
              <a:t> levels in the CSF are increased </a:t>
            </a:r>
          </a:p>
          <a:p>
            <a:pPr marL="514350" indent="-514350">
              <a:buAutoNum type="alphaLcPeriod" startAt="2"/>
            </a:pPr>
            <a:r>
              <a:rPr lang="en-US" sz="3600" dirty="0" smtClean="0">
                <a:latin typeface="Arial Narrow" pitchFamily="34" charset="0"/>
              </a:rPr>
              <a:t>and </a:t>
            </a:r>
            <a:r>
              <a:rPr lang="en-US" sz="3600" dirty="0" err="1" smtClean="0">
                <a:latin typeface="Arial Narrow" pitchFamily="34" charset="0"/>
              </a:rPr>
              <a:t>oligoclonal</a:t>
            </a:r>
            <a:r>
              <a:rPr lang="en-US" sz="3600" dirty="0" smtClean="0">
                <a:latin typeface="Arial Narrow" pitchFamily="34" charset="0"/>
              </a:rPr>
              <a:t> </a:t>
            </a:r>
            <a:r>
              <a:rPr lang="en-US" sz="3600" dirty="0" err="1" smtClean="0">
                <a:latin typeface="Arial Narrow" pitchFamily="34" charset="0"/>
              </a:rPr>
              <a:t>IgG</a:t>
            </a:r>
            <a:r>
              <a:rPr lang="en-US" sz="3600" dirty="0" smtClean="0">
                <a:latin typeface="Arial Narrow" pitchFamily="34" charset="0"/>
              </a:rPr>
              <a:t> bands are usually observed on </a:t>
            </a:r>
            <a:r>
              <a:rPr lang="en-US" sz="3600" dirty="0" err="1" smtClean="0">
                <a:latin typeface="Arial Narrow" pitchFamily="34" charset="0"/>
              </a:rPr>
              <a:t>immunoelectrophoresis</a:t>
            </a:r>
            <a:r>
              <a:rPr lang="en-US" sz="3600" dirty="0" smtClean="0">
                <a:latin typeface="Arial Narrow" pitchFamily="34" charset="0"/>
              </a:rPr>
              <a:t>; these are indicative of the presence of a small number of activated B cell clones, postulated to be self-reactive, in the CNS</a:t>
            </a:r>
          </a:p>
          <a:p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user\Desktop\13933105_m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28800" y="1676401"/>
            <a:ext cx="5791200" cy="31440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762000"/>
          </a:xfrm>
        </p:spPr>
        <p:txBody>
          <a:bodyPr/>
          <a:lstStyle/>
          <a:p>
            <a:r>
              <a:rPr lang="en-US" dirty="0" smtClean="0"/>
              <a:t>Chronic multiple sclerosis patterns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5791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600" dirty="0" smtClean="0">
                <a:latin typeface="Arial Narrow" pitchFamily="34" charset="0"/>
              </a:rPr>
              <a:t>1.Relapsing remitting pattern</a:t>
            </a:r>
          </a:p>
          <a:p>
            <a:pPr>
              <a:buFontTx/>
              <a:buChar char="-"/>
            </a:pPr>
            <a:r>
              <a:rPr lang="en-US" sz="3600" dirty="0" smtClean="0">
                <a:latin typeface="Arial Narrow" pitchFamily="34" charset="0"/>
              </a:rPr>
              <a:t>Most common pattern</a:t>
            </a:r>
          </a:p>
          <a:p>
            <a:pPr>
              <a:buFontTx/>
              <a:buChar char="-"/>
            </a:pPr>
            <a:r>
              <a:rPr lang="en-US" sz="3600" dirty="0" smtClean="0">
                <a:latin typeface="Arial Narrow" pitchFamily="34" charset="0"/>
              </a:rPr>
              <a:t>Usually symptoms have acute or </a:t>
            </a:r>
            <a:r>
              <a:rPr lang="en-US" sz="3600" dirty="0" err="1" smtClean="0">
                <a:latin typeface="Arial Narrow" pitchFamily="34" charset="0"/>
              </a:rPr>
              <a:t>subacute</a:t>
            </a:r>
            <a:r>
              <a:rPr lang="en-US" sz="3600" dirty="0" smtClean="0">
                <a:latin typeface="Arial Narrow" pitchFamily="34" charset="0"/>
              </a:rPr>
              <a:t> onset, with symptoms increasing over days to weeks to months followed by a period of a period of recovery over 1-2 months  Remission)</a:t>
            </a:r>
            <a:endParaRPr lang="en-US" sz="3600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solidFill>
                  <a:schemeClr val="accent1"/>
                </a:solidFill>
                <a:latin typeface="Arial Narrow" pitchFamily="34" charset="0"/>
              </a:rPr>
              <a:t>1.Multiple sclerosis</a:t>
            </a:r>
            <a:endParaRPr lang="en-US" sz="4800" b="1" dirty="0">
              <a:solidFill>
                <a:schemeClr val="accent1"/>
              </a:solidFill>
              <a:latin typeface="Arial Narrow" pitchFamily="34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33400"/>
            <a:ext cx="8991600" cy="6324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600" dirty="0">
                <a:latin typeface="Arial Narrow" pitchFamily="34" charset="0"/>
              </a:rPr>
              <a:t> </a:t>
            </a:r>
            <a:r>
              <a:rPr lang="en-US" sz="3600" dirty="0" smtClean="0">
                <a:latin typeface="Arial Narrow" pitchFamily="34" charset="0"/>
              </a:rPr>
              <a:t> - Remission of symptoms occurs due to redistribution of sodium channels throughout the </a:t>
            </a:r>
            <a:r>
              <a:rPr lang="en-US" sz="3600" dirty="0" err="1" smtClean="0">
                <a:latin typeface="Arial Narrow" pitchFamily="34" charset="0"/>
              </a:rPr>
              <a:t>axolemma</a:t>
            </a:r>
            <a:r>
              <a:rPr lang="en-US" sz="3600" dirty="0" smtClean="0">
                <a:latin typeface="Arial Narrow" pitchFamily="34" charset="0"/>
              </a:rPr>
              <a:t> of </a:t>
            </a:r>
            <a:r>
              <a:rPr lang="en-US" sz="3600" dirty="0" err="1" smtClean="0">
                <a:latin typeface="Arial Narrow" pitchFamily="34" charset="0"/>
              </a:rPr>
              <a:t>demylinated</a:t>
            </a:r>
            <a:r>
              <a:rPr lang="en-US" sz="3600" dirty="0" smtClean="0">
                <a:latin typeface="Arial Narrow" pitchFamily="34" charset="0"/>
              </a:rPr>
              <a:t> segment. </a:t>
            </a:r>
          </a:p>
          <a:p>
            <a:pPr>
              <a:buFontTx/>
              <a:buChar char="-"/>
              <a:defRPr/>
            </a:pPr>
            <a:r>
              <a:rPr lang="en-US" sz="3600" dirty="0" smtClean="0">
                <a:latin typeface="Arial Narrow" pitchFamily="34" charset="0"/>
              </a:rPr>
              <a:t>But overtime, over time there is usually a gradual, often stepwise, accumulation of </a:t>
            </a:r>
            <a:r>
              <a:rPr lang="en-US" sz="3600" dirty="0">
                <a:latin typeface="Arial Narrow" pitchFamily="34" charset="0"/>
              </a:rPr>
              <a:t>neurologic </a:t>
            </a:r>
            <a:r>
              <a:rPr lang="en-US" sz="3600" dirty="0" smtClean="0">
                <a:latin typeface="Arial Narrow" pitchFamily="34" charset="0"/>
              </a:rPr>
              <a:t>deficits</a:t>
            </a:r>
          </a:p>
          <a:p>
            <a:pPr>
              <a:buFontTx/>
              <a:buChar char="-"/>
              <a:defRPr/>
            </a:pPr>
            <a:r>
              <a:rPr lang="en-US" sz="3600" dirty="0" smtClean="0">
                <a:latin typeface="Arial Narrow" pitchFamily="34" charset="0"/>
              </a:rPr>
              <a:t>Due to accumulated damage to axons</a:t>
            </a:r>
          </a:p>
          <a:p>
            <a:pPr>
              <a:buNone/>
            </a:pPr>
            <a:endParaRPr lang="en-US" sz="3600" dirty="0" smtClean="0">
              <a:latin typeface="Arial Narrow" pitchFamily="34" charset="0"/>
            </a:endParaRPr>
          </a:p>
          <a:p>
            <a:pPr>
              <a:buNone/>
            </a:pPr>
            <a:endParaRPr lang="en-US" sz="3600" dirty="0" smtClean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458200" cy="5287963"/>
          </a:xfrm>
        </p:spPr>
        <p:txBody>
          <a:bodyPr/>
          <a:lstStyle/>
          <a:p>
            <a:pPr>
              <a:buNone/>
            </a:pPr>
            <a:r>
              <a:rPr lang="en-US" sz="3600" dirty="0" smtClean="0">
                <a:latin typeface="Arial Narrow" pitchFamily="34" charset="0"/>
              </a:rPr>
              <a:t> </a:t>
            </a:r>
            <a:r>
              <a:rPr lang="en-US" sz="3600" b="1" dirty="0" smtClean="0">
                <a:latin typeface="Arial Narrow" pitchFamily="34" charset="0"/>
              </a:rPr>
              <a:t>Mechanism of damage to axons</a:t>
            </a:r>
          </a:p>
          <a:p>
            <a:pPr>
              <a:buFontTx/>
              <a:buChar char="-"/>
            </a:pPr>
            <a:r>
              <a:rPr lang="en-US" sz="3600" dirty="0" smtClean="0">
                <a:latin typeface="Arial Narrow" pitchFamily="34" charset="0"/>
              </a:rPr>
              <a:t>While MS is characterized by the presence of de-</a:t>
            </a:r>
            <a:r>
              <a:rPr lang="en-US" sz="3600" dirty="0" err="1" smtClean="0">
                <a:latin typeface="Arial Narrow" pitchFamily="34" charset="0"/>
              </a:rPr>
              <a:t>myelination</a:t>
            </a:r>
            <a:r>
              <a:rPr lang="en-US" sz="3600" dirty="0" smtClean="0">
                <a:latin typeface="Arial Narrow" pitchFamily="34" charset="0"/>
              </a:rPr>
              <a:t> out of proportion to axonal loss, some injury to axons does occur because</a:t>
            </a:r>
          </a:p>
          <a:p>
            <a:pPr>
              <a:buNone/>
            </a:pPr>
            <a:r>
              <a:rPr lang="en-US" sz="3600" dirty="0" smtClean="0">
                <a:latin typeface="Arial Narrow" pitchFamily="34" charset="0"/>
              </a:rPr>
              <a:t>a. chronic and recurrent inflammation release </a:t>
            </a:r>
            <a:r>
              <a:rPr lang="en-US" sz="3600" dirty="0" smtClean="0"/>
              <a:t> </a:t>
            </a:r>
            <a:r>
              <a:rPr lang="en-US" sz="3600" dirty="0" err="1" smtClean="0"/>
              <a:t>c</a:t>
            </a:r>
            <a:r>
              <a:rPr lang="en-US" sz="3600" dirty="0" err="1" smtClean="0">
                <a:latin typeface="Arial Narrow" pitchFamily="34" charset="0"/>
              </a:rPr>
              <a:t>ytotoxic</a:t>
            </a:r>
            <a:r>
              <a:rPr lang="en-US" sz="3600" dirty="0" smtClean="0">
                <a:latin typeface="Arial Narrow" pitchFamily="34" charset="0"/>
              </a:rPr>
              <a:t> enzymes , matrix </a:t>
            </a:r>
            <a:r>
              <a:rPr lang="en-US" sz="3600" dirty="0" err="1" smtClean="0">
                <a:latin typeface="Arial Narrow" pitchFamily="34" charset="0"/>
              </a:rPr>
              <a:t>metalloproteases</a:t>
            </a:r>
            <a:r>
              <a:rPr lang="en-US" sz="3600" dirty="0" smtClean="0">
                <a:latin typeface="Arial Narrow" pitchFamily="34" charset="0"/>
              </a:rPr>
              <a:t> and NO from infiltrating lymphocytes cause damage to axons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  <a:defRPr/>
            </a:pPr>
            <a:r>
              <a:rPr lang="en-US" dirty="0" smtClean="0">
                <a:latin typeface="Arial Narrow" pitchFamily="34" charset="0"/>
              </a:rPr>
              <a:t>-  </a:t>
            </a:r>
            <a:r>
              <a:rPr lang="en-US" sz="3600" dirty="0" smtClean="0">
                <a:latin typeface="Arial Narrow" pitchFamily="34" charset="0"/>
              </a:rPr>
              <a:t>Changes in cognitive function can be present, but are often much milder than the other deficits</a:t>
            </a:r>
            <a:endParaRPr lang="ar-JO" sz="3600" dirty="0" smtClean="0">
              <a:latin typeface="Arial Narrow" pitchFamily="34" charset="0"/>
            </a:endParaRPr>
          </a:p>
          <a:p>
            <a:pPr>
              <a:buFontTx/>
              <a:buNone/>
              <a:defRPr/>
            </a:pPr>
            <a:r>
              <a:rPr lang="en-US" sz="3600" dirty="0" smtClean="0">
                <a:latin typeface="Arial Narrow" pitchFamily="34" charset="0"/>
              </a:rPr>
              <a:t>-   In any individual patient, it is hard to predict when the next relapse will occur</a:t>
            </a:r>
            <a:r>
              <a:rPr lang="en-US" dirty="0" smtClean="0">
                <a:latin typeface="Arial Narrow" pitchFamily="34" charset="0"/>
              </a:rPr>
              <a:t>;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8229600" cy="350838"/>
          </a:xfrm>
        </p:spPr>
        <p:txBody>
          <a:bodyPr>
            <a:normAutofit fontScale="90000"/>
          </a:bodyPr>
          <a:lstStyle/>
          <a:p>
            <a:r>
              <a:rPr lang="en-US" sz="5300" b="1" dirty="0" smtClean="0">
                <a:latin typeface="Arial Narrow" pitchFamily="34" charset="0"/>
              </a:rPr>
              <a:t>2. </a:t>
            </a:r>
            <a:r>
              <a:rPr lang="en-US" sz="5300" b="1" dirty="0" err="1" smtClean="0">
                <a:latin typeface="Arial Narrow" pitchFamily="34" charset="0"/>
              </a:rPr>
              <a:t>Neuromyelitis</a:t>
            </a:r>
            <a:r>
              <a:rPr lang="en-US" sz="5300" b="1" dirty="0" smtClean="0">
                <a:latin typeface="Arial Narrow" pitchFamily="34" charset="0"/>
              </a:rPr>
              <a:t> </a:t>
            </a:r>
            <a:r>
              <a:rPr lang="en-US" sz="5300" b="1" dirty="0" err="1" smtClean="0">
                <a:latin typeface="Arial Narrow" pitchFamily="34" charset="0"/>
              </a:rPr>
              <a:t>Optica</a:t>
            </a:r>
            <a:r>
              <a:rPr lang="en-US" b="1" dirty="0" smtClean="0">
                <a:latin typeface="Arial Narrow" pitchFamily="34" charset="0"/>
              </a:rPr>
              <a:t/>
            </a:r>
            <a:br>
              <a:rPr lang="en-US" b="1" dirty="0" smtClean="0">
                <a:latin typeface="Arial Narrow" pitchFamily="34" charset="0"/>
              </a:rPr>
            </a:br>
            <a:endParaRPr lang="en-US" dirty="0">
              <a:latin typeface="Arial Narrow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- </a:t>
            </a:r>
            <a:r>
              <a:rPr lang="en-US" sz="3600" dirty="0" err="1" smtClean="0">
                <a:latin typeface="Arial Narrow" pitchFamily="34" charset="0"/>
              </a:rPr>
              <a:t>Neuromyelitis</a:t>
            </a:r>
            <a:r>
              <a:rPr lang="en-US" sz="3600" dirty="0" smtClean="0">
                <a:latin typeface="Arial Narrow" pitchFamily="34" charset="0"/>
              </a:rPr>
              <a:t> </a:t>
            </a:r>
            <a:r>
              <a:rPr lang="en-US" sz="3600" dirty="0" err="1" smtClean="0">
                <a:latin typeface="Arial Narrow" pitchFamily="34" charset="0"/>
              </a:rPr>
              <a:t>optica</a:t>
            </a:r>
            <a:r>
              <a:rPr lang="en-US" sz="3600" dirty="0" smtClean="0">
                <a:latin typeface="Arial Narrow" pitchFamily="34" charset="0"/>
              </a:rPr>
              <a:t> (NMO) is a syndrome characterized  by</a:t>
            </a:r>
          </a:p>
          <a:p>
            <a:pPr marL="514350" indent="-514350">
              <a:buAutoNum type="arabicPeriod"/>
            </a:pPr>
            <a:r>
              <a:rPr lang="en-US" sz="3600" dirty="0" smtClean="0">
                <a:latin typeface="Arial Narrow" pitchFamily="34" charset="0"/>
              </a:rPr>
              <a:t>Synchronous bilateral optic neuritis </a:t>
            </a:r>
          </a:p>
          <a:p>
            <a:pPr marL="514350" indent="-514350">
              <a:buAutoNum type="arabicPeriod"/>
            </a:pPr>
            <a:r>
              <a:rPr lang="en-US" sz="3600" dirty="0" smtClean="0">
                <a:latin typeface="Arial Narrow" pitchFamily="34" charset="0"/>
              </a:rPr>
              <a:t>and spinal cord </a:t>
            </a:r>
            <a:r>
              <a:rPr lang="en-US" sz="3600" dirty="0" err="1" smtClean="0">
                <a:latin typeface="Arial Narrow" pitchFamily="34" charset="0"/>
              </a:rPr>
              <a:t>demyelination</a:t>
            </a:r>
            <a:r>
              <a:rPr lang="en-US" sz="3600" dirty="0" smtClean="0">
                <a:latin typeface="Arial Narrow" pitchFamily="34" charset="0"/>
              </a:rPr>
              <a:t>.</a:t>
            </a:r>
          </a:p>
          <a:p>
            <a:pPr marL="514350" indent="-514350">
              <a:buNone/>
            </a:pPr>
            <a:r>
              <a:rPr lang="en-US" sz="3600" dirty="0" smtClean="0">
                <a:latin typeface="Arial Narrow" pitchFamily="34" charset="0"/>
              </a:rPr>
              <a:t> </a:t>
            </a:r>
            <a:endParaRPr lang="en-US" sz="3600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3600" b="1" u="sng" dirty="0" smtClean="0">
                <a:latin typeface="Arial Narrow" pitchFamily="34" charset="0"/>
              </a:rPr>
              <a:t>Note</a:t>
            </a:r>
          </a:p>
          <a:p>
            <a:pPr>
              <a:buFontTx/>
              <a:buChar char="-"/>
            </a:pPr>
            <a:r>
              <a:rPr lang="en-US" sz="3600" dirty="0" smtClean="0">
                <a:latin typeface="Arial Narrow" pitchFamily="34" charset="0"/>
              </a:rPr>
              <a:t>Once considered a variant of MS, it is now clear that it has distinct epidemiology and </a:t>
            </a:r>
            <a:r>
              <a:rPr lang="en-US" sz="3600" dirty="0" err="1" smtClean="0">
                <a:latin typeface="Arial Narrow" pitchFamily="34" charset="0"/>
              </a:rPr>
              <a:t>pathophysiology</a:t>
            </a:r>
            <a:r>
              <a:rPr lang="en-US" sz="3600" dirty="0" smtClean="0">
                <a:latin typeface="Arial Narrow" pitchFamily="34" charset="0"/>
              </a:rPr>
              <a:t> </a:t>
            </a:r>
          </a:p>
          <a:p>
            <a:pPr>
              <a:buFontTx/>
              <a:buChar char="-"/>
            </a:pPr>
            <a:r>
              <a:rPr lang="en-US" sz="3600" dirty="0" smtClean="0">
                <a:latin typeface="Arial Narrow" pitchFamily="34" charset="0"/>
              </a:rPr>
              <a:t>Is more commonly associated with poor recovery from the first attack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Pathogenesis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None/>
            </a:pPr>
            <a:r>
              <a:rPr lang="en-US" sz="3600" dirty="0" smtClean="0">
                <a:latin typeface="Arial Narrow" pitchFamily="34" charset="0"/>
              </a:rPr>
              <a:t>- Caused by the by the presence of antibodies against aquaporin-4. channels</a:t>
            </a:r>
            <a:endParaRPr lang="en-US" sz="3600" dirty="0" smtClean="0"/>
          </a:p>
          <a:p>
            <a:pPr>
              <a:buFontTx/>
              <a:buChar char="-"/>
            </a:pPr>
            <a:r>
              <a:rPr lang="en-US" sz="3600" dirty="0" smtClean="0">
                <a:latin typeface="Arial Narrow" pitchFamily="34" charset="0"/>
              </a:rPr>
              <a:t>This protein is the major water channel of </a:t>
            </a:r>
            <a:r>
              <a:rPr lang="en-US" sz="3600" dirty="0" err="1" smtClean="0">
                <a:latin typeface="Arial Narrow" pitchFamily="34" charset="0"/>
              </a:rPr>
              <a:t>astrocytes</a:t>
            </a:r>
            <a:r>
              <a:rPr lang="en-US" sz="3600" dirty="0" smtClean="0">
                <a:latin typeface="Arial Narrow" pitchFamily="34" charset="0"/>
              </a:rPr>
              <a:t>,</a:t>
            </a:r>
          </a:p>
          <a:p>
            <a:pPr>
              <a:buFontTx/>
              <a:buChar char="-"/>
            </a:pPr>
            <a:r>
              <a:rPr lang="en-US" sz="3600" dirty="0" smtClean="0">
                <a:latin typeface="Arial Narrow" pitchFamily="34" charset="0"/>
              </a:rPr>
              <a:t> and areas of </a:t>
            </a:r>
            <a:r>
              <a:rPr lang="en-US" sz="3600" dirty="0" err="1" smtClean="0">
                <a:latin typeface="Arial Narrow" pitchFamily="34" charset="0"/>
              </a:rPr>
              <a:t>demyelination</a:t>
            </a:r>
            <a:r>
              <a:rPr lang="en-US" sz="3600" dirty="0" smtClean="0">
                <a:latin typeface="Arial Narrow" pitchFamily="34" charset="0"/>
              </a:rPr>
              <a:t> in NMO show loss of aquaporin-4. channels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>
                <a:latin typeface="Arial Narrow" pitchFamily="34" charset="0"/>
              </a:rPr>
              <a:t>These antibodies injure </a:t>
            </a:r>
            <a:r>
              <a:rPr lang="en-US" sz="3600" dirty="0" err="1" smtClean="0">
                <a:latin typeface="Arial Narrow" pitchFamily="34" charset="0"/>
              </a:rPr>
              <a:t>astrocytes</a:t>
            </a:r>
            <a:r>
              <a:rPr lang="en-US" sz="3600" dirty="0" smtClean="0">
                <a:latin typeface="Arial Narrow" pitchFamily="34" charset="0"/>
              </a:rPr>
              <a:t> through complement-dependent mechanisms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33400"/>
            <a:ext cx="8686800" cy="55927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600" b="1" i="1" u="sng" dirty="0" smtClean="0">
                <a:latin typeface="Arial Narrow" pitchFamily="34" charset="0"/>
              </a:rPr>
              <a:t>Morphology</a:t>
            </a:r>
          </a:p>
          <a:p>
            <a:pPr>
              <a:buFontTx/>
              <a:buChar char="-"/>
            </a:pPr>
            <a:r>
              <a:rPr lang="en-US" sz="3600" dirty="0" smtClean="0">
                <a:latin typeface="Arial Narrow" pitchFamily="34" charset="0"/>
              </a:rPr>
              <a:t>Within the damaged white matter, there is </a:t>
            </a:r>
          </a:p>
          <a:p>
            <a:pPr marL="514350" indent="-514350">
              <a:buAutoNum type="alphaLcPeriod"/>
            </a:pPr>
            <a:r>
              <a:rPr lang="en-US" sz="3600" dirty="0" smtClean="0">
                <a:latin typeface="Arial Narrow" pitchFamily="34" charset="0"/>
              </a:rPr>
              <a:t>Necrosis, </a:t>
            </a:r>
          </a:p>
          <a:p>
            <a:pPr marL="514350" indent="-514350">
              <a:buAutoNum type="alphaLcPeriod"/>
            </a:pPr>
            <a:r>
              <a:rPr lang="en-US" sz="3600" dirty="0" smtClean="0">
                <a:latin typeface="Arial Narrow" pitchFamily="34" charset="0"/>
              </a:rPr>
              <a:t>an inflammatory infiltrate including </a:t>
            </a:r>
            <a:r>
              <a:rPr lang="en-US" sz="3600" dirty="0" err="1" smtClean="0">
                <a:latin typeface="Arial Narrow" pitchFamily="34" charset="0"/>
              </a:rPr>
              <a:t>neutrophils</a:t>
            </a:r>
            <a:r>
              <a:rPr lang="en-US" sz="3600" dirty="0" smtClean="0">
                <a:latin typeface="Arial Narrow" pitchFamily="34" charset="0"/>
              </a:rPr>
              <a:t>,</a:t>
            </a:r>
          </a:p>
          <a:p>
            <a:pPr marL="514350" indent="-514350">
              <a:buAutoNum type="alphaLcPeriod"/>
            </a:pPr>
            <a:r>
              <a:rPr lang="en-US" sz="3600" dirty="0" smtClean="0">
                <a:latin typeface="Arial Narrow" pitchFamily="34" charset="0"/>
              </a:rPr>
              <a:t>Vascular deposition of immunoglobulin and complement.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en-US" dirty="0" smtClean="0">
                <a:latin typeface="Arial Narrow" pitchFamily="34" charset="0"/>
              </a:rPr>
              <a:t>CSF</a:t>
            </a:r>
          </a:p>
          <a:p>
            <a:pPr>
              <a:buNone/>
            </a:pPr>
            <a:r>
              <a:rPr lang="en-US" dirty="0" smtClean="0">
                <a:latin typeface="Arial Narrow" pitchFamily="34" charset="0"/>
              </a:rPr>
              <a:t>- White cells are common often </a:t>
            </a:r>
            <a:r>
              <a:rPr lang="en-US" dirty="0" err="1" smtClean="0">
                <a:latin typeface="Arial Narrow" pitchFamily="34" charset="0"/>
              </a:rPr>
              <a:t>neutrophils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None/>
            </a:pPr>
            <a:r>
              <a:rPr lang="en-US" sz="3600" dirty="0" smtClean="0">
                <a:latin typeface="Arial Narrow" pitchFamily="34" charset="0"/>
              </a:rPr>
              <a:t>-  Therapies include approaches to reduce the antibody burden, either through </a:t>
            </a:r>
            <a:r>
              <a:rPr lang="en-US" sz="3600" dirty="0" err="1" smtClean="0">
                <a:latin typeface="Arial Narrow" pitchFamily="34" charset="0"/>
              </a:rPr>
              <a:t>plasmapheresis</a:t>
            </a:r>
            <a:r>
              <a:rPr lang="en-US" sz="3600" dirty="0" smtClean="0">
                <a:latin typeface="Arial Narrow" pitchFamily="34" charset="0"/>
              </a:rPr>
              <a:t> or depletion of B cells with anti-CD20 antibody.</a:t>
            </a:r>
          </a:p>
          <a:p>
            <a:pPr>
              <a:buFontTx/>
              <a:buChar char="-"/>
            </a:pPr>
            <a:r>
              <a:rPr lang="en-US" dirty="0" smtClean="0">
                <a:latin typeface="Arial Narrow" pitchFamily="34" charset="0"/>
              </a:rPr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endParaRPr lang="en-US" b="1" dirty="0" smtClean="0"/>
          </a:p>
          <a:p>
            <a:pPr>
              <a:buNone/>
            </a:pPr>
            <a:r>
              <a:rPr lang="en-US" sz="5100" dirty="0" smtClean="0">
                <a:latin typeface="Arial Narrow" pitchFamily="34" charset="0"/>
              </a:rPr>
              <a:t>-   Multiple sclerosis (MS) is an autoimmune </a:t>
            </a:r>
            <a:r>
              <a:rPr lang="en-US" sz="5100" dirty="0" err="1" smtClean="0">
                <a:latin typeface="Arial Narrow" pitchFamily="34" charset="0"/>
              </a:rPr>
              <a:t>demyelinating</a:t>
            </a:r>
            <a:r>
              <a:rPr lang="en-US" sz="5100" dirty="0" smtClean="0">
                <a:latin typeface="Arial Narrow" pitchFamily="34" charset="0"/>
              </a:rPr>
              <a:t> disorder characterized by distinct episodes of neurologic deficits, separated in time, caused by white matter lesions(plaques) that are separated in space</a:t>
            </a:r>
            <a:r>
              <a:rPr lang="en-US" sz="5100" i="1" dirty="0" smtClean="0">
                <a:latin typeface="Arial Narrow" pitchFamily="34" charset="0"/>
              </a:rPr>
              <a:t>.</a:t>
            </a:r>
            <a:r>
              <a:rPr lang="en-US" sz="5100" dirty="0" smtClean="0">
                <a:latin typeface="Arial Narrow" pitchFamily="34" charset="0"/>
              </a:rPr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457200"/>
            <a:ext cx="8382000" cy="6172200"/>
          </a:xfrm>
        </p:spPr>
        <p:txBody>
          <a:bodyPr>
            <a:normAutofit/>
          </a:bodyPr>
          <a:lstStyle/>
          <a:p>
            <a:pPr>
              <a:buFontTx/>
              <a:buNone/>
              <a:defRPr/>
            </a:pPr>
            <a:r>
              <a:rPr lang="en-US" sz="3600" dirty="0" smtClean="0">
                <a:latin typeface="Arial Narrow" pitchFamily="34" charset="0"/>
              </a:rPr>
              <a:t>3</a:t>
            </a:r>
            <a:r>
              <a:rPr lang="en-US" sz="3600" i="1" u="sng" dirty="0" smtClean="0">
                <a:latin typeface="Arial Narrow" pitchFamily="34" charset="0"/>
              </a:rPr>
              <a:t>. Central </a:t>
            </a:r>
            <a:r>
              <a:rPr lang="en-US" sz="3600" i="1" u="sng" dirty="0" err="1" smtClean="0">
                <a:latin typeface="Arial Narrow" pitchFamily="34" charset="0"/>
              </a:rPr>
              <a:t>pontine</a:t>
            </a:r>
            <a:r>
              <a:rPr lang="en-US" sz="3600" i="1" u="sng" dirty="0" smtClean="0">
                <a:latin typeface="Arial Narrow" pitchFamily="34" charset="0"/>
              </a:rPr>
              <a:t> </a:t>
            </a:r>
            <a:r>
              <a:rPr lang="en-US" sz="3600" i="1" u="sng" dirty="0" err="1" smtClean="0">
                <a:latin typeface="Arial Narrow" pitchFamily="34" charset="0"/>
              </a:rPr>
              <a:t>myelinolysis</a:t>
            </a:r>
            <a:r>
              <a:rPr lang="en-US" sz="3600" u="sng" dirty="0" smtClean="0">
                <a:latin typeface="Arial Narrow" pitchFamily="34" charset="0"/>
              </a:rPr>
              <a:t> :</a:t>
            </a:r>
            <a:r>
              <a:rPr lang="en-US" sz="3600" dirty="0" smtClean="0">
                <a:latin typeface="Arial Narrow" pitchFamily="34" charset="0"/>
              </a:rPr>
              <a:t> </a:t>
            </a:r>
          </a:p>
          <a:p>
            <a:pPr>
              <a:buFontTx/>
              <a:buChar char="-"/>
              <a:defRPr/>
            </a:pPr>
            <a:r>
              <a:rPr lang="en-US" sz="3600" dirty="0" smtClean="0">
                <a:latin typeface="Arial Narrow" pitchFamily="34" charset="0"/>
              </a:rPr>
              <a:t>Is a </a:t>
            </a:r>
            <a:r>
              <a:rPr lang="en-US" sz="3600" dirty="0" err="1" smtClean="0">
                <a:latin typeface="Arial Narrow" pitchFamily="34" charset="0"/>
              </a:rPr>
              <a:t>nonimmune</a:t>
            </a:r>
            <a:r>
              <a:rPr lang="en-US" sz="3600" dirty="0" smtClean="0">
                <a:latin typeface="Arial Narrow" pitchFamily="34" charset="0"/>
              </a:rPr>
              <a:t> process</a:t>
            </a:r>
          </a:p>
          <a:p>
            <a:pPr>
              <a:buFontTx/>
              <a:buChar char="-"/>
              <a:defRPr/>
            </a:pPr>
            <a:r>
              <a:rPr lang="en-US" sz="3600" dirty="0" smtClean="0">
                <a:latin typeface="Arial Narrow" pitchFamily="34" charset="0"/>
              </a:rPr>
              <a:t>Is an acute process </a:t>
            </a:r>
          </a:p>
          <a:p>
            <a:pPr>
              <a:buFontTx/>
              <a:buNone/>
              <a:defRPr/>
            </a:pPr>
            <a:r>
              <a:rPr lang="en-US" sz="3600" dirty="0" smtClean="0">
                <a:latin typeface="Arial Narrow" pitchFamily="34" charset="0"/>
              </a:rPr>
              <a:t>-   Characterized by loss of myelin involving the </a:t>
            </a:r>
            <a:endParaRPr lang="ar-JO" sz="3600" dirty="0" smtClean="0">
              <a:latin typeface="Arial Narrow" pitchFamily="34" charset="0"/>
            </a:endParaRPr>
          </a:p>
          <a:p>
            <a:pPr>
              <a:buFontTx/>
              <a:buNone/>
              <a:defRPr/>
            </a:pPr>
            <a:r>
              <a:rPr lang="en-US" sz="3600" dirty="0" smtClean="0">
                <a:latin typeface="Arial Narrow" pitchFamily="34" charset="0"/>
              </a:rPr>
              <a:t>    center of the basis </a:t>
            </a:r>
            <a:r>
              <a:rPr lang="en-US" sz="3600" dirty="0" err="1" smtClean="0">
                <a:latin typeface="Arial Narrow" pitchFamily="34" charset="0"/>
              </a:rPr>
              <a:t>pontis</a:t>
            </a:r>
            <a:r>
              <a:rPr lang="en-US" sz="3600" dirty="0" smtClean="0">
                <a:latin typeface="Arial Narrow" pitchFamily="34" charset="0"/>
              </a:rPr>
              <a:t> and portions of </a:t>
            </a:r>
            <a:r>
              <a:rPr lang="en-US" sz="3600" dirty="0" err="1" smtClean="0">
                <a:latin typeface="Arial Narrow" pitchFamily="34" charset="0"/>
              </a:rPr>
              <a:t>pontine</a:t>
            </a:r>
            <a:r>
              <a:rPr lang="en-US" sz="3600" dirty="0" smtClean="0">
                <a:latin typeface="Arial Narrow" pitchFamily="34" charset="0"/>
              </a:rPr>
              <a:t> </a:t>
            </a:r>
            <a:r>
              <a:rPr lang="en-US" sz="3600" dirty="0" err="1" smtClean="0">
                <a:latin typeface="Arial Narrow" pitchFamily="34" charset="0"/>
              </a:rPr>
              <a:t>tegmentum</a:t>
            </a:r>
            <a:r>
              <a:rPr lang="en-US" sz="3600" dirty="0" smtClean="0">
                <a:latin typeface="Arial Narrow" pitchFamily="34" charset="0"/>
              </a:rPr>
              <a:t> in a symmetric pattern</a:t>
            </a:r>
          </a:p>
          <a:p>
            <a:pPr>
              <a:buNone/>
              <a:defRPr/>
            </a:pPr>
            <a:endParaRPr lang="en-US" sz="3600" dirty="0" smtClean="0">
              <a:latin typeface="Arial Narrow" pitchFamily="34" charset="0"/>
            </a:endParaRPr>
          </a:p>
          <a:p>
            <a:pPr>
              <a:buFontTx/>
              <a:buNone/>
              <a:defRPr/>
            </a:pPr>
            <a:r>
              <a:rPr lang="en-US" sz="3600" strike="sngStrike" dirty="0" smtClean="0">
                <a:latin typeface="Arial Narrow" pitchFamily="34" charset="0"/>
              </a:rPr>
              <a:t> </a:t>
            </a:r>
          </a:p>
          <a:p>
            <a:pPr>
              <a:buFontTx/>
              <a:buNone/>
              <a:defRPr/>
            </a:pPr>
            <a:endParaRPr lang="en-US" sz="3600" strike="sngStrike" dirty="0" smtClean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en-US" sz="3600" dirty="0" smtClean="0">
                <a:latin typeface="Arial Narrow" pitchFamily="34" charset="0"/>
              </a:rPr>
              <a:t>It most commonly arises 2 to 6 days after rapid correction of </a:t>
            </a:r>
            <a:r>
              <a:rPr lang="en-US" sz="3600" dirty="0" err="1" smtClean="0">
                <a:latin typeface="Arial Narrow" pitchFamily="34" charset="0"/>
              </a:rPr>
              <a:t>hyponatremia</a:t>
            </a:r>
            <a:r>
              <a:rPr lang="en-US" sz="3600" dirty="0" smtClean="0">
                <a:latin typeface="Arial Narrow" pitchFamily="34" charset="0"/>
              </a:rPr>
              <a:t> </a:t>
            </a:r>
          </a:p>
          <a:p>
            <a:pPr>
              <a:buFontTx/>
              <a:buChar char="-"/>
            </a:pPr>
            <a:r>
              <a:rPr lang="en-US" sz="3600" dirty="0" smtClean="0">
                <a:latin typeface="Arial Narrow" pitchFamily="34" charset="0"/>
              </a:rPr>
              <a:t>The rapid increases in </a:t>
            </a:r>
            <a:r>
              <a:rPr lang="en-US" sz="3600" dirty="0" err="1" smtClean="0">
                <a:latin typeface="Arial Narrow" pitchFamily="34" charset="0"/>
              </a:rPr>
              <a:t>osmolality</a:t>
            </a:r>
            <a:r>
              <a:rPr lang="en-US" sz="3600" dirty="0" smtClean="0">
                <a:latin typeface="Arial Narrow" pitchFamily="34" charset="0"/>
              </a:rPr>
              <a:t> damage the </a:t>
            </a:r>
            <a:r>
              <a:rPr lang="en-US" sz="3600" dirty="0" err="1" smtClean="0">
                <a:latin typeface="Arial Narrow" pitchFamily="34" charset="0"/>
              </a:rPr>
              <a:t>oligodendrocytes</a:t>
            </a:r>
            <a:endParaRPr lang="en-US" sz="3600" dirty="0" smtClean="0">
              <a:latin typeface="Arial Narrow" pitchFamily="34" charset="0"/>
            </a:endParaRPr>
          </a:p>
          <a:p>
            <a:pPr>
              <a:buFontTx/>
              <a:buChar char="-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Mechanism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3600" dirty="0" smtClean="0">
                <a:latin typeface="Arial Narrow" pitchFamily="34" charset="0"/>
              </a:rPr>
              <a:t>- A fall in serum sodium (in the absence of a compensatory rise in other </a:t>
            </a:r>
            <a:r>
              <a:rPr lang="en-US" sz="3600" dirty="0" err="1" smtClean="0">
                <a:latin typeface="Arial Narrow" pitchFamily="34" charset="0"/>
              </a:rPr>
              <a:t>osmoles</a:t>
            </a:r>
            <a:r>
              <a:rPr lang="en-US" sz="3600" dirty="0" smtClean="0">
                <a:latin typeface="Arial Narrow" pitchFamily="34" charset="0"/>
              </a:rPr>
              <a:t>) will cause entry of water into brain cells and consequent brain swelling</a:t>
            </a:r>
          </a:p>
          <a:p>
            <a:pPr>
              <a:buFontTx/>
              <a:buChar char="-"/>
            </a:pPr>
            <a:r>
              <a:rPr lang="en-US" sz="3600" dirty="0" smtClean="0">
                <a:latin typeface="Arial Narrow" pitchFamily="34" charset="0"/>
              </a:rPr>
              <a:t>To protect cells from swelling, protective mechanisms will prevent it and include</a:t>
            </a:r>
            <a:endParaRPr lang="en-US" sz="3600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1</a:t>
            </a:r>
            <a:r>
              <a:rPr lang="en-US" sz="3600" dirty="0" smtClean="0">
                <a:latin typeface="Arial Narrow" pitchFamily="34" charset="0"/>
              </a:rPr>
              <a:t>.  Over the next few hours potassium is lost, and this is maximal after 24 hours. 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latin typeface="Arial Narrow" pitchFamily="34" charset="0"/>
              </a:rPr>
              <a:t>2.O</a:t>
            </a:r>
            <a:r>
              <a:rPr lang="en-US" sz="3600" dirty="0" smtClean="0">
                <a:latin typeface="Arial Narrow" pitchFamily="34" charset="0"/>
              </a:rPr>
              <a:t>organic </a:t>
            </a:r>
            <a:r>
              <a:rPr lang="en-US" sz="3600" dirty="0" err="1" smtClean="0">
                <a:latin typeface="Arial Narrow" pitchFamily="34" charset="0"/>
              </a:rPr>
              <a:t>osmoles</a:t>
            </a:r>
            <a:r>
              <a:rPr lang="en-US" sz="3600" dirty="0" smtClean="0">
                <a:latin typeface="Arial Narrow" pitchFamily="34" charset="0"/>
              </a:rPr>
              <a:t> (such as </a:t>
            </a:r>
            <a:r>
              <a:rPr lang="en-US" sz="3600" dirty="0" err="1" smtClean="0">
                <a:latin typeface="Arial Narrow" pitchFamily="34" charset="0"/>
              </a:rPr>
              <a:t>myoinisotol</a:t>
            </a:r>
            <a:r>
              <a:rPr lang="en-US" sz="3600" dirty="0" smtClean="0">
                <a:latin typeface="Arial Narrow" pitchFamily="34" charset="0"/>
              </a:rPr>
              <a:t>, </a:t>
            </a:r>
            <a:r>
              <a:rPr lang="en-US" sz="3600" dirty="0" err="1" smtClean="0">
                <a:latin typeface="Arial Narrow" pitchFamily="34" charset="0"/>
              </a:rPr>
              <a:t>taurine</a:t>
            </a:r>
            <a:r>
              <a:rPr lang="en-US" sz="3600" dirty="0" smtClean="0">
                <a:latin typeface="Arial Narrow" pitchFamily="34" charset="0"/>
              </a:rPr>
              <a:t>, and glutamate) will be lost from brain cells over day to a very few days, rendering the cell isotonic to the extracellular fluid and maintaining cell volume. </a:t>
            </a:r>
            <a:endParaRPr lang="en-US" sz="3600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Tx/>
              <a:buChar char="-"/>
            </a:pPr>
            <a:r>
              <a:rPr lang="en-US" sz="3600" dirty="0" smtClean="0">
                <a:latin typeface="Arial Narrow" pitchFamily="34" charset="0"/>
              </a:rPr>
              <a:t>Rapid correction of </a:t>
            </a:r>
            <a:r>
              <a:rPr lang="en-US" sz="3600" dirty="0" err="1" smtClean="0">
                <a:latin typeface="Arial Narrow" pitchFamily="34" charset="0"/>
              </a:rPr>
              <a:t>hyponatremia</a:t>
            </a:r>
            <a:r>
              <a:rPr lang="en-US" sz="3600" dirty="0" smtClean="0">
                <a:latin typeface="Arial Narrow" pitchFamily="34" charset="0"/>
              </a:rPr>
              <a:t> will cause fast rise in the tonicity of extracellular fluid </a:t>
            </a:r>
          </a:p>
          <a:p>
            <a:pPr>
              <a:buFontTx/>
              <a:buChar char="-"/>
            </a:pPr>
            <a:r>
              <a:rPr lang="en-US" sz="3600" dirty="0" smtClean="0">
                <a:latin typeface="Arial Narrow" pitchFamily="34" charset="0"/>
              </a:rPr>
              <a:t>And this will be faster than  the rate at which organic </a:t>
            </a:r>
            <a:r>
              <a:rPr lang="en-US" sz="3600" dirty="0" err="1" smtClean="0">
                <a:latin typeface="Arial Narrow" pitchFamily="34" charset="0"/>
              </a:rPr>
              <a:t>osmoles</a:t>
            </a:r>
            <a:r>
              <a:rPr lang="en-US" sz="3600" dirty="0" smtClean="0">
                <a:latin typeface="Arial Narrow" pitchFamily="34" charset="0"/>
              </a:rPr>
              <a:t> can be synthesized and/or transported into the cell, therefore ,the cell will shrink especially the </a:t>
            </a:r>
            <a:r>
              <a:rPr lang="en-US" sz="3600" dirty="0" err="1" smtClean="0">
                <a:latin typeface="Arial Narrow" pitchFamily="34" charset="0"/>
              </a:rPr>
              <a:t>oligodendrocytws</a:t>
            </a:r>
            <a:r>
              <a:rPr lang="en-US" sz="3600" dirty="0" smtClean="0">
                <a:latin typeface="Arial Narrow" pitchFamily="34" charset="0"/>
              </a:rPr>
              <a:t>. </a:t>
            </a:r>
            <a:endParaRPr lang="en-US" sz="3600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Morphology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sz="3600" dirty="0" smtClean="0">
                <a:latin typeface="Arial Narrow" pitchFamily="34" charset="0"/>
              </a:rPr>
              <a:t>Loss of myelin</a:t>
            </a:r>
          </a:p>
          <a:p>
            <a:pPr>
              <a:buFontTx/>
              <a:buChar char="-"/>
            </a:pPr>
            <a:r>
              <a:rPr lang="en-US" sz="3600" dirty="0" smtClean="0">
                <a:latin typeface="Arial Narrow" pitchFamily="34" charset="0"/>
              </a:rPr>
              <a:t>No inflammation</a:t>
            </a:r>
          </a:p>
          <a:p>
            <a:pPr>
              <a:buFontTx/>
              <a:buChar char="-"/>
            </a:pPr>
            <a:r>
              <a:rPr lang="en-US" sz="3600" dirty="0" smtClean="0">
                <a:latin typeface="Arial Narrow" pitchFamily="34" charset="0"/>
              </a:rPr>
              <a:t>Neurons and axons are preserved </a:t>
            </a:r>
          </a:p>
          <a:p>
            <a:pPr>
              <a:buFontTx/>
              <a:buChar char="-"/>
            </a:pPr>
            <a:r>
              <a:rPr lang="en-US" sz="3600" dirty="0" smtClean="0">
                <a:latin typeface="Arial Narrow" pitchFamily="34" charset="0"/>
              </a:rPr>
              <a:t>Because of the </a:t>
            </a:r>
            <a:r>
              <a:rPr lang="en-US" sz="3600" dirty="0" err="1" smtClean="0">
                <a:latin typeface="Arial Narrow" pitchFamily="34" charset="0"/>
              </a:rPr>
              <a:t>synchronus</a:t>
            </a:r>
            <a:r>
              <a:rPr lang="en-US" sz="3600" dirty="0" smtClean="0">
                <a:latin typeface="Arial Narrow" pitchFamily="34" charset="0"/>
              </a:rPr>
              <a:t> onset of the damage, </a:t>
            </a:r>
            <a:r>
              <a:rPr lang="en-US" sz="3600" b="1" u="sng" dirty="0" smtClean="0">
                <a:latin typeface="Arial Narrow" pitchFamily="34" charset="0"/>
              </a:rPr>
              <a:t>all lesions are of same stage of myelin loss and reaction</a:t>
            </a:r>
            <a:endParaRPr lang="en-US" sz="3600" b="1" u="sng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Central </a:t>
            </a:r>
            <a:r>
              <a:rPr lang="en-US" dirty="0" err="1" smtClean="0"/>
              <a:t>pontine</a:t>
            </a:r>
            <a:r>
              <a:rPr lang="en-US" dirty="0" smtClean="0"/>
              <a:t> </a:t>
            </a:r>
            <a:r>
              <a:rPr lang="en-US" dirty="0" err="1" smtClean="0"/>
              <a:t>myelinolysis</a:t>
            </a:r>
            <a:endParaRPr lang="en-US" dirty="0"/>
          </a:p>
        </p:txBody>
      </p:sp>
      <p:pic>
        <p:nvPicPr>
          <p:cNvPr id="1026" name="Picture 2" descr="C:\Users\user\Desktop\F3.large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600200"/>
            <a:ext cx="5181600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 smtClean="0">
                <a:latin typeface="Arial Narrow" pitchFamily="34" charset="0"/>
              </a:rPr>
              <a:t>. Progressive multifocal </a:t>
            </a:r>
            <a:r>
              <a:rPr lang="en-US" i="1" dirty="0" err="1" smtClean="0">
                <a:latin typeface="Arial Narrow" pitchFamily="34" charset="0"/>
              </a:rPr>
              <a:t>leukoencephalopathy</a:t>
            </a:r>
            <a:r>
              <a:rPr lang="en-US" dirty="0" smtClean="0">
                <a:latin typeface="Arial Narrow" pitchFamily="34" charset="0"/>
              </a:rPr>
              <a:t> (PML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3600" dirty="0" smtClean="0">
                <a:latin typeface="Arial Narrow" pitchFamily="34" charset="0"/>
              </a:rPr>
              <a:t>:Is a </a:t>
            </a:r>
            <a:r>
              <a:rPr lang="en-US" sz="3600" dirty="0" err="1" smtClean="0">
                <a:latin typeface="Arial Narrow" pitchFamily="34" charset="0"/>
              </a:rPr>
              <a:t>demyelinating</a:t>
            </a:r>
            <a:r>
              <a:rPr lang="en-US" sz="3600" dirty="0" smtClean="0">
                <a:latin typeface="Arial Narrow" pitchFamily="34" charset="0"/>
              </a:rPr>
              <a:t> disease that occurs after reactivation of JC virus in </a:t>
            </a:r>
            <a:r>
              <a:rPr lang="en-US" sz="3600" dirty="0" err="1" smtClean="0">
                <a:latin typeface="Arial Narrow" pitchFamily="34" charset="0"/>
              </a:rPr>
              <a:t>immunosuppressed</a:t>
            </a:r>
            <a:r>
              <a:rPr lang="en-US" sz="3600" dirty="0" smtClean="0">
                <a:latin typeface="Arial Narrow" pitchFamily="34" charset="0"/>
              </a:rPr>
              <a:t> patients.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PML- inclusions </a:t>
            </a:r>
            <a:r>
              <a:rPr lang="en-US" dirty="0" err="1" smtClean="0"/>
              <a:t>inoligodendrocytes</a:t>
            </a:r>
            <a:endParaRPr lang="en-US" dirty="0"/>
          </a:p>
        </p:txBody>
      </p:sp>
      <p:pic>
        <p:nvPicPr>
          <p:cNvPr id="8194" name="Picture 2" descr="C:\Users\user\Desktop\PMLHandE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12602" y="1600200"/>
            <a:ext cx="6318796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>
                <a:latin typeface="Arial Narrow" pitchFamily="34" charset="0"/>
              </a:rPr>
              <a:t>-    </a:t>
            </a:r>
            <a:r>
              <a:rPr lang="en-US" sz="3600" dirty="0" smtClean="0">
                <a:latin typeface="Arial Narrow" pitchFamily="34" charset="0"/>
              </a:rPr>
              <a:t>Multiple sclerosis is the most common of the </a:t>
            </a:r>
            <a:r>
              <a:rPr lang="en-US" sz="3600" dirty="0" err="1" smtClean="0">
                <a:latin typeface="Arial Narrow" pitchFamily="34" charset="0"/>
              </a:rPr>
              <a:t>demyelinating</a:t>
            </a:r>
            <a:r>
              <a:rPr lang="en-US" sz="3600" dirty="0" smtClean="0">
                <a:latin typeface="Arial Narrow" pitchFamily="34" charset="0"/>
              </a:rPr>
              <a:t> disorders, </a:t>
            </a:r>
          </a:p>
          <a:p>
            <a:pPr>
              <a:buFontTx/>
              <a:buChar char="-"/>
            </a:pPr>
            <a:r>
              <a:rPr lang="en-US" sz="3600" dirty="0" smtClean="0">
                <a:latin typeface="Arial Narrow" pitchFamily="34" charset="0"/>
              </a:rPr>
              <a:t>The disease may become clinically apparent at any age</a:t>
            </a:r>
          </a:p>
          <a:p>
            <a:pPr>
              <a:buFontTx/>
              <a:buChar char="-"/>
            </a:pPr>
            <a:r>
              <a:rPr lang="en-US" sz="3600" dirty="0" smtClean="0">
                <a:latin typeface="Arial Narrow" pitchFamily="34" charset="0"/>
              </a:rPr>
              <a:t>Although onset in childhood or after age 50 years is relatively rare. </a:t>
            </a:r>
          </a:p>
          <a:p>
            <a:pPr>
              <a:buFontTx/>
              <a:buChar char="-"/>
            </a:pPr>
            <a:r>
              <a:rPr lang="en-US" sz="3600" dirty="0" smtClean="0">
                <a:latin typeface="Arial Narrow" pitchFamily="34" charset="0"/>
              </a:rPr>
              <a:t>Women are affected twice as often as are men.</a:t>
            </a:r>
          </a:p>
          <a:p>
            <a:pPr>
              <a:buFontTx/>
              <a:buChar char="-"/>
            </a:pPr>
            <a:endParaRPr lang="en-US" sz="3600" dirty="0" smtClean="0"/>
          </a:p>
          <a:p>
            <a:pPr>
              <a:buNone/>
            </a:pP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i="1" dirty="0" smtClean="0"/>
              <a:t> Subarachnoid </a:t>
            </a:r>
            <a:r>
              <a:rPr lang="en-GB" b="1" i="1" dirty="0" err="1" smtClean="0"/>
              <a:t>Hemorrhage</a:t>
            </a:r>
            <a:r>
              <a:rPr lang="en-GB" sz="3600" b="1" i="1" dirty="0" smtClean="0"/>
              <a:t> </a:t>
            </a:r>
            <a:br>
              <a:rPr lang="en-GB" sz="3600" b="1" i="1" dirty="0" smtClean="0"/>
            </a:b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28600" y="1600200"/>
            <a:ext cx="8763000" cy="51054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None/>
              <a:defRPr/>
            </a:pPr>
            <a:r>
              <a:rPr lang="en-GB" sz="3600" i="1" u="sng" dirty="0" smtClean="0">
                <a:latin typeface="Arial Narrow" pitchFamily="34" charset="0"/>
              </a:rPr>
              <a:t>Causes: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en-GB" sz="3600" dirty="0" smtClean="0">
                <a:latin typeface="Arial Narrow" pitchFamily="34" charset="0"/>
              </a:rPr>
              <a:t>A.  </a:t>
            </a:r>
            <a:r>
              <a:rPr lang="en-GB" sz="3600" dirty="0" err="1" smtClean="0">
                <a:latin typeface="Arial Narrow" pitchFamily="34" charset="0"/>
              </a:rPr>
              <a:t>Saccular</a:t>
            </a:r>
            <a:r>
              <a:rPr lang="en-GB" sz="3600" dirty="0" smtClean="0">
                <a:latin typeface="Arial Narrow" pitchFamily="34" charset="0"/>
              </a:rPr>
              <a:t> (berry) aneurysm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en-GB" sz="3600" dirty="0" smtClean="0">
                <a:latin typeface="Arial Narrow" pitchFamily="34" charset="0"/>
              </a:rPr>
              <a:t>-   Is the most frequent cause of clinically significant subarachnoid   </a:t>
            </a:r>
            <a:r>
              <a:rPr lang="en-GB" sz="3600" dirty="0" err="1" smtClean="0">
                <a:latin typeface="Arial Narrow" pitchFamily="34" charset="0"/>
              </a:rPr>
              <a:t>hemorrhage</a:t>
            </a:r>
            <a:r>
              <a:rPr lang="en-GB" sz="3600" dirty="0" smtClean="0">
                <a:latin typeface="Arial Narrow" pitchFamily="34" charset="0"/>
              </a:rPr>
              <a:t> is rupture of a </a:t>
            </a:r>
            <a:r>
              <a:rPr lang="en-GB" sz="3600" i="1" dirty="0" err="1" smtClean="0">
                <a:latin typeface="Arial Narrow" pitchFamily="34" charset="0"/>
              </a:rPr>
              <a:t>saccular</a:t>
            </a:r>
            <a:r>
              <a:rPr lang="en-GB" sz="3600" i="1" dirty="0" smtClean="0">
                <a:latin typeface="Arial Narrow" pitchFamily="34" charset="0"/>
              </a:rPr>
              <a:t> (berry) aneurysm.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en-GB" sz="3600" dirty="0" smtClean="0">
                <a:latin typeface="Arial Narrow" pitchFamily="34" charset="0"/>
              </a:rPr>
              <a:t>B. Vascular malformation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  <a:buNone/>
              <a:defRPr/>
            </a:pPr>
            <a:endParaRPr lang="en-GB" dirty="0" smtClean="0">
              <a:latin typeface="Arial Narrow" pitchFamily="34" charset="0"/>
            </a:endParaRPr>
          </a:p>
          <a:p>
            <a:pPr marL="609600" indent="-609600">
              <a:lnSpc>
                <a:spcPct val="80000"/>
              </a:lnSpc>
              <a:buNone/>
              <a:defRPr/>
            </a:pPr>
            <a:r>
              <a:rPr lang="en-GB" dirty="0" smtClean="0">
                <a:latin typeface="Arial Narrow" pitchFamily="34" charset="0"/>
              </a:rPr>
              <a:t>C</a:t>
            </a:r>
            <a:r>
              <a:rPr lang="en-GB" sz="3600" dirty="0" smtClean="0">
                <a:latin typeface="Arial Narrow" pitchFamily="34" charset="0"/>
              </a:rPr>
              <a:t>.   Trauma </a:t>
            </a:r>
          </a:p>
          <a:p>
            <a:pPr marL="742950" indent="-742950">
              <a:lnSpc>
                <a:spcPct val="80000"/>
              </a:lnSpc>
              <a:buAutoNum type="alphaUcPeriod" startAt="4"/>
              <a:defRPr/>
            </a:pPr>
            <a:r>
              <a:rPr lang="en-GB" sz="3600" dirty="0" smtClean="0">
                <a:latin typeface="Arial Narrow" pitchFamily="34" charset="0"/>
              </a:rPr>
              <a:t>Rupture of an intra-cerebral </a:t>
            </a:r>
            <a:r>
              <a:rPr lang="en-GB" sz="3600" dirty="0" err="1" smtClean="0">
                <a:latin typeface="Arial Narrow" pitchFamily="34" charset="0"/>
              </a:rPr>
              <a:t>hemorrhage</a:t>
            </a:r>
            <a:r>
              <a:rPr lang="en-GB" sz="3600" dirty="0" smtClean="0">
                <a:latin typeface="Arial Narrow" pitchFamily="34" charset="0"/>
              </a:rPr>
              <a:t> into the ventricular system, </a:t>
            </a:r>
          </a:p>
          <a:p>
            <a:pPr marL="514350" indent="-514350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95400"/>
            <a:ext cx="8763000" cy="5562600"/>
          </a:xfrm>
        </p:spPr>
        <p:txBody>
          <a:bodyPr>
            <a:noAutofit/>
          </a:bodyPr>
          <a:lstStyle/>
          <a:p>
            <a:pPr marL="609600" indent="-609600" eaLnBrk="1" hangingPunct="1">
              <a:lnSpc>
                <a:spcPct val="80000"/>
              </a:lnSpc>
              <a:buFontTx/>
              <a:buNone/>
              <a:defRPr/>
            </a:pPr>
            <a:r>
              <a:rPr lang="en-GB" sz="3600" b="1" i="1" u="sng" dirty="0" smtClean="0"/>
              <a:t>A.  </a:t>
            </a:r>
            <a:r>
              <a:rPr lang="en-GB" sz="3600" b="1" i="1" u="sng" dirty="0" err="1" smtClean="0"/>
              <a:t>Saccular</a:t>
            </a:r>
            <a:r>
              <a:rPr lang="en-GB" sz="3600" b="1" i="1" u="sng" dirty="0" smtClean="0"/>
              <a:t> (Berry ) aneurysm</a:t>
            </a:r>
            <a:r>
              <a:rPr lang="en-GB" sz="3600" dirty="0" smtClean="0"/>
              <a:t>: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  <a:defRPr/>
            </a:pPr>
            <a:r>
              <a:rPr lang="en-GB" sz="3600" dirty="0" smtClean="0">
                <a:latin typeface="Arial Narrow" pitchFamily="34" charset="0"/>
              </a:rPr>
              <a:t>-     Rupture of </a:t>
            </a:r>
            <a:r>
              <a:rPr lang="en-GB" sz="3600" dirty="0" err="1" smtClean="0">
                <a:latin typeface="Arial Narrow" pitchFamily="34" charset="0"/>
              </a:rPr>
              <a:t>saccular</a:t>
            </a:r>
            <a:r>
              <a:rPr lang="en-GB" sz="3600" dirty="0" smtClean="0">
                <a:latin typeface="Arial Narrow" pitchFamily="34" charset="0"/>
              </a:rPr>
              <a:t> aneurysm can occur at any time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  <a:defRPr/>
            </a:pPr>
            <a:r>
              <a:rPr lang="en-GB" sz="3600" dirty="0" smtClean="0">
                <a:latin typeface="Arial Narrow" pitchFamily="34" charset="0"/>
              </a:rPr>
              <a:t>-     In about one-third of cases it is associated with acute increases in intracranial pressure, such as with straining at stool or sexual orgasm.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09600" indent="-609600">
              <a:lnSpc>
                <a:spcPct val="80000"/>
              </a:lnSpc>
              <a:buNone/>
              <a:defRPr/>
            </a:pPr>
            <a:endParaRPr lang="en-GB" dirty="0" smtClean="0">
              <a:latin typeface="Arial Narrow" pitchFamily="34" charset="0"/>
            </a:endParaRPr>
          </a:p>
          <a:p>
            <a:pPr marL="609600" indent="-609600">
              <a:lnSpc>
                <a:spcPct val="80000"/>
              </a:lnSpc>
              <a:buFontTx/>
              <a:buChar char="-"/>
              <a:defRPr/>
            </a:pPr>
            <a:r>
              <a:rPr lang="en-GB" sz="3600" dirty="0" smtClean="0">
                <a:latin typeface="Arial Narrow" pitchFamily="34" charset="0"/>
              </a:rPr>
              <a:t>The main symptom is sudden, excruciating headache (classically described as "the worst headache I've ever had") and rapidly lose consciousness. </a:t>
            </a:r>
          </a:p>
          <a:p>
            <a:pPr marL="609600" indent="-609600">
              <a:lnSpc>
                <a:spcPct val="80000"/>
              </a:lnSpc>
              <a:buNone/>
              <a:defRPr/>
            </a:pPr>
            <a:r>
              <a:rPr lang="en-GB" sz="3600" dirty="0" smtClean="0">
                <a:latin typeface="Arial Narrow" pitchFamily="34" charset="0"/>
              </a:rPr>
              <a:t>-     Between 25% and 50% of individuals die with the first rupture, although those who survive typically </a:t>
            </a:r>
          </a:p>
          <a:p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8229600" cy="5867400"/>
          </a:xfrm>
        </p:spPr>
        <p:txBody>
          <a:bodyPr>
            <a:normAutofit/>
          </a:bodyPr>
          <a:lstStyle/>
          <a:p>
            <a:pPr marL="609600" indent="-609600">
              <a:lnSpc>
                <a:spcPct val="80000"/>
              </a:lnSpc>
              <a:buNone/>
              <a:defRPr/>
            </a:pPr>
            <a:r>
              <a:rPr lang="en-GB" sz="3600" dirty="0" smtClean="0">
                <a:latin typeface="Arial Narrow" pitchFamily="34" charset="0"/>
              </a:rPr>
              <a:t>    improve and recover consciousness in minutes </a:t>
            </a:r>
          </a:p>
          <a:p>
            <a:pPr marL="609600" indent="-609600">
              <a:lnSpc>
                <a:spcPct val="80000"/>
              </a:lnSpc>
              <a:buFontTx/>
              <a:buChar char="-"/>
              <a:defRPr/>
            </a:pPr>
            <a:r>
              <a:rPr lang="en-GB" sz="3600" dirty="0" smtClean="0">
                <a:latin typeface="Arial Narrow" pitchFamily="34" charset="0"/>
              </a:rPr>
              <a:t>Recurring bleeding is common in survivors</a:t>
            </a:r>
          </a:p>
          <a:p>
            <a:pPr marL="457200" indent="-457200">
              <a:lnSpc>
                <a:spcPct val="90000"/>
              </a:lnSpc>
              <a:buFontTx/>
              <a:buChar char="-"/>
              <a:defRPr/>
            </a:pPr>
            <a:r>
              <a:rPr lang="en-GB" sz="3600" dirty="0" smtClean="0">
                <a:latin typeface="Arial Narrow" pitchFamily="34" charset="0"/>
              </a:rPr>
              <a:t>about 90% of </a:t>
            </a:r>
            <a:r>
              <a:rPr lang="en-GB" sz="3600" dirty="0" err="1" smtClean="0">
                <a:latin typeface="Arial Narrow" pitchFamily="34" charset="0"/>
              </a:rPr>
              <a:t>saccular</a:t>
            </a:r>
            <a:r>
              <a:rPr lang="en-GB" sz="3600" dirty="0" smtClean="0">
                <a:latin typeface="Arial Narrow" pitchFamily="34" charset="0"/>
              </a:rPr>
              <a:t> aneurysms occur in the anterior circulation </a:t>
            </a:r>
          </a:p>
          <a:p>
            <a:pPr marL="457200" indent="-457200">
              <a:lnSpc>
                <a:spcPct val="90000"/>
              </a:lnSpc>
              <a:buNone/>
              <a:defRPr/>
            </a:pPr>
            <a:r>
              <a:rPr lang="en-GB" sz="3600" dirty="0" smtClean="0">
                <a:latin typeface="Arial Narrow" pitchFamily="34" charset="0"/>
              </a:rPr>
              <a:t>-   Multiple aneurysms exist in 20% to 30% of cases.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04800"/>
            <a:ext cx="8991600" cy="6553200"/>
          </a:xfrm>
        </p:spPr>
        <p:txBody>
          <a:bodyPr>
            <a:normAutofit/>
          </a:bodyPr>
          <a:lstStyle/>
          <a:p>
            <a:pPr marL="457200" indent="-457200">
              <a:lnSpc>
                <a:spcPct val="90000"/>
              </a:lnSpc>
              <a:buFontTx/>
              <a:buChar char="-"/>
              <a:defRPr/>
            </a:pPr>
            <a:r>
              <a:rPr lang="en-GB" sz="3600" dirty="0" smtClean="0">
                <a:latin typeface="Arial Narrow" pitchFamily="34" charset="0"/>
              </a:rPr>
              <a:t>Although they are referred to as </a:t>
            </a:r>
            <a:r>
              <a:rPr lang="en-GB" sz="3600" i="1" dirty="0" smtClean="0">
                <a:latin typeface="Arial Narrow" pitchFamily="34" charset="0"/>
              </a:rPr>
              <a:t>congenital,</a:t>
            </a:r>
            <a:r>
              <a:rPr lang="en-GB" sz="3600" dirty="0" smtClean="0">
                <a:latin typeface="Arial Narrow" pitchFamily="34" charset="0"/>
              </a:rPr>
              <a:t> they are not present at birth but develop over time because of underlying defects in the vessel media </a:t>
            </a:r>
          </a:p>
          <a:p>
            <a:pPr marL="457200" indent="-457200">
              <a:lnSpc>
                <a:spcPct val="90000"/>
              </a:lnSpc>
              <a:buNone/>
              <a:defRPr/>
            </a:pPr>
            <a:r>
              <a:rPr lang="en-GB" sz="3600" dirty="0" smtClean="0">
                <a:latin typeface="Arial Narrow" pitchFamily="34" charset="0"/>
              </a:rPr>
              <a:t>-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lnSpc>
                <a:spcPct val="90000"/>
              </a:lnSpc>
              <a:buNone/>
              <a:defRPr/>
            </a:pPr>
            <a:r>
              <a:rPr lang="en-GB" sz="3600" dirty="0" smtClean="0">
                <a:latin typeface="Arial Narrow" pitchFamily="34" charset="0"/>
              </a:rPr>
              <a:t>It might be associated with:</a:t>
            </a:r>
          </a:p>
          <a:p>
            <a:pPr marL="457200" indent="-457200">
              <a:lnSpc>
                <a:spcPct val="90000"/>
              </a:lnSpc>
              <a:buNone/>
              <a:defRPr/>
            </a:pPr>
            <a:r>
              <a:rPr lang="en-GB" sz="3600" dirty="0" smtClean="0">
                <a:latin typeface="Arial Narrow" pitchFamily="34" charset="0"/>
              </a:rPr>
              <a:t>a.  Disorders of extracellular matrix proteins, </a:t>
            </a:r>
          </a:p>
          <a:p>
            <a:pPr marL="457200" indent="-457200">
              <a:lnSpc>
                <a:spcPct val="90000"/>
              </a:lnSpc>
              <a:buNone/>
              <a:defRPr/>
            </a:pPr>
            <a:r>
              <a:rPr lang="en-GB" sz="3600" dirty="0" smtClean="0">
                <a:latin typeface="Arial Narrow" pitchFamily="34" charset="0"/>
              </a:rPr>
              <a:t>b.  There is an increased risk of aneurysms in individuals with </a:t>
            </a:r>
            <a:r>
              <a:rPr lang="en-GB" sz="3600" dirty="0" err="1" smtClean="0">
                <a:latin typeface="Arial Narrow" pitchFamily="34" charset="0"/>
              </a:rPr>
              <a:t>autosomal</a:t>
            </a:r>
            <a:r>
              <a:rPr lang="en-GB" sz="3600" dirty="0" smtClean="0">
                <a:latin typeface="Arial Narrow" pitchFamily="34" charset="0"/>
              </a:rPr>
              <a:t> dominant polycystic kidney disease </a:t>
            </a:r>
          </a:p>
          <a:p>
            <a:pPr marL="457200" indent="-457200">
              <a:lnSpc>
                <a:spcPct val="90000"/>
              </a:lnSpc>
              <a:buNone/>
              <a:defRPr/>
            </a:pPr>
            <a:r>
              <a:rPr lang="en-GB" sz="3600" dirty="0" smtClean="0">
                <a:latin typeface="Arial Narrow" pitchFamily="34" charset="0"/>
              </a:rPr>
              <a:t>-   Overall, aneurysms have a roughly 1.3% per year rate of bleeding.</a:t>
            </a:r>
          </a:p>
          <a:p>
            <a:endParaRPr lang="en-GB" sz="3600" dirty="0" smtClean="0">
              <a:latin typeface="Arial Narrow" pitchFamily="34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304800"/>
            <a:ext cx="9144000" cy="6553200"/>
          </a:xfrm>
        </p:spPr>
        <p:txBody>
          <a:bodyPr>
            <a:normAutofit/>
          </a:bodyPr>
          <a:lstStyle/>
          <a:p>
            <a:pPr marL="457200" indent="-457200">
              <a:lnSpc>
                <a:spcPct val="90000"/>
              </a:lnSpc>
              <a:buNone/>
              <a:defRPr/>
            </a:pPr>
            <a:r>
              <a:rPr lang="en-GB" sz="3600" i="1" u="sng" dirty="0" smtClean="0">
                <a:latin typeface="Arial Narrow" pitchFamily="34" charset="0"/>
              </a:rPr>
              <a:t>Complications of subarachnoid  </a:t>
            </a:r>
            <a:r>
              <a:rPr lang="en-GB" sz="3600" i="1" u="sng" dirty="0" err="1" smtClean="0">
                <a:latin typeface="Arial Narrow" pitchFamily="34" charset="0"/>
              </a:rPr>
              <a:t>hemorrhage</a:t>
            </a:r>
            <a:endParaRPr lang="en-GB" sz="3600" i="1" u="sng" dirty="0" smtClean="0">
              <a:latin typeface="Arial Narrow" pitchFamily="34" charset="0"/>
            </a:endParaRPr>
          </a:p>
          <a:p>
            <a:pPr>
              <a:lnSpc>
                <a:spcPct val="80000"/>
              </a:lnSpc>
              <a:buNone/>
              <a:defRPr/>
            </a:pPr>
            <a:r>
              <a:rPr lang="en-GB" sz="3600" dirty="0" smtClean="0">
                <a:latin typeface="Arial Narrow" pitchFamily="34" charset="0"/>
              </a:rPr>
              <a:t>1- In the early period  there is a risk of additional ischemic injury from vasospasm involving other vessels. </a:t>
            </a:r>
          </a:p>
          <a:p>
            <a:pPr marL="457200" indent="-457200">
              <a:lnSpc>
                <a:spcPct val="90000"/>
              </a:lnSpc>
              <a:buNone/>
              <a:defRPr/>
            </a:pPr>
            <a:r>
              <a:rPr lang="en-GB" sz="3600" dirty="0" smtClean="0">
                <a:latin typeface="Arial Narrow" pitchFamily="34" charset="0"/>
              </a:rPr>
              <a:t>2- In the healing phase , </a:t>
            </a:r>
            <a:r>
              <a:rPr lang="en-GB" sz="3600" dirty="0" err="1" smtClean="0">
                <a:latin typeface="Arial Narrow" pitchFamily="34" charset="0"/>
              </a:rPr>
              <a:t>meningeal</a:t>
            </a:r>
            <a:r>
              <a:rPr lang="en-GB" sz="3600" dirty="0" smtClean="0">
                <a:latin typeface="Arial Narrow" pitchFamily="34" charset="0"/>
              </a:rPr>
              <a:t> fibrosis </a:t>
            </a:r>
            <a:r>
              <a:rPr lang="en-GB" sz="3600" dirty="0" err="1" smtClean="0">
                <a:latin typeface="Arial Narrow" pitchFamily="34" charset="0"/>
              </a:rPr>
              <a:t>occurss</a:t>
            </a:r>
            <a:r>
              <a:rPr lang="en-GB" sz="3600" dirty="0" smtClean="0">
                <a:latin typeface="Arial Narrow" pitchFamily="34" charset="0"/>
              </a:rPr>
              <a:t> sometimes leading to obstruction of CSF flow and interruption of pathways of CSF </a:t>
            </a:r>
            <a:r>
              <a:rPr lang="en-GB" sz="3600" dirty="0" err="1" smtClean="0">
                <a:latin typeface="Arial Narrow" pitchFamily="34" charset="0"/>
              </a:rPr>
              <a:t>resorption</a:t>
            </a:r>
            <a:r>
              <a:rPr lang="en-GB" sz="3600" dirty="0" smtClean="0">
                <a:latin typeface="Arial Narrow" pitchFamily="34" charset="0"/>
              </a:rPr>
              <a:t>.</a:t>
            </a:r>
            <a:endParaRPr lang="en-GB" sz="3600" b="1" dirty="0" smtClean="0">
              <a:latin typeface="Arial Narrow" pitchFamily="34" charset="0"/>
            </a:endParaRPr>
          </a:p>
          <a:p>
            <a:pPr marL="457200" indent="-457200" eaLnBrk="1" hangingPunct="1">
              <a:lnSpc>
                <a:spcPct val="90000"/>
              </a:lnSpc>
              <a:defRPr/>
            </a:pPr>
            <a:endParaRPr lang="en-GB" sz="3600" dirty="0" smtClean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46084" name="Picture 5" descr="show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5" y="46038"/>
            <a:ext cx="8988425" cy="666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838200"/>
            <a:ext cx="8382000" cy="6019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None/>
              <a:defRPr/>
            </a:pPr>
            <a:r>
              <a:rPr lang="en-GB" sz="3600" dirty="0" smtClean="0">
                <a:latin typeface="Arial Narrow" pitchFamily="34" charset="0"/>
              </a:rPr>
              <a:t>  A.  Atherosclerotic (</a:t>
            </a:r>
            <a:r>
              <a:rPr lang="en-GB" sz="3600" dirty="0" err="1" smtClean="0">
                <a:latin typeface="Arial Narrow" pitchFamily="34" charset="0"/>
              </a:rPr>
              <a:t>fusiform</a:t>
            </a:r>
            <a:r>
              <a:rPr lang="en-GB" sz="3600" dirty="0" smtClean="0">
                <a:latin typeface="Arial Narrow" pitchFamily="34" charset="0"/>
              </a:rPr>
              <a:t>) mostly of the basilar artery),</a:t>
            </a:r>
          </a:p>
          <a:p>
            <a:pPr>
              <a:lnSpc>
                <a:spcPct val="90000"/>
              </a:lnSpc>
              <a:buNone/>
              <a:defRPr/>
            </a:pPr>
            <a:r>
              <a:rPr lang="en-GB" sz="3600" dirty="0" smtClean="0">
                <a:latin typeface="Arial Narrow" pitchFamily="34" charset="0"/>
              </a:rPr>
              <a:t>- other types of aneurysms present with cerebral infarction from vascular occlusion and include </a:t>
            </a:r>
          </a:p>
          <a:p>
            <a:pPr marL="742950" indent="-742950" eaLnBrk="1" hangingPunct="1">
              <a:lnSpc>
                <a:spcPct val="90000"/>
              </a:lnSpc>
              <a:buNone/>
              <a:defRPr/>
            </a:pPr>
            <a:r>
              <a:rPr lang="en-GB" sz="3600" dirty="0" smtClean="0">
                <a:latin typeface="Arial Narrow" pitchFamily="34" charset="0"/>
              </a:rPr>
              <a:t>B. </a:t>
            </a:r>
            <a:r>
              <a:rPr lang="en-GB" sz="3600" dirty="0" err="1" smtClean="0">
                <a:latin typeface="Arial Narrow" pitchFamily="34" charset="0"/>
              </a:rPr>
              <a:t>Mycotic</a:t>
            </a:r>
            <a:r>
              <a:rPr lang="en-GB" sz="3600" dirty="0" smtClean="0">
                <a:latin typeface="Arial Narrow" pitchFamily="34" charset="0"/>
              </a:rPr>
              <a:t>, traumatic, and dissecting aneurysms. 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GB" sz="3600" dirty="0" smtClean="0">
                <a:latin typeface="Arial Narrow" pitchFamily="34" charset="0"/>
              </a:rPr>
              <a:t>, are most often found in the anterior circulation. 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GB" sz="3600" i="1" dirty="0" smtClean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382000" cy="4830763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5100" dirty="0" smtClean="0">
              <a:latin typeface="Arial Narrow" pitchFamily="34" charset="0"/>
            </a:endParaRPr>
          </a:p>
          <a:p>
            <a:pPr>
              <a:buNone/>
            </a:pPr>
            <a:r>
              <a:rPr lang="en-US" sz="3900" dirty="0" smtClean="0">
                <a:latin typeface="Arial Narrow" pitchFamily="34" charset="0"/>
              </a:rPr>
              <a:t>-   In most individuals with MS, the clinical course takes the form of </a:t>
            </a:r>
            <a:r>
              <a:rPr lang="en-US" sz="3900" u="sng" dirty="0" smtClean="0">
                <a:latin typeface="Arial Narrow" pitchFamily="34" charset="0"/>
              </a:rPr>
              <a:t>relapsing and remitting episodes</a:t>
            </a:r>
            <a:r>
              <a:rPr lang="en-US" sz="3900" dirty="0" smtClean="0">
                <a:latin typeface="Arial Narrow" pitchFamily="34" charset="0"/>
              </a:rPr>
              <a:t> of variable duration (weeks to months  marked by neurologic deficits, followed by gradual, </a:t>
            </a:r>
            <a:r>
              <a:rPr lang="en-US" sz="3900" u="sng" dirty="0" smtClean="0">
                <a:latin typeface="Arial Narrow" pitchFamily="34" charset="0"/>
              </a:rPr>
              <a:t>partial recovery </a:t>
            </a:r>
            <a:r>
              <a:rPr lang="en-US" sz="3900" dirty="0" smtClean="0">
                <a:latin typeface="Arial Narrow" pitchFamily="34" charset="0"/>
              </a:rPr>
              <a:t>of neurologic function.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57200"/>
            <a:ext cx="9144000" cy="56689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None/>
              <a:defRPr/>
            </a:pPr>
            <a:r>
              <a:rPr lang="en-GB" sz="3600" dirty="0" smtClean="0">
                <a:latin typeface="Arial Narrow" pitchFamily="34" charset="0"/>
              </a:rPr>
              <a:t>B. Vascular Malformations </a:t>
            </a:r>
          </a:p>
          <a:p>
            <a:pPr marL="742950" indent="-742950">
              <a:lnSpc>
                <a:spcPct val="90000"/>
              </a:lnSpc>
              <a:buAutoNum type="arabicPeriod"/>
              <a:defRPr/>
            </a:pPr>
            <a:r>
              <a:rPr lang="en-GB" sz="3600" i="1" u="sng" dirty="0" err="1" smtClean="0">
                <a:latin typeface="Arial Narrow" pitchFamily="34" charset="0"/>
              </a:rPr>
              <a:t>Arteriovenous</a:t>
            </a:r>
            <a:r>
              <a:rPr lang="en-GB" sz="3600" i="1" u="sng" dirty="0" smtClean="0">
                <a:latin typeface="Arial Narrow" pitchFamily="34" charset="0"/>
              </a:rPr>
              <a:t> malformations (AVM)</a:t>
            </a:r>
          </a:p>
          <a:p>
            <a:pPr marL="609600" indent="-609600">
              <a:lnSpc>
                <a:spcPct val="80000"/>
              </a:lnSpc>
              <a:buFontTx/>
              <a:buChar char="-"/>
              <a:defRPr/>
            </a:pPr>
            <a:r>
              <a:rPr lang="en-GB" sz="3600" dirty="0" smtClean="0">
                <a:latin typeface="Arial Narrow" pitchFamily="34" charset="0"/>
              </a:rPr>
              <a:t>Is the most common type and the most dangerous</a:t>
            </a:r>
          </a:p>
          <a:p>
            <a:pPr marL="609600" indent="-609600">
              <a:lnSpc>
                <a:spcPct val="80000"/>
              </a:lnSpc>
              <a:buNone/>
              <a:defRPr/>
            </a:pPr>
            <a:r>
              <a:rPr lang="en-GB" sz="3600" dirty="0" smtClean="0">
                <a:latin typeface="Arial Narrow" pitchFamily="34" charset="0"/>
              </a:rPr>
              <a:t>-     Affect males twice as frequently as females; </a:t>
            </a:r>
          </a:p>
          <a:p>
            <a:pPr marL="609600" indent="-609600">
              <a:lnSpc>
                <a:spcPct val="80000"/>
              </a:lnSpc>
              <a:buFontTx/>
              <a:buChar char="-"/>
              <a:defRPr/>
            </a:pPr>
            <a:r>
              <a:rPr lang="en-GB" sz="3600" dirty="0" smtClean="0">
                <a:latin typeface="Arial Narrow" pitchFamily="34" charset="0"/>
              </a:rPr>
              <a:t>The lesion is most often recognized clinically between the ages of 10 and 30 years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09600" indent="-609600">
              <a:lnSpc>
                <a:spcPct val="80000"/>
              </a:lnSpc>
              <a:buNone/>
              <a:defRPr/>
            </a:pPr>
            <a:r>
              <a:rPr lang="en-GB" sz="4000" dirty="0" smtClean="0">
                <a:latin typeface="Arial Narrow" pitchFamily="34" charset="0"/>
              </a:rPr>
              <a:t>-    The lesions presenting as :</a:t>
            </a:r>
          </a:p>
          <a:p>
            <a:pPr marL="609600" indent="-609600">
              <a:lnSpc>
                <a:spcPct val="80000"/>
              </a:lnSpc>
              <a:buNone/>
              <a:defRPr/>
            </a:pPr>
            <a:r>
              <a:rPr lang="en-GB" sz="4000" dirty="0" smtClean="0">
                <a:latin typeface="Arial Narrow" pitchFamily="34" charset="0"/>
              </a:rPr>
              <a:t>a.   A seizure disorder </a:t>
            </a:r>
          </a:p>
          <a:p>
            <a:pPr marL="609600" indent="-609600">
              <a:lnSpc>
                <a:spcPct val="80000"/>
              </a:lnSpc>
              <a:buNone/>
              <a:defRPr/>
            </a:pPr>
            <a:r>
              <a:rPr lang="en-GB" sz="4000" dirty="0" smtClean="0">
                <a:latin typeface="Arial Narrow" pitchFamily="34" charset="0"/>
              </a:rPr>
              <a:t>b.   An intra-cerebral </a:t>
            </a:r>
            <a:r>
              <a:rPr lang="en-GB" sz="4000" dirty="0" err="1" smtClean="0">
                <a:latin typeface="Arial Narrow" pitchFamily="34" charset="0"/>
              </a:rPr>
              <a:t>hemorrhage</a:t>
            </a:r>
            <a:r>
              <a:rPr lang="en-GB" sz="4000" dirty="0" smtClean="0">
                <a:latin typeface="Arial Narrow" pitchFamily="34" charset="0"/>
              </a:rPr>
              <a:t> </a:t>
            </a:r>
          </a:p>
          <a:p>
            <a:pPr marL="609600" indent="-609600">
              <a:lnSpc>
                <a:spcPct val="80000"/>
              </a:lnSpc>
              <a:buNone/>
              <a:defRPr/>
            </a:pPr>
            <a:r>
              <a:rPr lang="en-GB" sz="4000" dirty="0" smtClean="0">
                <a:latin typeface="Arial Narrow" pitchFamily="34" charset="0"/>
              </a:rPr>
              <a:t>c.   A subarachnoid </a:t>
            </a:r>
            <a:r>
              <a:rPr lang="en-GB" sz="4000" dirty="0" err="1" smtClean="0">
                <a:latin typeface="Arial Narrow" pitchFamily="34" charset="0"/>
              </a:rPr>
              <a:t>hemorrhage</a:t>
            </a:r>
            <a:r>
              <a:rPr lang="en-GB" sz="4000" dirty="0" smtClean="0">
                <a:latin typeface="Arial Narrow" pitchFamily="34" charset="0"/>
              </a:rPr>
              <a:t> </a:t>
            </a:r>
          </a:p>
          <a:p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447800"/>
            <a:ext cx="8839200" cy="5410200"/>
          </a:xfrm>
        </p:spPr>
        <p:txBody>
          <a:bodyPr>
            <a:normAutofit/>
          </a:bodyPr>
          <a:lstStyle/>
          <a:p>
            <a:pPr marL="742950" indent="-742950">
              <a:lnSpc>
                <a:spcPct val="80000"/>
              </a:lnSpc>
              <a:buAutoNum type="alphaLcPeriod" startAt="4"/>
              <a:defRPr/>
            </a:pPr>
            <a:r>
              <a:rPr lang="en-GB" sz="3600" dirty="0" smtClean="0">
                <a:latin typeface="Arial Narrow" pitchFamily="34" charset="0"/>
              </a:rPr>
              <a:t>Large AVMs occurring in the newborn period can lead to high-output congestive heart failure because of blood shunting directly from arteries to veins.</a:t>
            </a:r>
          </a:p>
          <a:p>
            <a:pPr marL="742950" indent="-742950">
              <a:lnSpc>
                <a:spcPct val="80000"/>
              </a:lnSpc>
              <a:buNone/>
              <a:defRPr/>
            </a:pPr>
            <a:r>
              <a:rPr lang="en-GB" sz="3600" dirty="0" smtClean="0">
                <a:latin typeface="Arial Narrow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381000" indent="-381000" eaLnBrk="1" hangingPunct="1">
              <a:lnSpc>
                <a:spcPct val="90000"/>
              </a:lnSpc>
              <a:buFontTx/>
              <a:buNone/>
              <a:defRPr/>
            </a:pPr>
            <a:r>
              <a:rPr lang="en-GB" sz="2400" dirty="0" smtClean="0"/>
              <a:t>. </a:t>
            </a:r>
          </a:p>
          <a:p>
            <a:pPr marL="381000" indent="-381000" eaLnBrk="1" hangingPunct="1">
              <a:lnSpc>
                <a:spcPct val="90000"/>
              </a:lnSpc>
              <a:buFontTx/>
              <a:buNone/>
              <a:defRPr/>
            </a:pPr>
            <a:r>
              <a:rPr lang="en-GB" sz="3600" b="1" dirty="0" smtClean="0">
                <a:latin typeface="Arial Narrow" pitchFamily="34" charset="0"/>
              </a:rPr>
              <a:t>2. Cavernous </a:t>
            </a:r>
            <a:r>
              <a:rPr lang="en-GB" sz="3600" b="1" dirty="0" err="1" smtClean="0">
                <a:latin typeface="Arial Narrow" pitchFamily="34" charset="0"/>
              </a:rPr>
              <a:t>hemangiomas</a:t>
            </a:r>
            <a:r>
              <a:rPr lang="en-GB" sz="3600" dirty="0" smtClean="0">
                <a:latin typeface="Arial Narrow" pitchFamily="34" charset="0"/>
              </a:rPr>
              <a:t> </a:t>
            </a:r>
          </a:p>
          <a:p>
            <a:pPr marL="381000" indent="-381000" eaLnBrk="1" hangingPunct="1">
              <a:lnSpc>
                <a:spcPct val="90000"/>
              </a:lnSpc>
              <a:buFontTx/>
              <a:buNone/>
              <a:defRPr/>
            </a:pPr>
            <a:r>
              <a:rPr lang="en-GB" sz="3600" dirty="0" smtClean="0">
                <a:latin typeface="Arial Narrow" pitchFamily="34" charset="0"/>
              </a:rPr>
              <a:t>-   Consist of distended, loosely organized vascular channels with thin </a:t>
            </a:r>
            <a:r>
              <a:rPr lang="en-GB" sz="3600" dirty="0" err="1" smtClean="0">
                <a:latin typeface="Arial Narrow" pitchFamily="34" charset="0"/>
              </a:rPr>
              <a:t>collagenized</a:t>
            </a:r>
            <a:r>
              <a:rPr lang="en-GB" sz="3600" dirty="0" smtClean="0">
                <a:latin typeface="Arial Narrow" pitchFamily="34" charset="0"/>
              </a:rPr>
              <a:t> walls. </a:t>
            </a:r>
          </a:p>
          <a:p>
            <a:pPr marL="381000" indent="-381000" eaLnBrk="1" hangingPunct="1">
              <a:lnSpc>
                <a:spcPct val="90000"/>
              </a:lnSpc>
              <a:buFontTx/>
              <a:buNone/>
              <a:defRPr/>
            </a:pPr>
            <a:r>
              <a:rPr lang="en-GB" sz="3600" dirty="0" smtClean="0">
                <a:latin typeface="Arial Narrow" pitchFamily="34" charset="0"/>
              </a:rPr>
              <a:t>-   They are devoid of intervening nervous tissue</a:t>
            </a:r>
          </a:p>
          <a:p>
            <a:pPr marL="381000" indent="-381000" eaLnBrk="1" hangingPunct="1">
              <a:lnSpc>
                <a:spcPct val="90000"/>
              </a:lnSpc>
              <a:buFontTx/>
              <a:buNone/>
              <a:defRPr/>
            </a:pPr>
            <a:r>
              <a:rPr lang="en-GB" sz="3600" dirty="0" smtClean="0">
                <a:latin typeface="Arial Narrow" pitchFamily="34" charset="0"/>
              </a:rPr>
              <a:t>-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81000" indent="-381000">
              <a:lnSpc>
                <a:spcPct val="90000"/>
              </a:lnSpc>
              <a:buNone/>
              <a:defRPr/>
            </a:pPr>
            <a:r>
              <a:rPr lang="en-GB" dirty="0" smtClean="0">
                <a:latin typeface="Arial Narrow" pitchFamily="34" charset="0"/>
              </a:rPr>
              <a:t>- They occur most often in the cerebellum, </a:t>
            </a:r>
            <a:r>
              <a:rPr lang="en-GB" dirty="0" err="1" smtClean="0">
                <a:latin typeface="Arial Narrow" pitchFamily="34" charset="0"/>
              </a:rPr>
              <a:t>pons</a:t>
            </a:r>
            <a:r>
              <a:rPr lang="en-GB" dirty="0" smtClean="0">
                <a:latin typeface="Arial Narrow" pitchFamily="34" charset="0"/>
              </a:rPr>
              <a:t>, and </a:t>
            </a:r>
            <a:r>
              <a:rPr lang="en-GB" dirty="0" err="1" smtClean="0">
                <a:latin typeface="Arial Narrow" pitchFamily="34" charset="0"/>
              </a:rPr>
              <a:t>subcortical</a:t>
            </a:r>
            <a:r>
              <a:rPr lang="en-GB" dirty="0" smtClean="0">
                <a:latin typeface="Arial Narrow" pitchFamily="34" charset="0"/>
              </a:rPr>
              <a:t> regions, </a:t>
            </a:r>
          </a:p>
          <a:p>
            <a:pPr marL="381000" indent="-381000">
              <a:lnSpc>
                <a:spcPct val="90000"/>
              </a:lnSpc>
              <a:buNone/>
              <a:defRPr/>
            </a:pPr>
            <a:r>
              <a:rPr lang="en-GB" dirty="0" smtClean="0">
                <a:latin typeface="Arial Narrow" pitchFamily="34" charset="0"/>
              </a:rPr>
              <a:t>-   Have a low flow without </a:t>
            </a:r>
            <a:r>
              <a:rPr lang="en-GB" dirty="0" err="1" smtClean="0">
                <a:latin typeface="Arial Narrow" pitchFamily="34" charset="0"/>
              </a:rPr>
              <a:t>arterio</a:t>
            </a:r>
            <a:r>
              <a:rPr lang="en-GB" dirty="0" smtClean="0">
                <a:latin typeface="Arial Narrow" pitchFamily="34" charset="0"/>
              </a:rPr>
              <a:t>-venous shunting. </a:t>
            </a:r>
          </a:p>
          <a:p>
            <a:pPr marL="381000" indent="-381000">
              <a:lnSpc>
                <a:spcPct val="90000"/>
              </a:lnSpc>
              <a:buNone/>
              <a:defRPr/>
            </a:pPr>
            <a:r>
              <a:rPr lang="en-GB" dirty="0" smtClean="0">
                <a:latin typeface="Arial Narrow" pitchFamily="34" charset="0"/>
              </a:rPr>
              <a:t>-   Foci of old </a:t>
            </a:r>
            <a:r>
              <a:rPr lang="en-GB" dirty="0" err="1" smtClean="0">
                <a:latin typeface="Arial Narrow" pitchFamily="34" charset="0"/>
              </a:rPr>
              <a:t>hemorrhage</a:t>
            </a:r>
            <a:r>
              <a:rPr lang="en-GB" dirty="0" smtClean="0">
                <a:latin typeface="Arial Narrow" pitchFamily="34" charset="0"/>
              </a:rPr>
              <a:t>, infarction, and calcification frequently surround the abnormal vessels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304800"/>
            <a:ext cx="9144000" cy="6553200"/>
          </a:xfrm>
        </p:spPr>
        <p:txBody>
          <a:bodyPr>
            <a:normAutofit/>
          </a:bodyPr>
          <a:lstStyle/>
          <a:p>
            <a:pPr marL="609600" indent="-609600">
              <a:lnSpc>
                <a:spcPct val="90000"/>
              </a:lnSpc>
              <a:buNone/>
              <a:defRPr/>
            </a:pPr>
            <a:r>
              <a:rPr lang="en-GB" sz="3600" b="1" dirty="0" smtClean="0">
                <a:latin typeface="Arial Narrow" pitchFamily="34" charset="0"/>
              </a:rPr>
              <a:t>3. Capillary </a:t>
            </a:r>
            <a:r>
              <a:rPr lang="en-GB" sz="3600" b="1" dirty="0" err="1" smtClean="0">
                <a:latin typeface="Arial Narrow" pitchFamily="34" charset="0"/>
              </a:rPr>
              <a:t>telangiectasias</a:t>
            </a:r>
            <a:r>
              <a:rPr lang="en-GB" sz="3600" dirty="0" smtClean="0">
                <a:latin typeface="Arial Narrow" pitchFamily="34" charset="0"/>
              </a:rPr>
              <a:t> 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  <a:defRPr/>
            </a:pPr>
            <a:r>
              <a:rPr lang="en-GB" sz="3600" dirty="0" smtClean="0">
                <a:latin typeface="Arial Narrow" pitchFamily="34" charset="0"/>
              </a:rPr>
              <a:t>-     Are microscopic foci of dilated, thin-walled vascular channels separated by relatively normal brain parenchyma 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  <a:defRPr/>
            </a:pPr>
            <a:r>
              <a:rPr lang="en-GB" sz="3600" dirty="0" smtClean="0">
                <a:latin typeface="Arial Narrow" pitchFamily="34" charset="0"/>
              </a:rPr>
              <a:t>-     Occurring most frequently in the </a:t>
            </a:r>
            <a:r>
              <a:rPr lang="en-GB" sz="3600" dirty="0" err="1" smtClean="0">
                <a:latin typeface="Arial Narrow" pitchFamily="34" charset="0"/>
              </a:rPr>
              <a:t>pons</a:t>
            </a:r>
            <a:r>
              <a:rPr lang="en-GB" sz="3600" dirty="0" smtClean="0">
                <a:latin typeface="Arial Narrow" pitchFamily="34" charset="0"/>
              </a:rPr>
              <a:t>. </a:t>
            </a:r>
            <a:endParaRPr lang="en-GB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09600" indent="-609600">
              <a:lnSpc>
                <a:spcPct val="90000"/>
              </a:lnSpc>
              <a:buNone/>
              <a:defRPr/>
            </a:pPr>
            <a:endParaRPr lang="en-GB" dirty="0" smtClean="0">
              <a:latin typeface="Arial Narrow" pitchFamily="34" charset="0"/>
            </a:endParaRPr>
          </a:p>
          <a:p>
            <a:pPr marL="609600" indent="-609600">
              <a:lnSpc>
                <a:spcPct val="90000"/>
              </a:lnSpc>
              <a:buNone/>
              <a:defRPr/>
            </a:pPr>
            <a:r>
              <a:rPr lang="en-GB" b="1" dirty="0" smtClean="0">
                <a:latin typeface="Arial Narrow" pitchFamily="34" charset="0"/>
              </a:rPr>
              <a:t>4.    Venous </a:t>
            </a:r>
            <a:r>
              <a:rPr lang="en-GB" b="1" dirty="0" err="1" smtClean="0">
                <a:latin typeface="Arial Narrow" pitchFamily="34" charset="0"/>
              </a:rPr>
              <a:t>angiomas</a:t>
            </a:r>
            <a:r>
              <a:rPr lang="en-GB" b="1" dirty="0" smtClean="0">
                <a:latin typeface="Arial Narrow" pitchFamily="34" charset="0"/>
              </a:rPr>
              <a:t> (</a:t>
            </a:r>
            <a:r>
              <a:rPr lang="en-GB" b="1" dirty="0" err="1" smtClean="0">
                <a:latin typeface="Arial Narrow" pitchFamily="34" charset="0"/>
              </a:rPr>
              <a:t>varices</a:t>
            </a:r>
            <a:r>
              <a:rPr lang="en-GB" b="1" dirty="0" smtClean="0">
                <a:latin typeface="Arial Narrow" pitchFamily="34" charset="0"/>
              </a:rPr>
              <a:t>)</a:t>
            </a:r>
            <a:r>
              <a:rPr lang="en-GB" dirty="0" smtClean="0">
                <a:latin typeface="Arial Narrow" pitchFamily="34" charset="0"/>
              </a:rPr>
              <a:t> </a:t>
            </a:r>
          </a:p>
          <a:p>
            <a:pPr marL="609600" indent="-609600">
              <a:lnSpc>
                <a:spcPct val="90000"/>
              </a:lnSpc>
              <a:buNone/>
              <a:defRPr/>
            </a:pPr>
            <a:r>
              <a:rPr lang="en-GB" dirty="0" smtClean="0">
                <a:latin typeface="Arial Narrow" pitchFamily="34" charset="0"/>
              </a:rPr>
              <a:t>-     Consist of aggregates of </a:t>
            </a:r>
            <a:r>
              <a:rPr lang="en-GB" dirty="0" err="1" smtClean="0">
                <a:latin typeface="Arial Narrow" pitchFamily="34" charset="0"/>
              </a:rPr>
              <a:t>ectatic</a:t>
            </a:r>
            <a:r>
              <a:rPr lang="en-GB" dirty="0" smtClean="0">
                <a:latin typeface="Arial Narrow" pitchFamily="34" charset="0"/>
              </a:rPr>
              <a:t> venous channels. </a:t>
            </a:r>
          </a:p>
          <a:p>
            <a:pPr marL="609600" indent="-609600">
              <a:lnSpc>
                <a:spcPct val="90000"/>
              </a:lnSpc>
              <a:buNone/>
              <a:defRPr/>
            </a:pPr>
            <a:r>
              <a:rPr lang="en-GB" b="1" i="1" u="sng" dirty="0" smtClean="0">
                <a:latin typeface="Arial Narrow" pitchFamily="34" charset="0"/>
              </a:rPr>
              <a:t>Note:</a:t>
            </a:r>
            <a:r>
              <a:rPr lang="en-GB" dirty="0" smtClean="0">
                <a:latin typeface="Arial Narrow" pitchFamily="34" charset="0"/>
              </a:rPr>
              <a:t> </a:t>
            </a:r>
          </a:p>
          <a:p>
            <a:pPr marL="609600" indent="-609600">
              <a:lnSpc>
                <a:spcPct val="90000"/>
              </a:lnSpc>
              <a:buNone/>
              <a:defRPr/>
            </a:pPr>
            <a:r>
              <a:rPr lang="en-GB" dirty="0" smtClean="0">
                <a:latin typeface="Arial Narrow" pitchFamily="34" charset="0"/>
              </a:rPr>
              <a:t>-    The latter two types are unlikely to bleed  and are most commonly discovered as incidental lesions.</a:t>
            </a:r>
            <a:endParaRPr lang="en-GB" b="1" dirty="0" smtClean="0">
              <a:latin typeface="Arial Narrow" pitchFamily="34" charset="0"/>
            </a:endParaRPr>
          </a:p>
          <a:p>
            <a:pPr marL="609600" indent="-609600">
              <a:lnSpc>
                <a:spcPct val="90000"/>
              </a:lnSpc>
              <a:buNone/>
              <a:defRPr/>
            </a:pPr>
            <a:endParaRPr lang="en-GB" sz="2000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-  </a:t>
            </a:r>
            <a:r>
              <a:rPr lang="en-US" sz="3600" dirty="0" smtClean="0">
                <a:latin typeface="Arial Narrow" pitchFamily="34" charset="0"/>
              </a:rPr>
              <a:t>The frequency of relapses tends to decrease during the course of time, but there is a </a:t>
            </a:r>
            <a:r>
              <a:rPr lang="en-US" sz="3600" u="sng" dirty="0" smtClean="0">
                <a:latin typeface="Arial Narrow" pitchFamily="34" charset="0"/>
              </a:rPr>
              <a:t>steady neurologic deterioration in most affected </a:t>
            </a:r>
            <a:r>
              <a:rPr lang="en-US" sz="3600" u="sng" dirty="0" err="1" smtClean="0">
                <a:latin typeface="Arial Narrow" pitchFamily="34" charset="0"/>
              </a:rPr>
              <a:t>individuals</a:t>
            </a:r>
            <a:r>
              <a:rPr lang="en-US" sz="3600" dirty="0" err="1" smtClean="0">
                <a:latin typeface="Arial Narrow" pitchFamily="34" charset="0"/>
              </a:rPr>
              <a:t>.due</a:t>
            </a:r>
            <a:r>
              <a:rPr lang="en-US" sz="3600" dirty="0" smtClean="0">
                <a:latin typeface="Arial Narrow" pitchFamily="34" charset="0"/>
              </a:rPr>
              <a:t> to accumulated damage to axons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451</TotalTime>
  <Words>2297</Words>
  <Application>Microsoft Office PowerPoint</Application>
  <PresentationFormat>On-screen Show (4:3)</PresentationFormat>
  <Paragraphs>212</Paragraphs>
  <Slides>86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86</vt:i4>
      </vt:variant>
    </vt:vector>
  </HeadingPairs>
  <TitlesOfParts>
    <vt:vector size="87" baseType="lpstr">
      <vt:lpstr>Office Theme</vt:lpstr>
      <vt:lpstr>PRIMARY DISEASES OF MYELIN </vt:lpstr>
      <vt:lpstr>Slide 2</vt:lpstr>
      <vt:lpstr>Slide 3</vt:lpstr>
      <vt:lpstr>Slide 4</vt:lpstr>
      <vt:lpstr>1.Multiple sclerosis</vt:lpstr>
      <vt:lpstr>Slide 6</vt:lpstr>
      <vt:lpstr>Slide 7</vt:lpstr>
      <vt:lpstr>Slide 8</vt:lpstr>
      <vt:lpstr>Slide 9</vt:lpstr>
      <vt:lpstr>Pathogenesis. </vt:lpstr>
      <vt:lpstr>Slide 11</vt:lpstr>
      <vt:lpstr>Slide 12</vt:lpstr>
      <vt:lpstr>Slide 13</vt:lpstr>
      <vt:lpstr>Immune mechanisms involved in destruction of myelin</vt:lpstr>
      <vt:lpstr>Slide 15</vt:lpstr>
      <vt:lpstr>Slide 16</vt:lpstr>
      <vt:lpstr>Slide 17</vt:lpstr>
      <vt:lpstr>Slide 18</vt:lpstr>
      <vt:lpstr>Morphology</vt:lpstr>
      <vt:lpstr>MS plaques</vt:lpstr>
      <vt:lpstr>Multiple sclerosis; Plaques by H&amp;E and Luxol fast blue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Active MS plaque</vt:lpstr>
      <vt:lpstr>Slide 31</vt:lpstr>
      <vt:lpstr>Slide 32</vt:lpstr>
      <vt:lpstr>Quiescent plaque</vt:lpstr>
      <vt:lpstr>Quiescent plaque- Luxol fast blue stain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Chronic multiple sclerosis patterns</vt:lpstr>
      <vt:lpstr>Slide 50</vt:lpstr>
      <vt:lpstr>Slide 51</vt:lpstr>
      <vt:lpstr>Slide 52</vt:lpstr>
      <vt:lpstr>2. Neuromyelitis Optica </vt:lpstr>
      <vt:lpstr>Slide 54</vt:lpstr>
      <vt:lpstr>Pathogenesis</vt:lpstr>
      <vt:lpstr>Slide 56</vt:lpstr>
      <vt:lpstr>Slide 57</vt:lpstr>
      <vt:lpstr>Slide 58</vt:lpstr>
      <vt:lpstr>Slide 59</vt:lpstr>
      <vt:lpstr>Slide 60</vt:lpstr>
      <vt:lpstr>Slide 61</vt:lpstr>
      <vt:lpstr>Mechanism</vt:lpstr>
      <vt:lpstr>Slide 63</vt:lpstr>
      <vt:lpstr>Slide 64</vt:lpstr>
      <vt:lpstr>Slide 65</vt:lpstr>
      <vt:lpstr>Morphology</vt:lpstr>
      <vt:lpstr>Central pontine myelinolysis</vt:lpstr>
      <vt:lpstr>. Progressive multifocal leukoencephalopathy (PML</vt:lpstr>
      <vt:lpstr>PML- inclusions inoligodendrocytes</vt:lpstr>
      <vt:lpstr> Subarachnoid Hemorrhage  </vt:lpstr>
      <vt:lpstr>Slide 71</vt:lpstr>
      <vt:lpstr>Slide 72</vt:lpstr>
      <vt:lpstr>Slide 73</vt:lpstr>
      <vt:lpstr>Slide 74</vt:lpstr>
      <vt:lpstr>Slide 75</vt:lpstr>
      <vt:lpstr>Slide 76</vt:lpstr>
      <vt:lpstr>Slide 77</vt:lpstr>
      <vt:lpstr>Slide 78</vt:lpstr>
      <vt:lpstr>Slide 79</vt:lpstr>
      <vt:lpstr>Slide 80</vt:lpstr>
      <vt:lpstr>Slide 81</vt:lpstr>
      <vt:lpstr>Slide 82</vt:lpstr>
      <vt:lpstr>Slide 83</vt:lpstr>
      <vt:lpstr>Slide 84</vt:lpstr>
      <vt:lpstr>Slide 85</vt:lpstr>
      <vt:lpstr>Slide 86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VII.PRIMARY DISEASES OF MYELIN</dc:title>
  <dc:creator>user</dc:creator>
  <cp:lastModifiedBy>user</cp:lastModifiedBy>
  <cp:revision>75</cp:revision>
  <dcterms:created xsi:type="dcterms:W3CDTF">2015-03-12T22:45:59Z</dcterms:created>
  <dcterms:modified xsi:type="dcterms:W3CDTF">2015-03-19T06:58:54Z</dcterms:modified>
</cp:coreProperties>
</file>