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1"/>
  </p:notesMasterIdLst>
  <p:sldIdLst>
    <p:sldId id="257" r:id="rId2"/>
    <p:sldId id="611" r:id="rId3"/>
    <p:sldId id="636" r:id="rId4"/>
    <p:sldId id="634" r:id="rId5"/>
    <p:sldId id="639" r:id="rId6"/>
    <p:sldId id="279" r:id="rId7"/>
    <p:sldId id="280" r:id="rId8"/>
    <p:sldId id="612" r:id="rId9"/>
    <p:sldId id="281" r:id="rId10"/>
    <p:sldId id="613" r:id="rId11"/>
    <p:sldId id="283" r:id="rId12"/>
    <p:sldId id="287" r:id="rId13"/>
    <p:sldId id="635" r:id="rId14"/>
    <p:sldId id="638" r:id="rId15"/>
    <p:sldId id="637" r:id="rId16"/>
    <p:sldId id="614" r:id="rId17"/>
    <p:sldId id="288" r:id="rId18"/>
    <p:sldId id="622" r:id="rId19"/>
    <p:sldId id="289" r:id="rId20"/>
    <p:sldId id="630" r:id="rId21"/>
    <p:sldId id="633" r:id="rId22"/>
    <p:sldId id="631" r:id="rId23"/>
    <p:sldId id="615" r:id="rId24"/>
    <p:sldId id="291" r:id="rId25"/>
    <p:sldId id="616" r:id="rId26"/>
    <p:sldId id="640" r:id="rId27"/>
    <p:sldId id="292" r:id="rId28"/>
    <p:sldId id="624" r:id="rId29"/>
    <p:sldId id="293" r:id="rId30"/>
    <p:sldId id="627" r:id="rId31"/>
    <p:sldId id="626" r:id="rId32"/>
    <p:sldId id="632" r:id="rId33"/>
    <p:sldId id="294" r:id="rId34"/>
    <p:sldId id="296" r:id="rId35"/>
    <p:sldId id="619" r:id="rId36"/>
    <p:sldId id="336" r:id="rId37"/>
    <p:sldId id="298" r:id="rId38"/>
    <p:sldId id="620" r:id="rId39"/>
    <p:sldId id="33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27DBA-4FB7-4E6A-8012-7E5B99DBC95E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B4E70-BE68-4A7F-9B00-4FA31360B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C38-2032-44F4-8DB6-89F7902A7A55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F5ED-454E-4CD3-A194-1B917184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C38-2032-44F4-8DB6-89F7902A7A55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F5ED-454E-4CD3-A194-1B917184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C38-2032-44F4-8DB6-89F7902A7A55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F5ED-454E-4CD3-A194-1B917184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C38-2032-44F4-8DB6-89F7902A7A55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F5ED-454E-4CD3-A194-1B917184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C38-2032-44F4-8DB6-89F7902A7A55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F5ED-454E-4CD3-A194-1B917184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C38-2032-44F4-8DB6-89F7902A7A55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F5ED-454E-4CD3-A194-1B917184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C38-2032-44F4-8DB6-89F7902A7A55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F5ED-454E-4CD3-A194-1B917184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C38-2032-44F4-8DB6-89F7902A7A55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F5ED-454E-4CD3-A194-1B917184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C38-2032-44F4-8DB6-89F7902A7A55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F5ED-454E-4CD3-A194-1B917184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C38-2032-44F4-8DB6-89F7902A7A55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F5ED-454E-4CD3-A194-1B917184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6C38-2032-44F4-8DB6-89F7902A7A55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AF5ED-454E-4CD3-A194-1B917184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6C38-2032-44F4-8DB6-89F7902A7A55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F5ED-454E-4CD3-A194-1B917184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1"/>
            <a:ext cx="8534400" cy="2057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dirty="0" smtClean="0">
                <a:latin typeface="Arial Narrow" pitchFamily="34" charset="0"/>
              </a:rPr>
              <a:t>Diseases of Nervous System</a:t>
            </a:r>
            <a:endParaRPr lang="en-US" sz="6000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8305800" cy="2362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Arial Narrow" pitchFamily="34" charset="0"/>
              </a:rPr>
              <a:t>Fatima </a:t>
            </a:r>
            <a:r>
              <a:rPr lang="en-US" sz="4000" b="1" dirty="0" err="1" smtClean="0">
                <a:solidFill>
                  <a:schemeClr val="tx1"/>
                </a:solidFill>
                <a:latin typeface="Arial Narrow" pitchFamily="34" charset="0"/>
              </a:rPr>
              <a:t>Obeidat</a:t>
            </a:r>
            <a:r>
              <a:rPr lang="en-US" sz="4000" b="1" dirty="0" smtClean="0">
                <a:solidFill>
                  <a:schemeClr val="tx1"/>
                </a:solidFill>
                <a:latin typeface="Arial Narrow" pitchFamily="34" charset="0"/>
              </a:rPr>
              <a:t>, MD</a:t>
            </a:r>
          </a:p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Arial Narrow" pitchFamily="34" charset="0"/>
              </a:rPr>
              <a:t>Pathologist/</a:t>
            </a:r>
            <a:r>
              <a:rPr lang="en-US" sz="4000" b="1" dirty="0" err="1" smtClean="0">
                <a:solidFill>
                  <a:schemeClr val="tx1"/>
                </a:solidFill>
                <a:latin typeface="Arial Narrow" pitchFamily="34" charset="0"/>
              </a:rPr>
              <a:t>Neuropathologist</a:t>
            </a:r>
            <a:endParaRPr lang="en-US" sz="4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Arial Narrow" pitchFamily="34" charset="0"/>
              </a:rPr>
              <a:t>The University of Jordan</a:t>
            </a:r>
          </a:p>
          <a:p>
            <a:pPr>
              <a:defRPr/>
            </a:pPr>
            <a:r>
              <a:rPr lang="en-US" sz="4000" b="1" smtClean="0">
                <a:solidFill>
                  <a:schemeClr val="tx1"/>
                </a:solidFill>
                <a:latin typeface="Arial Narrow" pitchFamily="34" charset="0"/>
              </a:rPr>
              <a:t>Lecture 2</a:t>
            </a:r>
            <a:endParaRPr lang="en-US" sz="4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u="sng" dirty="0" smtClean="0">
                <a:latin typeface="Arial Narrow" pitchFamily="34" charset="0"/>
              </a:rPr>
              <a:t>II. </a:t>
            </a:r>
            <a:r>
              <a:rPr lang="en-US" b="1" i="1" u="sng" dirty="0" smtClean="0">
                <a:latin typeface="Arial Narrow" pitchFamily="34" charset="0"/>
              </a:rPr>
              <a:t>Communicating hydrocephalus</a:t>
            </a:r>
            <a:r>
              <a:rPr lang="en-US" b="1" i="1" dirty="0" smtClean="0">
                <a:latin typeface="Arial Narrow" pitchFamily="34" charset="0"/>
              </a:rPr>
              <a:t>,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: </a:t>
            </a:r>
          </a:p>
          <a:p>
            <a:pPr>
              <a:buFontTx/>
              <a:buNone/>
              <a:defRPr/>
            </a:pPr>
            <a:r>
              <a:rPr lang="en-US" dirty="0" smtClean="0">
                <a:latin typeface="Arial Narrow" pitchFamily="34" charset="0"/>
              </a:rPr>
              <a:t>-  Refers to the abnormality in which there is free passage of CSF from within the ventricular system into the subarachnoid space </a:t>
            </a:r>
          </a:p>
          <a:p>
            <a:pPr>
              <a:buFontTx/>
              <a:buNone/>
              <a:defRPr/>
            </a:pPr>
            <a:r>
              <a:rPr lang="en-US" u="sng" dirty="0" smtClean="0">
                <a:latin typeface="Arial Narrow" pitchFamily="34" charset="0"/>
              </a:rPr>
              <a:t>-Causes</a:t>
            </a:r>
          </a:p>
          <a:p>
            <a:pPr>
              <a:buFontTx/>
              <a:buNone/>
              <a:defRPr/>
            </a:pPr>
            <a:r>
              <a:rPr lang="en-US" dirty="0" smtClean="0">
                <a:latin typeface="Arial Narrow" pitchFamily="34" charset="0"/>
              </a:rPr>
              <a:t>a. Defects in the subarachnoid space such as fibrosis in </a:t>
            </a:r>
            <a:r>
              <a:rPr lang="en-US" dirty="0" err="1" smtClean="0">
                <a:latin typeface="Arial Narrow" pitchFamily="34" charset="0"/>
              </a:rPr>
              <a:t>leptomeningitis</a:t>
            </a:r>
            <a:r>
              <a:rPr lang="en-US" dirty="0" smtClean="0">
                <a:latin typeface="Arial Narrow" pitchFamily="34" charset="0"/>
              </a:rPr>
              <a:t> and hemorrhage from </a:t>
            </a:r>
            <a:r>
              <a:rPr lang="en-US" dirty="0" err="1" smtClean="0">
                <a:latin typeface="Arial Narrow" pitchFamily="34" charset="0"/>
              </a:rPr>
              <a:t>saccular</a:t>
            </a:r>
            <a:r>
              <a:rPr lang="en-US" dirty="0" smtClean="0">
                <a:latin typeface="Arial Narrow" pitchFamily="34" charset="0"/>
              </a:rPr>
              <a:t> aneurysms</a:t>
            </a:r>
            <a:endParaRPr lang="ar-JO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3600" dirty="0" smtClean="0">
              <a:latin typeface="Arial Narrow" pitchFamily="34" charset="0"/>
            </a:endParaRPr>
          </a:p>
          <a:p>
            <a:pPr marL="742950" indent="-7429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B. Defects in absorption of CSF at the </a:t>
            </a:r>
            <a:r>
              <a:rPr lang="en-US" sz="3600" dirty="0" err="1" smtClean="0">
                <a:latin typeface="Arial Narrow" pitchFamily="34" charset="0"/>
              </a:rPr>
              <a:t>arachnoid</a:t>
            </a:r>
            <a:r>
              <a:rPr lang="en-US" sz="3600" dirty="0" smtClean="0">
                <a:latin typeface="Arial Narrow" pitchFamily="34" charset="0"/>
              </a:rPr>
              <a:t> granulations such as </a:t>
            </a:r>
          </a:p>
          <a:p>
            <a:pPr marL="742950" indent="-7429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1. congenital deficiency of arachnoids'  granulation</a:t>
            </a:r>
          </a:p>
          <a:p>
            <a:pPr marL="742950" indent="-7429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2. Increased cerebral venous pressure</a:t>
            </a:r>
          </a:p>
          <a:p>
            <a:pPr marL="742950" indent="-7429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C. Overproduction of CSF by choroid plexus </a:t>
            </a:r>
            <a:r>
              <a:rPr lang="en-US" sz="3600" dirty="0" err="1" smtClean="0">
                <a:latin typeface="Arial Narrow" pitchFamily="34" charset="0"/>
              </a:rPr>
              <a:t>papilloma</a:t>
            </a:r>
            <a:endParaRPr lang="en-US" sz="3600" dirty="0" smtClean="0">
              <a:latin typeface="Arial Narrow" pitchFamily="34" charset="0"/>
            </a:endParaRPr>
          </a:p>
          <a:p>
            <a:pPr marL="742950" indent="-7429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D. Idiopathic</a:t>
            </a:r>
          </a:p>
          <a:p>
            <a:pPr marL="514350" indent="-514350">
              <a:buFontTx/>
              <a:buNone/>
              <a:defRPr/>
            </a:pPr>
            <a:endParaRPr lang="en-US" dirty="0" smtClean="0">
              <a:latin typeface="Arial Narrow" pitchFamily="34" charset="0"/>
            </a:endParaRPr>
          </a:p>
          <a:p>
            <a:pPr marL="514350" indent="-514350">
              <a:buFontTx/>
              <a:buNone/>
              <a:defRPr/>
            </a:pPr>
            <a:endParaRPr lang="en-US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839200" cy="6172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US" sz="3600" u="sng" dirty="0" smtClean="0">
                <a:latin typeface="Arial Narrow" pitchFamily="34" charset="0"/>
              </a:rPr>
              <a:t>C.</a:t>
            </a:r>
            <a:r>
              <a:rPr lang="en-US" sz="3600" i="1" u="sng" dirty="0" smtClean="0">
                <a:latin typeface="Arial Narrow" pitchFamily="34" charset="0"/>
              </a:rPr>
              <a:t>H</a:t>
            </a:r>
            <a:r>
              <a:rPr lang="en-GB" sz="3600" i="1" u="sng" dirty="0" err="1">
                <a:latin typeface="Arial Narrow" pitchFamily="34" charset="0"/>
              </a:rPr>
              <a:t>ydrocephalus</a:t>
            </a:r>
            <a:r>
              <a:rPr lang="en-GB" sz="3600" i="1" u="sng" dirty="0">
                <a:latin typeface="Arial Narrow" pitchFamily="34" charset="0"/>
              </a:rPr>
              <a:t> ex </a:t>
            </a:r>
            <a:r>
              <a:rPr lang="en-GB" sz="3600" i="1" u="sng" dirty="0" err="1">
                <a:latin typeface="Arial Narrow" pitchFamily="34" charset="0"/>
              </a:rPr>
              <a:t>vacuo</a:t>
            </a:r>
            <a:r>
              <a:rPr lang="en-GB" sz="3600" dirty="0">
                <a:latin typeface="Arial Narrow" pitchFamily="34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3600" dirty="0">
                <a:latin typeface="Arial Narrow" pitchFamily="34" charset="0"/>
              </a:rPr>
              <a:t>-     Refers to dilation of the ventricular system with a compensatory increase in CSF volume secondary to a loss of brain parenchyma, as may occur after infarcts or with a degenerative disease.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Hydrocephalus Ex </a:t>
            </a:r>
            <a:r>
              <a:rPr lang="en-US" dirty="0" err="1" smtClean="0"/>
              <a:t>vacue</a:t>
            </a:r>
            <a:endParaRPr lang="en-US" dirty="0"/>
          </a:p>
        </p:txBody>
      </p:sp>
      <p:pic>
        <p:nvPicPr>
          <p:cNvPr id="2050" name="Picture 2" descr="C:\Users\user\Desktop\CNS0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924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9144000" cy="67056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600" u="sng" dirty="0" smtClean="0">
                <a:latin typeface="Arial Narrow" pitchFamily="34" charset="0"/>
              </a:rPr>
              <a:t>. Interstitial Edema</a:t>
            </a:r>
            <a:r>
              <a:rPr lang="en-US" sz="3600" dirty="0" smtClean="0">
                <a:latin typeface="Arial Narrow" pitchFamily="34" charset="0"/>
              </a:rPr>
              <a:t>: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It occurs in Patients with acute obstructive high pressure hydrocephalus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 Due to  damage to the </a:t>
            </a:r>
            <a:r>
              <a:rPr lang="en-US" sz="3600" dirty="0" err="1" smtClean="0">
                <a:latin typeface="Arial Narrow" pitchFamily="34" charset="0"/>
              </a:rPr>
              <a:t>ependymal</a:t>
            </a:r>
            <a:r>
              <a:rPr lang="en-US" sz="3600" dirty="0" smtClean="0">
                <a:latin typeface="Arial Narrow" pitchFamily="34" charset="0"/>
              </a:rPr>
              <a:t> lining by stretching </a:t>
            </a:r>
          </a:p>
          <a:p>
            <a:pPr>
              <a:buFontTx/>
              <a:buNone/>
              <a:defRPr/>
            </a:pP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Which leads to an increase in the water content in the </a:t>
            </a:r>
            <a:r>
              <a:rPr lang="en-US" sz="3600" dirty="0" err="1" smtClean="0">
                <a:latin typeface="Arial Narrow" pitchFamily="34" charset="0"/>
              </a:rPr>
              <a:t>periventricular</a:t>
            </a:r>
            <a:r>
              <a:rPr lang="en-US" sz="3600" dirty="0" smtClean="0">
                <a:latin typeface="Arial Narrow" pitchFamily="34" charset="0"/>
              </a:rPr>
              <a:t> white matter 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It is most pronounced around the frontal and occipital horns of the lateral ventricles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/>
                </a:solidFill>
                <a:latin typeface="Arial Narrow" pitchFamily="34" charset="0"/>
              </a:rPr>
              <a:t>3. Brain </a:t>
            </a:r>
            <a:r>
              <a:rPr lang="en-US" sz="6000" dirty="0" err="1" smtClean="0">
                <a:solidFill>
                  <a:schemeClr val="tx2"/>
                </a:solidFill>
                <a:latin typeface="Arial Narrow" pitchFamily="34" charset="0"/>
              </a:rPr>
              <a:t>herniations</a:t>
            </a:r>
            <a:endParaRPr lang="en-US" sz="6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839200" cy="6096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en-GB" sz="3600" dirty="0" smtClean="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Char char="-"/>
              <a:defRPr/>
            </a:pPr>
            <a:r>
              <a:rPr lang="en-GB" sz="4800" dirty="0" smtClean="0">
                <a:latin typeface="Arial Narrow" pitchFamily="34" charset="0"/>
              </a:rPr>
              <a:t>Changes in the intracranial pressure may result from increase in the volume of brain, blood or CSF</a:t>
            </a:r>
          </a:p>
          <a:p>
            <a:pPr marL="609600" indent="-609600">
              <a:lnSpc>
                <a:spcPct val="80000"/>
              </a:lnSpc>
              <a:buFontTx/>
              <a:buChar char="-"/>
              <a:defRPr/>
            </a:pPr>
            <a:r>
              <a:rPr lang="en-GB" sz="4800" dirty="0" smtClean="0">
                <a:latin typeface="Arial Narrow" pitchFamily="34" charset="0"/>
              </a:rPr>
              <a:t>Compensatory mechanisms maintain a normal intracranial pressure for any increase in the volume of 100-120 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latin typeface="Arial Narrow" pitchFamily="34" charset="0"/>
              </a:rPr>
              <a:t>When the volume increases beyond the point of compensation the ICP increases which can lead to cerebral </a:t>
            </a:r>
            <a:r>
              <a:rPr lang="en-US" sz="4400" dirty="0" err="1" smtClean="0">
                <a:latin typeface="Arial Narrow" pitchFamily="34" charset="0"/>
              </a:rPr>
              <a:t>herniation</a:t>
            </a:r>
            <a:r>
              <a:rPr lang="en-US" sz="4400" dirty="0" smtClean="0">
                <a:latin typeface="Arial Narrow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334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000" dirty="0" smtClean="0">
                <a:latin typeface="Arial Narrow" pitchFamily="34" charset="0"/>
              </a:rPr>
              <a:t>-     </a:t>
            </a:r>
            <a:r>
              <a:rPr lang="en-GB" sz="4000" dirty="0" err="1" smtClean="0">
                <a:latin typeface="Arial Narrow" pitchFamily="34" charset="0"/>
              </a:rPr>
              <a:t>Herniations</a:t>
            </a:r>
            <a:r>
              <a:rPr lang="en-GB" sz="4000" dirty="0" smtClean="0">
                <a:latin typeface="Arial Narrow" pitchFamily="34" charset="0"/>
              </a:rPr>
              <a:t> are named by .  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000" dirty="0" smtClean="0">
                <a:latin typeface="Arial Narrow" pitchFamily="34" charset="0"/>
              </a:rPr>
              <a:t>a.    Either the part of the brain that is displaced or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000" dirty="0" smtClean="0">
                <a:latin typeface="Arial Narrow" pitchFamily="34" charset="0"/>
              </a:rPr>
              <a:t>b.   The structure across which it moves.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000" dirty="0" smtClean="0">
                <a:latin typeface="Arial Narrow" pitchFamily="34" charset="0"/>
              </a:rPr>
              <a:t>-   The usual consequence of such displacement is compromise of the blood supply to the "pushed" tissue, resulting in infarction.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000" dirty="0" smtClean="0">
                <a:latin typeface="Arial Narrow" pitchFamily="34" charset="0"/>
              </a:rPr>
              <a:t>-    This often leads to another round of swelling and further </a:t>
            </a:r>
            <a:r>
              <a:rPr lang="en-GB" sz="4000" dirty="0" err="1" smtClean="0">
                <a:latin typeface="Arial Narrow" pitchFamily="34" charset="0"/>
              </a:rPr>
              <a:t>herniation</a:t>
            </a:r>
            <a:r>
              <a:rPr lang="en-GB" sz="4000" dirty="0" smtClean="0">
                <a:latin typeface="Arial Narrow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16764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Arial Narrow" pitchFamily="34" charset="0"/>
              </a:rPr>
              <a:t>2. Hydrocephalus</a:t>
            </a:r>
            <a:endParaRPr lang="en-US" sz="6000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3505200"/>
            <a:ext cx="8153400" cy="2133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rial Narrow" pitchFamily="34" charset="0"/>
              </a:rPr>
              <a:t>Means accumulation of excessive CSF within the ventricular system as a result of disturbance in its secretion, circulation or absorption</a:t>
            </a:r>
            <a:endParaRPr lang="en-US" sz="40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-    </a:t>
            </a:r>
            <a:r>
              <a:rPr lang="en-US" sz="5400" dirty="0" smtClean="0">
                <a:latin typeface="Arial Narrow" pitchFamily="34" charset="0"/>
              </a:rPr>
              <a:t>Types of </a:t>
            </a:r>
            <a:r>
              <a:rPr lang="en-US" sz="5400" dirty="0" err="1" smtClean="0">
                <a:latin typeface="Arial Narrow" pitchFamily="34" charset="0"/>
              </a:rPr>
              <a:t>herniations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</a:t>
            </a:r>
            <a:r>
              <a:rPr lang="en-US" dirty="0" err="1" smtClean="0"/>
              <a:t>herniation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235" y="1600200"/>
            <a:ext cx="50295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91600" cy="5715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en-GB" sz="3600" b="1" i="1" u="sng" dirty="0" smtClean="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3600" b="1" i="1" u="sng" dirty="0" smtClean="0">
                <a:latin typeface="Arial Narrow" pitchFamily="34" charset="0"/>
              </a:rPr>
              <a:t>1. </a:t>
            </a:r>
            <a:r>
              <a:rPr lang="en-GB" sz="3600" b="1" i="1" u="sng" dirty="0" err="1" smtClean="0">
                <a:latin typeface="Arial Narrow" pitchFamily="34" charset="0"/>
              </a:rPr>
              <a:t>Subfalcine</a:t>
            </a:r>
            <a:r>
              <a:rPr lang="en-GB" sz="3600" b="1" i="1" u="sng" dirty="0" smtClean="0">
                <a:latin typeface="Arial Narrow" pitchFamily="34" charset="0"/>
              </a:rPr>
              <a:t> (</a:t>
            </a:r>
            <a:r>
              <a:rPr lang="en-GB" sz="3600" b="1" i="1" u="sng" dirty="0" err="1" smtClean="0">
                <a:latin typeface="Arial Narrow" pitchFamily="34" charset="0"/>
              </a:rPr>
              <a:t>cingulate</a:t>
            </a:r>
            <a:r>
              <a:rPr lang="en-GB" sz="3600" b="1" i="1" u="sng" dirty="0" smtClean="0">
                <a:latin typeface="Arial Narrow" pitchFamily="34" charset="0"/>
              </a:rPr>
              <a:t>) </a:t>
            </a:r>
            <a:r>
              <a:rPr lang="en-GB" sz="3600" b="1" i="1" u="sng" dirty="0" err="1" smtClean="0">
                <a:latin typeface="Arial Narrow" pitchFamily="34" charset="0"/>
              </a:rPr>
              <a:t>herniation</a:t>
            </a:r>
            <a:r>
              <a:rPr lang="en-GB" sz="3600" dirty="0" smtClean="0">
                <a:latin typeface="Arial Narrow" pitchFamily="34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Char char="-"/>
              <a:defRPr/>
            </a:pPr>
            <a:r>
              <a:rPr lang="en-GB" sz="3600" dirty="0" smtClean="0">
                <a:latin typeface="Arial Narrow" pitchFamily="34" charset="0"/>
              </a:rPr>
              <a:t>Caused by expansion of a mass (hematoma or </a:t>
            </a:r>
            <a:r>
              <a:rPr lang="en-GB" sz="3600" dirty="0" err="1" smtClean="0">
                <a:latin typeface="Arial Narrow" pitchFamily="34" charset="0"/>
              </a:rPr>
              <a:t>tumor</a:t>
            </a:r>
            <a:r>
              <a:rPr lang="en-GB" sz="3600" dirty="0" smtClean="0">
                <a:latin typeface="Arial Narrow" pitchFamily="34" charset="0"/>
              </a:rPr>
              <a:t>) in the frontal or parietal lobe</a:t>
            </a:r>
          </a:p>
          <a:p>
            <a:pPr marL="609600" indent="-609600">
              <a:lnSpc>
                <a:spcPct val="80000"/>
              </a:lnSpc>
              <a:buFontTx/>
              <a:buChar char="-"/>
              <a:defRPr/>
            </a:pPr>
            <a:r>
              <a:rPr lang="en-GB" sz="3600" dirty="0" smtClean="0">
                <a:latin typeface="Arial Narrow" pitchFamily="34" charset="0"/>
              </a:rPr>
              <a:t>Means  displacement of the </a:t>
            </a:r>
            <a:r>
              <a:rPr lang="en-GB" sz="3600" dirty="0" err="1" smtClean="0">
                <a:latin typeface="Arial Narrow" pitchFamily="34" charset="0"/>
              </a:rPr>
              <a:t>ipsilateral</a:t>
            </a:r>
            <a:r>
              <a:rPr lang="en-GB" sz="3600" dirty="0" smtClean="0">
                <a:latin typeface="Arial Narrow" pitchFamily="34" charset="0"/>
              </a:rPr>
              <a:t> </a:t>
            </a:r>
            <a:r>
              <a:rPr lang="en-GB" sz="3600" dirty="0" err="1" smtClean="0">
                <a:latin typeface="Arial Narrow" pitchFamily="34" charset="0"/>
              </a:rPr>
              <a:t>cingulate</a:t>
            </a:r>
            <a:r>
              <a:rPr lang="en-GB" sz="3600" dirty="0" smtClean="0">
                <a:latin typeface="Arial Narrow" pitchFamily="34" charset="0"/>
              </a:rPr>
              <a:t> </a:t>
            </a:r>
            <a:r>
              <a:rPr lang="en-GB" sz="3600" dirty="0" err="1" smtClean="0">
                <a:latin typeface="Arial Narrow" pitchFamily="34" charset="0"/>
              </a:rPr>
              <a:t>gyrus</a:t>
            </a:r>
            <a:r>
              <a:rPr lang="en-GB" sz="3600" dirty="0" smtClean="0">
                <a:latin typeface="Arial Narrow" pitchFamily="34" charset="0"/>
              </a:rPr>
              <a:t> under the free edge of the </a:t>
            </a:r>
            <a:r>
              <a:rPr lang="en-GB" sz="3600" dirty="0" err="1" smtClean="0">
                <a:latin typeface="Arial Narrow" pitchFamily="34" charset="0"/>
              </a:rPr>
              <a:t>falx</a:t>
            </a:r>
            <a:r>
              <a:rPr lang="en-GB" sz="3600" dirty="0" smtClean="0">
                <a:latin typeface="Arial Narrow" pitchFamily="34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Char char="-"/>
              <a:defRPr/>
            </a:pPr>
            <a:r>
              <a:rPr lang="en-GB" sz="3600" dirty="0" smtClean="0">
                <a:latin typeface="Arial Narrow" pitchFamily="34" charset="0"/>
              </a:rPr>
              <a:t>It produces selective displacement of the </a:t>
            </a:r>
            <a:r>
              <a:rPr lang="en-GB" sz="3600" dirty="0" err="1" smtClean="0">
                <a:latin typeface="Arial Narrow" pitchFamily="34" charset="0"/>
              </a:rPr>
              <a:t>pericallosal</a:t>
            </a:r>
            <a:r>
              <a:rPr lang="en-GB" sz="3600" dirty="0" smtClean="0">
                <a:latin typeface="Arial Narrow" pitchFamily="34" charset="0"/>
              </a:rPr>
              <a:t> arteries (branches of the anterior  cerebral artery ) away from the lesion and from the midline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en-GB" sz="3600" dirty="0" smtClean="0">
              <a:latin typeface="Arial Narrow" pitchFamily="34" charset="0"/>
            </a:endParaRPr>
          </a:p>
          <a:p>
            <a:pPr>
              <a:defRPr/>
            </a:pPr>
            <a:endParaRPr lang="en-US" sz="3600" dirty="0" smtClean="0">
              <a:latin typeface="Arial Narrow" pitchFamily="34" charset="0"/>
            </a:endParaRPr>
          </a:p>
          <a:p>
            <a:pPr>
              <a:defRPr/>
            </a:pP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latin typeface="Arial Narrow" pitchFamily="34" charset="0"/>
              </a:rPr>
              <a:t>-   </a:t>
            </a:r>
            <a:r>
              <a:rPr lang="en-GB" sz="3600" dirty="0" smtClean="0">
                <a:latin typeface="Arial Narrow" pitchFamily="34" charset="0"/>
              </a:rPr>
              <a:t>This may compromise circulation through the </a:t>
            </a:r>
            <a:r>
              <a:rPr lang="en-GB" sz="3600" dirty="0" err="1" smtClean="0">
                <a:latin typeface="Arial Narrow" pitchFamily="34" charset="0"/>
              </a:rPr>
              <a:t>pericallosal</a:t>
            </a:r>
            <a:r>
              <a:rPr lang="en-GB" sz="3600" dirty="0" smtClean="0">
                <a:latin typeface="Arial Narrow" pitchFamily="34" charset="0"/>
              </a:rPr>
              <a:t> arteries ( branches of anterior cerebral artery)</a:t>
            </a: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-  This type of </a:t>
            </a:r>
            <a:r>
              <a:rPr lang="en-GB" sz="3600" dirty="0" err="1" smtClean="0">
                <a:latin typeface="Arial Narrow" pitchFamily="34" charset="0"/>
              </a:rPr>
              <a:t>herniation</a:t>
            </a:r>
            <a:r>
              <a:rPr lang="en-GB" sz="3600" dirty="0" smtClean="0">
                <a:latin typeface="Arial Narrow" pitchFamily="34" charset="0"/>
              </a:rPr>
              <a:t> results in infarction of the parietal </a:t>
            </a:r>
            <a:r>
              <a:rPr lang="en-GB" sz="3600" dirty="0" err="1" smtClean="0">
                <a:latin typeface="Arial Narrow" pitchFamily="34" charset="0"/>
              </a:rPr>
              <a:t>parasaggital</a:t>
            </a:r>
            <a:r>
              <a:rPr lang="en-GB" sz="3600" dirty="0" smtClean="0">
                <a:latin typeface="Arial Narrow" pitchFamily="34" charset="0"/>
              </a:rPr>
              <a:t> cortex , manifesting clinically as a weakness in the </a:t>
            </a:r>
            <a:r>
              <a:rPr lang="en-GB" sz="3600" dirty="0" err="1" smtClean="0">
                <a:latin typeface="Arial Narrow" pitchFamily="34" charset="0"/>
              </a:rPr>
              <a:t>contralateral</a:t>
            </a:r>
            <a:r>
              <a:rPr lang="en-GB" sz="3600" dirty="0" smtClean="0">
                <a:latin typeface="Arial Narrow" pitchFamily="34" charset="0"/>
              </a:rPr>
              <a:t> leg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 marL="742950" indent="-742950">
              <a:lnSpc>
                <a:spcPct val="80000"/>
              </a:lnSpc>
              <a:buFontTx/>
              <a:buAutoNum type="arabicPeriod" startAt="2"/>
              <a:defRPr/>
            </a:pPr>
            <a:r>
              <a:rPr lang="en-GB" sz="3600" b="1" i="1" u="sng" dirty="0" err="1" smtClean="0">
                <a:latin typeface="Arial Narrow" pitchFamily="34" charset="0"/>
              </a:rPr>
              <a:t>Transtentorial</a:t>
            </a:r>
            <a:r>
              <a:rPr lang="en-GB" sz="3600" b="1" i="1" u="sng" dirty="0" smtClean="0">
                <a:latin typeface="Arial Narrow" pitchFamily="34" charset="0"/>
              </a:rPr>
              <a:t> </a:t>
            </a:r>
            <a:r>
              <a:rPr lang="en-GB" sz="3600" b="1" i="1" u="sng" dirty="0" err="1" smtClean="0">
                <a:latin typeface="Arial Narrow" pitchFamily="34" charset="0"/>
              </a:rPr>
              <a:t>herniations</a:t>
            </a:r>
            <a:endParaRPr lang="en-GB" sz="3600" b="1" i="1" u="sng" dirty="0" smtClean="0">
              <a:latin typeface="Arial Narrow" pitchFamily="34" charset="0"/>
            </a:endParaRPr>
          </a:p>
          <a:p>
            <a:pPr marL="742950" indent="-742950">
              <a:lnSpc>
                <a:spcPct val="80000"/>
              </a:lnSpc>
              <a:buAutoNum type="alphaUcPeriod"/>
              <a:defRPr/>
            </a:pPr>
            <a:r>
              <a:rPr lang="en-GB" sz="3600" b="1" i="1" u="sng" dirty="0" err="1" smtClean="0">
                <a:latin typeface="Arial Narrow" pitchFamily="34" charset="0"/>
              </a:rPr>
              <a:t>Uncal</a:t>
            </a:r>
            <a:r>
              <a:rPr lang="en-GB" sz="3600" b="1" u="sng" dirty="0" smtClean="0">
                <a:latin typeface="Arial Narrow" pitchFamily="34" charset="0"/>
              </a:rPr>
              <a:t> or </a:t>
            </a:r>
            <a:r>
              <a:rPr lang="en-GB" sz="3600" b="1" u="sng" dirty="0" err="1" smtClean="0">
                <a:latin typeface="Arial Narrow" pitchFamily="34" charset="0"/>
              </a:rPr>
              <a:t>uncinate</a:t>
            </a:r>
            <a:r>
              <a:rPr lang="en-GB" sz="3600" b="1" u="sng" dirty="0" smtClean="0">
                <a:latin typeface="Arial Narrow" pitchFamily="34" charset="0"/>
              </a:rPr>
              <a:t> </a:t>
            </a:r>
            <a:r>
              <a:rPr lang="en-GB" sz="3600" b="1" u="sng" dirty="0" err="1" smtClean="0">
                <a:latin typeface="Arial Narrow" pitchFamily="34" charset="0"/>
              </a:rPr>
              <a:t>gyrus</a:t>
            </a:r>
            <a:r>
              <a:rPr lang="en-GB" sz="3600" b="1" u="sng" dirty="0" smtClean="0">
                <a:latin typeface="Arial Narrow" pitchFamily="34" charset="0"/>
              </a:rPr>
              <a:t> </a:t>
            </a:r>
            <a:r>
              <a:rPr lang="en-GB" sz="3600" b="1" u="sng" dirty="0" err="1" smtClean="0">
                <a:latin typeface="Arial Narrow" pitchFamily="34" charset="0"/>
              </a:rPr>
              <a:t>herniation</a:t>
            </a:r>
            <a:r>
              <a:rPr lang="en-GB" sz="3600" dirty="0" smtClean="0">
                <a:latin typeface="Arial Narrow" pitchFamily="34" charset="0"/>
              </a:rPr>
              <a:t>-</a:t>
            </a:r>
          </a:p>
          <a:p>
            <a:pPr marL="742950" indent="-742950">
              <a:lnSpc>
                <a:spcPct val="80000"/>
              </a:lnSpc>
              <a:buFontTx/>
              <a:buChar char="-"/>
              <a:defRPr/>
            </a:pPr>
            <a:r>
              <a:rPr lang="en-GB" sz="3600" dirty="0" smtClean="0">
                <a:latin typeface="Arial Narrow" pitchFamily="34" charset="0"/>
              </a:rPr>
              <a:t>Caused by any </a:t>
            </a:r>
            <a:r>
              <a:rPr lang="en-GB" sz="3600" dirty="0" err="1" smtClean="0">
                <a:latin typeface="Arial Narrow" pitchFamily="34" charset="0"/>
              </a:rPr>
              <a:t>supratentorial</a:t>
            </a:r>
            <a:r>
              <a:rPr lang="en-GB" sz="3600" dirty="0" smtClean="0">
                <a:latin typeface="Arial Narrow" pitchFamily="34" charset="0"/>
              </a:rPr>
              <a:t> expanding hemispheric mass</a:t>
            </a:r>
          </a:p>
          <a:p>
            <a:pPr marL="742950" indent="-742950">
              <a:lnSpc>
                <a:spcPct val="80000"/>
              </a:lnSpc>
              <a:buFontTx/>
              <a:buChar char="-"/>
              <a:defRPr/>
            </a:pPr>
            <a:r>
              <a:rPr lang="en-GB" sz="3600" dirty="0" smtClean="0">
                <a:latin typeface="Arial Narrow" pitchFamily="34" charset="0"/>
              </a:rPr>
              <a:t>This occurs most frequently when the mass is located in the temporal lobe</a:t>
            </a:r>
            <a:endParaRPr lang="en-GB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839200" cy="47545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000" dirty="0" smtClean="0">
                <a:latin typeface="Arial Narrow" pitchFamily="34" charset="0"/>
              </a:rPr>
              <a:t>-    Means </a:t>
            </a:r>
            <a:r>
              <a:rPr lang="en-GB" sz="4000" dirty="0" err="1" smtClean="0">
                <a:latin typeface="Arial Narrow" pitchFamily="34" charset="0"/>
              </a:rPr>
              <a:t>herniation</a:t>
            </a:r>
            <a:r>
              <a:rPr lang="en-GB" sz="4000" dirty="0" smtClean="0">
                <a:latin typeface="Arial Narrow" pitchFamily="34" charset="0"/>
              </a:rPr>
              <a:t> of the </a:t>
            </a:r>
            <a:r>
              <a:rPr lang="en-GB" sz="4000" dirty="0" err="1" smtClean="0">
                <a:latin typeface="Arial Narrow" pitchFamily="34" charset="0"/>
              </a:rPr>
              <a:t>ipsilateral</a:t>
            </a:r>
            <a:r>
              <a:rPr lang="en-GB" sz="4000" dirty="0" smtClean="0">
                <a:latin typeface="Arial Narrow" pitchFamily="34" charset="0"/>
              </a:rPr>
              <a:t> </a:t>
            </a:r>
            <a:r>
              <a:rPr lang="en-GB" sz="4000" dirty="0" err="1" smtClean="0">
                <a:latin typeface="Arial Narrow" pitchFamily="34" charset="0"/>
              </a:rPr>
              <a:t>uncus</a:t>
            </a:r>
            <a:r>
              <a:rPr lang="en-GB" sz="4000" dirty="0" smtClean="0">
                <a:latin typeface="Arial Narrow" pitchFamily="34" charset="0"/>
              </a:rPr>
              <a:t> (tip and medial part of </a:t>
            </a:r>
            <a:r>
              <a:rPr lang="en-GB" sz="4000" dirty="0" err="1" smtClean="0">
                <a:latin typeface="Arial Narrow" pitchFamily="34" charset="0"/>
              </a:rPr>
              <a:t>parahippocampal</a:t>
            </a:r>
            <a:r>
              <a:rPr lang="en-GB" sz="4000" dirty="0" smtClean="0">
                <a:latin typeface="Arial Narrow" pitchFamily="34" charset="0"/>
              </a:rPr>
              <a:t> </a:t>
            </a:r>
            <a:r>
              <a:rPr lang="en-GB" sz="4000" dirty="0" err="1" smtClean="0">
                <a:latin typeface="Arial Narrow" pitchFamily="34" charset="0"/>
              </a:rPr>
              <a:t>gyrus</a:t>
            </a:r>
            <a:r>
              <a:rPr lang="en-GB" sz="4000" dirty="0" smtClean="0">
                <a:latin typeface="Arial Narrow" pitchFamily="34" charset="0"/>
              </a:rPr>
              <a:t>)medially and downwards through the </a:t>
            </a:r>
            <a:r>
              <a:rPr lang="en-GB" sz="4000" dirty="0" err="1" smtClean="0">
                <a:latin typeface="Arial Narrow" pitchFamily="34" charset="0"/>
              </a:rPr>
              <a:t>tentorial</a:t>
            </a:r>
            <a:r>
              <a:rPr lang="en-GB" sz="4000" dirty="0" smtClean="0">
                <a:latin typeface="Arial Narrow" pitchFamily="34" charset="0"/>
              </a:rPr>
              <a:t> </a:t>
            </a:r>
            <a:r>
              <a:rPr lang="en-GB" sz="4000" dirty="0" err="1" smtClean="0">
                <a:latin typeface="Arial Narrow" pitchFamily="34" charset="0"/>
              </a:rPr>
              <a:t>incisura</a:t>
            </a:r>
            <a:endParaRPr lang="en-GB" sz="4000" dirty="0" smtClean="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4000" dirty="0" smtClean="0">
                <a:latin typeface="Arial Narrow" pitchFamily="34" charset="0"/>
              </a:rPr>
              <a:t>-    Its complications include: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Uncal</a:t>
            </a:r>
            <a:r>
              <a:rPr lang="en-US" dirty="0" smtClean="0"/>
              <a:t> </a:t>
            </a:r>
            <a:r>
              <a:rPr lang="en-US" dirty="0" err="1" smtClean="0"/>
              <a:t>Herniation</a:t>
            </a:r>
            <a:endParaRPr lang="en-US" dirty="0"/>
          </a:p>
        </p:txBody>
      </p:sp>
      <p:pic>
        <p:nvPicPr>
          <p:cNvPr id="4098" name="Picture 2" descr="C:\Users\user\Desktop\uncal_hern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086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486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A.  As the </a:t>
            </a:r>
            <a:r>
              <a:rPr lang="en-US" sz="3600" dirty="0" err="1" smtClean="0">
                <a:latin typeface="Arial Narrow" pitchFamily="34" charset="0"/>
              </a:rPr>
              <a:t>uncus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herniates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u="sng" dirty="0" smtClean="0">
                <a:latin typeface="Arial Narrow" pitchFamily="34" charset="0"/>
              </a:rPr>
              <a:t>it compresses the </a:t>
            </a:r>
            <a:r>
              <a:rPr lang="en-US" sz="3600" u="sng" dirty="0" err="1" smtClean="0">
                <a:latin typeface="Arial Narrow" pitchFamily="34" charset="0"/>
              </a:rPr>
              <a:t>oculomotor</a:t>
            </a:r>
            <a:r>
              <a:rPr lang="en-US" sz="3600" u="sng" dirty="0" smtClean="0">
                <a:latin typeface="Arial Narrow" pitchFamily="34" charset="0"/>
              </a:rPr>
              <a:t> nerve </a:t>
            </a:r>
            <a:r>
              <a:rPr lang="en-US" sz="3600" dirty="0" smtClean="0">
                <a:latin typeface="Arial Narrow" pitchFamily="34" charset="0"/>
              </a:rPr>
              <a:t>between the free edge of the </a:t>
            </a:r>
            <a:r>
              <a:rPr lang="en-US" sz="3600" dirty="0" err="1" smtClean="0">
                <a:latin typeface="Arial Narrow" pitchFamily="34" charset="0"/>
              </a:rPr>
              <a:t>tentorium</a:t>
            </a:r>
            <a:r>
              <a:rPr lang="en-US" sz="3600" dirty="0" smtClean="0">
                <a:latin typeface="Arial Narrow" pitchFamily="34" charset="0"/>
              </a:rPr>
              <a:t> and </a:t>
            </a:r>
            <a:r>
              <a:rPr lang="en-US" sz="3600" dirty="0" err="1" smtClean="0">
                <a:latin typeface="Arial Narrow" pitchFamily="34" charset="0"/>
              </a:rPr>
              <a:t>th</a:t>
            </a:r>
            <a:r>
              <a:rPr lang="en-US" sz="3600" dirty="0" smtClean="0">
                <a:latin typeface="Arial Narrow" pitchFamily="34" charset="0"/>
              </a:rPr>
              <a:t> posterior cerebral artery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3600" dirty="0" smtClean="0">
                <a:latin typeface="Arial Narrow" pitchFamily="34" charset="0"/>
              </a:rPr>
              <a:t>It results in compression of the parasympathetic input to the eye resulting in pupil dilatation </a:t>
            </a:r>
            <a:r>
              <a:rPr lang="en-US" sz="3600" dirty="0" err="1" smtClean="0">
                <a:latin typeface="Arial Narrow" pitchFamily="34" charset="0"/>
              </a:rPr>
              <a:t>ipsilateral</a:t>
            </a:r>
            <a:r>
              <a:rPr lang="en-US" sz="3600" dirty="0" smtClean="0">
                <a:latin typeface="Arial Narrow" pitchFamily="34" charset="0"/>
              </a:rPr>
              <a:t> to the lesion</a:t>
            </a:r>
          </a:p>
          <a:p>
            <a:pPr marL="742950" indent="-742950">
              <a:buNone/>
              <a:defRPr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u="sng" dirty="0" smtClean="0">
                <a:latin typeface="Arial Narrow" pitchFamily="34" charset="0"/>
              </a:rPr>
              <a:t>NOTE:</a:t>
            </a:r>
          </a:p>
          <a:p>
            <a:pPr>
              <a:buNone/>
            </a:pPr>
            <a:r>
              <a:rPr lang="en-US" sz="4000" dirty="0" smtClean="0">
                <a:latin typeface="Arial Narrow" pitchFamily="34" charset="0"/>
              </a:rPr>
              <a:t>-  </a:t>
            </a:r>
            <a:r>
              <a:rPr lang="en-US" sz="4000" u="sng" dirty="0" smtClean="0">
                <a:latin typeface="Arial Narrow" pitchFamily="34" charset="0"/>
              </a:rPr>
              <a:t> Dilation of the pupil is the earliest consistent sign of </a:t>
            </a:r>
            <a:r>
              <a:rPr lang="en-US" sz="4000" u="sng" dirty="0" err="1" smtClean="0">
                <a:latin typeface="Arial Narrow" pitchFamily="34" charset="0"/>
              </a:rPr>
              <a:t>uncal</a:t>
            </a:r>
            <a:r>
              <a:rPr lang="en-US" sz="4000" u="sng" dirty="0" smtClean="0">
                <a:latin typeface="Arial Narrow" pitchFamily="34" charset="0"/>
              </a:rPr>
              <a:t>  </a:t>
            </a:r>
            <a:r>
              <a:rPr lang="en-US" sz="4000" u="sng" dirty="0" err="1" smtClean="0">
                <a:latin typeface="Arial Narrow" pitchFamily="34" charset="0"/>
              </a:rPr>
              <a:t>herniation</a:t>
            </a:r>
            <a:r>
              <a:rPr lang="en-US" sz="4000" u="sng" dirty="0" smtClean="0">
                <a:latin typeface="Arial Narrow" pitchFamily="34" charset="0"/>
              </a:rPr>
              <a:t> and may occur before there is any loss of consciousness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en-GB" sz="3600" dirty="0" smtClean="0">
              <a:latin typeface="Arial Narrow" pitchFamily="34" charset="0"/>
            </a:endParaRPr>
          </a:p>
          <a:p>
            <a:pPr marL="742950" indent="-742950">
              <a:lnSpc>
                <a:spcPct val="80000"/>
              </a:lnSpc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    </a:t>
            </a:r>
            <a:endParaRPr lang="en-US" sz="3600" u="sng" dirty="0" smtClean="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US" sz="4800" dirty="0" smtClean="0">
                <a:latin typeface="Arial Narrow" pitchFamily="34" charset="0"/>
              </a:rPr>
              <a:t>B</a:t>
            </a:r>
            <a:r>
              <a:rPr lang="en-US" sz="4800" u="sng" dirty="0" smtClean="0">
                <a:latin typeface="Arial Narrow" pitchFamily="34" charset="0"/>
              </a:rPr>
              <a:t>.  Compression of the cerebral peduncle on the side of the mass </a:t>
            </a:r>
            <a:r>
              <a:rPr lang="en-US" sz="4800" dirty="0" smtClean="0">
                <a:latin typeface="Arial Narrow" pitchFamily="34" charset="0"/>
              </a:rPr>
              <a:t>lesion by direct pressure from the </a:t>
            </a:r>
            <a:r>
              <a:rPr lang="en-US" sz="4800" dirty="0" err="1" smtClean="0">
                <a:latin typeface="Arial Narrow" pitchFamily="34" charset="0"/>
              </a:rPr>
              <a:t>herniating</a:t>
            </a:r>
            <a:r>
              <a:rPr lang="en-US" sz="4800" dirty="0" smtClean="0">
                <a:latin typeface="Arial Narrow" pitchFamily="34" charset="0"/>
              </a:rPr>
              <a:t> brain will result in </a:t>
            </a:r>
            <a:r>
              <a:rPr lang="en-US" sz="4800" dirty="0" err="1" smtClean="0">
                <a:latin typeface="Arial Narrow" pitchFamily="34" charset="0"/>
              </a:rPr>
              <a:t>contralateral</a:t>
            </a:r>
            <a:r>
              <a:rPr lang="en-US" sz="4800" dirty="0" smtClean="0">
                <a:latin typeface="Arial Narrow" pitchFamily="34" charset="0"/>
              </a:rPr>
              <a:t> limb weakness </a:t>
            </a:r>
            <a:endParaRPr lang="en-GB" sz="4800" dirty="0" smtClean="0">
              <a:latin typeface="Arial Narrow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Hydrocephalus</a:t>
            </a:r>
            <a:endParaRPr lang="en-US" dirty="0"/>
          </a:p>
        </p:txBody>
      </p:sp>
      <p:pic>
        <p:nvPicPr>
          <p:cNvPr id="1026" name="Picture 2" descr="C:\Users\user\Desktop\HydroCephExVacu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2776" y="1600200"/>
            <a:ext cx="545844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5135563"/>
          </a:xfrm>
        </p:spPr>
        <p:txBody>
          <a:bodyPr/>
          <a:lstStyle/>
          <a:p>
            <a:pPr>
              <a:buNone/>
            </a:pPr>
            <a:r>
              <a:rPr lang="en-GB" sz="4000" dirty="0" smtClean="0">
                <a:latin typeface="Arial Narrow" pitchFamily="34" charset="0"/>
              </a:rPr>
              <a:t>c.  When the extent of </a:t>
            </a:r>
            <a:r>
              <a:rPr lang="en-GB" sz="4000" dirty="0" err="1" smtClean="0">
                <a:latin typeface="Arial Narrow" pitchFamily="34" charset="0"/>
              </a:rPr>
              <a:t>herniation</a:t>
            </a:r>
            <a:r>
              <a:rPr lang="en-GB" sz="4000" dirty="0" smtClean="0">
                <a:latin typeface="Arial Narrow" pitchFamily="34" charset="0"/>
              </a:rPr>
              <a:t> is large enough </a:t>
            </a:r>
            <a:r>
              <a:rPr lang="en-GB" sz="4000" u="sng" dirty="0" smtClean="0">
                <a:latin typeface="Arial Narrow" pitchFamily="34" charset="0"/>
              </a:rPr>
              <a:t>, the </a:t>
            </a:r>
            <a:r>
              <a:rPr lang="en-GB" sz="4000" u="sng" dirty="0" err="1" smtClean="0">
                <a:latin typeface="Arial Narrow" pitchFamily="34" charset="0"/>
              </a:rPr>
              <a:t>contralateral</a:t>
            </a:r>
            <a:r>
              <a:rPr lang="en-GB" sz="4000" u="sng" dirty="0" smtClean="0">
                <a:latin typeface="Arial Narrow" pitchFamily="34" charset="0"/>
              </a:rPr>
              <a:t> cerebral peduncle may be compressed  </a:t>
            </a:r>
            <a:r>
              <a:rPr lang="en-GB" sz="4000" dirty="0" smtClean="0">
                <a:latin typeface="Arial Narrow" pitchFamily="34" charset="0"/>
              </a:rPr>
              <a:t>against the free edge of the </a:t>
            </a:r>
            <a:r>
              <a:rPr lang="en-GB" sz="4000" dirty="0" err="1" smtClean="0">
                <a:latin typeface="Arial Narrow" pitchFamily="34" charset="0"/>
              </a:rPr>
              <a:t>tentorium</a:t>
            </a:r>
            <a:r>
              <a:rPr lang="en-GB" sz="4000" dirty="0" smtClean="0">
                <a:latin typeface="Arial Narrow" pitchFamily="34" charset="0"/>
              </a:rPr>
              <a:t> and this may lead to its infarction and this results in n </a:t>
            </a:r>
            <a:r>
              <a:rPr lang="en-GB" sz="4000" dirty="0" err="1" smtClean="0">
                <a:latin typeface="Arial Narrow" pitchFamily="34" charset="0"/>
              </a:rPr>
              <a:t>hemiparesis</a:t>
            </a:r>
            <a:r>
              <a:rPr lang="en-GB" sz="4000" dirty="0" smtClean="0">
                <a:latin typeface="Arial Narrow" pitchFamily="34" charset="0"/>
              </a:rPr>
              <a:t> </a:t>
            </a:r>
            <a:r>
              <a:rPr lang="en-GB" sz="4000" dirty="0" err="1" smtClean="0">
                <a:latin typeface="Arial Narrow" pitchFamily="34" charset="0"/>
              </a:rPr>
              <a:t>ipsilateral</a:t>
            </a:r>
            <a:r>
              <a:rPr lang="en-GB" sz="4000" dirty="0" smtClean="0">
                <a:latin typeface="Arial Narrow" pitchFamily="34" charset="0"/>
              </a:rPr>
              <a:t> to the side of the </a:t>
            </a:r>
            <a:r>
              <a:rPr lang="en-GB" sz="4000" dirty="0" err="1" smtClean="0">
                <a:latin typeface="Arial Narrow" pitchFamily="34" charset="0"/>
              </a:rPr>
              <a:t>herniation</a:t>
            </a:r>
            <a:r>
              <a:rPr lang="en-GB" sz="4000" dirty="0" smtClean="0">
                <a:latin typeface="Arial Narrow" pitchFamily="34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839200" cy="54864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NOTE: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1.    Because hemispheric lesions typically cause </a:t>
            </a:r>
            <a:r>
              <a:rPr lang="en-GB" sz="3600" dirty="0" err="1" smtClean="0">
                <a:latin typeface="Arial Narrow" pitchFamily="34" charset="0"/>
              </a:rPr>
              <a:t>contralateral</a:t>
            </a:r>
            <a:r>
              <a:rPr lang="en-GB" sz="3600" dirty="0" smtClean="0">
                <a:latin typeface="Arial Narrow" pitchFamily="34" charset="0"/>
              </a:rPr>
              <a:t> weakness, this </a:t>
            </a:r>
            <a:r>
              <a:rPr lang="en-GB" sz="3600" dirty="0" err="1" smtClean="0">
                <a:latin typeface="Arial Narrow" pitchFamily="34" charset="0"/>
              </a:rPr>
              <a:t>ipsilateral</a:t>
            </a:r>
            <a:r>
              <a:rPr lang="en-GB" sz="3600" dirty="0" smtClean="0">
                <a:latin typeface="Arial Narrow" pitchFamily="34" charset="0"/>
              </a:rPr>
              <a:t> </a:t>
            </a:r>
            <a:r>
              <a:rPr lang="en-GB" sz="3600" dirty="0" err="1" smtClean="0">
                <a:latin typeface="Arial Narrow" pitchFamily="34" charset="0"/>
              </a:rPr>
              <a:t>hemiparesis</a:t>
            </a:r>
            <a:r>
              <a:rPr lang="en-GB" sz="3600" dirty="0" smtClean="0">
                <a:latin typeface="Arial Narrow" pitchFamily="34" charset="0"/>
              </a:rPr>
              <a:t> can </a:t>
            </a:r>
            <a:r>
              <a:rPr lang="en-GB" sz="3600" b="1" u="sng" dirty="0" smtClean="0">
                <a:latin typeface="Arial Narrow" pitchFamily="34" charset="0"/>
              </a:rPr>
              <a:t>be a false localizing sign </a:t>
            </a:r>
            <a:r>
              <a:rPr lang="en-GB" sz="3600" dirty="0" smtClean="0">
                <a:latin typeface="Arial Narrow" pitchFamily="34" charset="0"/>
              </a:rPr>
              <a:t>that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       would suggest to the examiner that the patient has a lesion in the opposite, unaffected hemisphere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2.  The side of the dilated pupil is a much more reliable sign of the side of the lesion than the side of the </a:t>
            </a:r>
            <a:r>
              <a:rPr lang="en-US" sz="3600" dirty="0" err="1" smtClean="0">
                <a:latin typeface="Arial Narrow" pitchFamily="34" charset="0"/>
              </a:rPr>
              <a:t>hemiparesis</a:t>
            </a: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742950" indent="-742950">
              <a:lnSpc>
                <a:spcPct val="80000"/>
              </a:lnSpc>
              <a:buFontTx/>
              <a:buAutoNum type="alphaUcPeriod" startAt="4"/>
              <a:defRPr/>
            </a:pPr>
            <a:r>
              <a:rPr lang="en-GB" sz="4400" u="sng" dirty="0" smtClean="0">
                <a:latin typeface="Arial Narrow" pitchFamily="34" charset="0"/>
              </a:rPr>
              <a:t>The </a:t>
            </a:r>
            <a:r>
              <a:rPr lang="en-GB" sz="4400" u="sng" dirty="0">
                <a:latin typeface="Arial Narrow" pitchFamily="34" charset="0"/>
              </a:rPr>
              <a:t>posterior cerebral artery may also be compressed</a:t>
            </a:r>
            <a:r>
              <a:rPr lang="en-GB" sz="4400" dirty="0">
                <a:latin typeface="Arial Narrow" pitchFamily="34" charset="0"/>
              </a:rPr>
              <a:t>, </a:t>
            </a:r>
            <a:endParaRPr lang="en-GB" sz="4400" dirty="0" smtClean="0">
              <a:latin typeface="Arial Narrow" pitchFamily="34" charset="0"/>
            </a:endParaRPr>
          </a:p>
          <a:p>
            <a:pPr marL="742950" indent="-742950">
              <a:lnSpc>
                <a:spcPct val="80000"/>
              </a:lnSpc>
              <a:buNone/>
              <a:defRPr/>
            </a:pPr>
            <a:r>
              <a:rPr lang="en-GB" sz="4400" dirty="0" smtClean="0">
                <a:latin typeface="Arial Narrow" pitchFamily="34" charset="0"/>
              </a:rPr>
              <a:t>-    This results in </a:t>
            </a:r>
            <a:r>
              <a:rPr lang="en-GB" sz="4400" dirty="0">
                <a:latin typeface="Arial Narrow" pitchFamily="34" charset="0"/>
              </a:rPr>
              <a:t>ischemic injury to the territory supplied by that vessel, including the primary visual </a:t>
            </a:r>
            <a:r>
              <a:rPr lang="en-GB" sz="4400" dirty="0" smtClean="0">
                <a:latin typeface="Arial Narrow" pitchFamily="34" charset="0"/>
              </a:rPr>
              <a:t>cortex</a:t>
            </a:r>
            <a:endParaRPr lang="en-GB" sz="4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4864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E.   </a:t>
            </a:r>
            <a:r>
              <a:rPr lang="en-GB" sz="3600" dirty="0" err="1" smtClean="0">
                <a:latin typeface="Arial Narrow" pitchFamily="34" charset="0"/>
              </a:rPr>
              <a:t>Duret</a:t>
            </a:r>
            <a:r>
              <a:rPr lang="en-GB" sz="3600" dirty="0" smtClean="0">
                <a:latin typeface="Arial Narrow" pitchFamily="34" charset="0"/>
              </a:rPr>
              <a:t> </a:t>
            </a:r>
            <a:r>
              <a:rPr lang="en-GB" sz="3600" dirty="0" err="1" smtClean="0">
                <a:latin typeface="Arial Narrow" pitchFamily="34" charset="0"/>
              </a:rPr>
              <a:t>hemorrhages</a:t>
            </a:r>
            <a:r>
              <a:rPr lang="en-GB" sz="3600" dirty="0" smtClean="0">
                <a:latin typeface="Arial Narrow" pitchFamily="34" charset="0"/>
              </a:rPr>
              <a:t> . 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   Progression of </a:t>
            </a:r>
            <a:r>
              <a:rPr lang="en-GB" sz="3600" dirty="0" err="1" smtClean="0">
                <a:latin typeface="Arial Narrow" pitchFamily="34" charset="0"/>
              </a:rPr>
              <a:t>uncal</a:t>
            </a:r>
            <a:r>
              <a:rPr lang="en-GB" sz="3600" dirty="0" smtClean="0">
                <a:latin typeface="Arial Narrow" pitchFamily="34" charset="0"/>
              </a:rPr>
              <a:t>  is often accompanied by hemorrhagic lesions in the in the </a:t>
            </a:r>
            <a:r>
              <a:rPr lang="en-GB" sz="3600" dirty="0" err="1" smtClean="0">
                <a:latin typeface="Arial Narrow" pitchFamily="34" charset="0"/>
              </a:rPr>
              <a:t>tegmentum</a:t>
            </a:r>
            <a:r>
              <a:rPr lang="en-GB" sz="3600" dirty="0" smtClean="0">
                <a:latin typeface="Arial Narrow" pitchFamily="34" charset="0"/>
              </a:rPr>
              <a:t> of the midbrain and the </a:t>
            </a:r>
            <a:r>
              <a:rPr lang="en-GB" sz="3600" dirty="0" err="1" smtClean="0">
                <a:latin typeface="Arial Narrow" pitchFamily="34" charset="0"/>
              </a:rPr>
              <a:t>tegmental</a:t>
            </a:r>
            <a:r>
              <a:rPr lang="en-GB" sz="3600" dirty="0" smtClean="0">
                <a:latin typeface="Arial Narrow" pitchFamily="34" charset="0"/>
              </a:rPr>
              <a:t> parts of the </a:t>
            </a:r>
            <a:r>
              <a:rPr lang="en-GB" sz="3600" dirty="0" err="1" smtClean="0">
                <a:latin typeface="Arial Narrow" pitchFamily="34" charset="0"/>
              </a:rPr>
              <a:t>pons</a:t>
            </a:r>
            <a:r>
              <a:rPr lang="en-US" sz="3600" dirty="0" smtClean="0">
                <a:latin typeface="Arial Narrow" pitchFamily="34" charset="0"/>
              </a:rPr>
              <a:t> but  </a:t>
            </a:r>
            <a:r>
              <a:rPr lang="en-US" sz="3600" u="sng" dirty="0" smtClean="0">
                <a:latin typeface="Arial Narrow" pitchFamily="34" charset="0"/>
              </a:rPr>
              <a:t>NOT in the medulla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 A</a:t>
            </a:r>
            <a:r>
              <a:rPr lang="en-GB" sz="3600" dirty="0" smtClean="0">
                <a:latin typeface="Arial Narrow" pitchFamily="34" charset="0"/>
              </a:rPr>
              <a:t>re  linear or flame-shaped lesions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3600" dirty="0" smtClean="0">
              <a:latin typeface="Arial Narrow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Arial Narrow" pitchFamily="34" charset="0"/>
              </a:rPr>
              <a:t>- The most likely mechanism of hemorrhage is stretching and tearing of the central perforating branches of the basilar artery that supply the </a:t>
            </a:r>
            <a:r>
              <a:rPr lang="en-US" dirty="0" err="1" smtClean="0">
                <a:latin typeface="Arial Narrow" pitchFamily="34" charset="0"/>
              </a:rPr>
              <a:t>rostral</a:t>
            </a:r>
            <a:r>
              <a:rPr lang="en-US" dirty="0" smtClean="0">
                <a:latin typeface="Arial Narrow" pitchFamily="34" charset="0"/>
              </a:rPr>
              <a:t> brainstem  leading to infarction or hemorrhage</a:t>
            </a:r>
            <a:endParaRPr lang="en-GB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dirty="0" smtClean="0">
                <a:latin typeface="Arial Narrow" pitchFamily="34" charset="0"/>
              </a:rPr>
              <a:t>-  The presence of </a:t>
            </a:r>
            <a:r>
              <a:rPr lang="en-GB" dirty="0" err="1" smtClean="0">
                <a:latin typeface="Arial Narrow" pitchFamily="34" charset="0"/>
              </a:rPr>
              <a:t>Duret</a:t>
            </a: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err="1" smtClean="0">
                <a:latin typeface="Arial Narrow" pitchFamily="34" charset="0"/>
              </a:rPr>
              <a:t>hemorrhages</a:t>
            </a:r>
            <a:r>
              <a:rPr lang="en-GB" dirty="0" smtClean="0">
                <a:latin typeface="Arial Narrow" pitchFamily="34" charset="0"/>
              </a:rPr>
              <a:t> implies a grim prognosis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Durett hemorrhage</a:t>
            </a:r>
            <a:endParaRPr lang="en-GB"/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3012" name="Picture 4" descr="show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25"/>
            <a:ext cx="9144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2400" dirty="0" smtClean="0"/>
              <a:t>.</a:t>
            </a:r>
            <a:endParaRPr lang="en-GB" sz="24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2400" dirty="0"/>
              <a:t> </a:t>
            </a:r>
            <a:r>
              <a:rPr lang="en-GB" sz="3600" dirty="0" smtClean="0"/>
              <a:t>4</a:t>
            </a:r>
            <a:r>
              <a:rPr lang="en-GB" sz="3600" b="1" i="1" u="sng" dirty="0" smtClean="0">
                <a:latin typeface="Arial Narrow" pitchFamily="34" charset="0"/>
              </a:rPr>
              <a:t>.Tonsillar </a:t>
            </a:r>
            <a:r>
              <a:rPr lang="en-GB" sz="3600" b="1" i="1" u="sng" dirty="0" err="1">
                <a:latin typeface="Arial Narrow" pitchFamily="34" charset="0"/>
              </a:rPr>
              <a:t>herniation</a:t>
            </a:r>
            <a:r>
              <a:rPr lang="en-GB" sz="3600" dirty="0">
                <a:latin typeface="Arial Narrow" pitchFamily="34" charset="0"/>
              </a:rPr>
              <a:t> </a:t>
            </a:r>
            <a:endParaRPr lang="en-GB" sz="36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Called (foramen </a:t>
            </a:r>
            <a:r>
              <a:rPr lang="en-GB" sz="3600" dirty="0">
                <a:latin typeface="Arial Narrow" pitchFamily="34" charset="0"/>
              </a:rPr>
              <a:t>impaction, </a:t>
            </a:r>
            <a:r>
              <a:rPr lang="en-GB" sz="3600" dirty="0" err="1">
                <a:latin typeface="Arial Narrow" pitchFamily="34" charset="0"/>
              </a:rPr>
              <a:t>cerebellar</a:t>
            </a:r>
            <a:r>
              <a:rPr lang="en-GB" sz="3600" dirty="0">
                <a:latin typeface="Arial Narrow" pitchFamily="34" charset="0"/>
              </a:rPr>
              <a:t> cone)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3600" dirty="0">
                <a:latin typeface="Arial Narrow" pitchFamily="34" charset="0"/>
              </a:rPr>
              <a:t>-  Refers to displacement of the </a:t>
            </a:r>
            <a:r>
              <a:rPr lang="en-GB" sz="3600" dirty="0" err="1">
                <a:latin typeface="Arial Narrow" pitchFamily="34" charset="0"/>
              </a:rPr>
              <a:t>cerebellar</a:t>
            </a:r>
            <a:r>
              <a:rPr lang="en-GB" sz="3600" dirty="0">
                <a:latin typeface="Arial Narrow" pitchFamily="34" charset="0"/>
              </a:rPr>
              <a:t> tonsils through the foramen magnum.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3600" dirty="0">
                <a:latin typeface="Arial Narrow" pitchFamily="34" charset="0"/>
              </a:rPr>
              <a:t>-  It occurs as an early complication of expanding masses in the posterior cranial </a:t>
            </a:r>
            <a:r>
              <a:rPr lang="en-GB" sz="3600" dirty="0" err="1">
                <a:latin typeface="Arial Narrow" pitchFamily="34" charset="0"/>
              </a:rPr>
              <a:t>fossa</a:t>
            </a:r>
            <a:r>
              <a:rPr lang="en-GB" sz="3600" dirty="0">
                <a:latin typeface="Arial Narrow" pitchFamily="34" charset="0"/>
              </a:rPr>
              <a:t> but may also occur with </a:t>
            </a:r>
            <a:r>
              <a:rPr lang="en-GB" sz="3600" dirty="0" err="1">
                <a:latin typeface="Arial Narrow" pitchFamily="34" charset="0"/>
              </a:rPr>
              <a:t>supratentorial</a:t>
            </a:r>
            <a:r>
              <a:rPr lang="en-GB" sz="3600" dirty="0">
                <a:latin typeface="Arial Narrow" pitchFamily="34" charset="0"/>
              </a:rPr>
              <a:t> space-occupying lesion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sz="3600" dirty="0">
              <a:latin typeface="Arial Narrow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GB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dirty="0" smtClean="0">
                <a:latin typeface="Arial Narrow" pitchFamily="34" charset="0"/>
              </a:rPr>
              <a:t>-  </a:t>
            </a:r>
            <a:r>
              <a:rPr lang="en-GB" sz="3600" dirty="0" smtClean="0">
                <a:latin typeface="Arial Narrow" pitchFamily="34" charset="0"/>
              </a:rPr>
              <a:t>The </a:t>
            </a:r>
            <a:r>
              <a:rPr lang="en-GB" sz="3600" dirty="0" err="1" smtClean="0">
                <a:latin typeface="Arial Narrow" pitchFamily="34" charset="0"/>
              </a:rPr>
              <a:t>pathognomonic</a:t>
            </a:r>
            <a:r>
              <a:rPr lang="en-GB" sz="3600" dirty="0" smtClean="0">
                <a:latin typeface="Arial Narrow" pitchFamily="34" charset="0"/>
              </a:rPr>
              <a:t> indication of this </a:t>
            </a:r>
            <a:r>
              <a:rPr lang="en-GB" sz="3600" dirty="0" err="1" smtClean="0">
                <a:latin typeface="Arial Narrow" pitchFamily="34" charset="0"/>
              </a:rPr>
              <a:t>herniation</a:t>
            </a:r>
            <a:r>
              <a:rPr lang="en-GB" sz="3600" dirty="0" smtClean="0">
                <a:latin typeface="Arial Narrow" pitchFamily="34" charset="0"/>
              </a:rPr>
              <a:t> is hemorrhagic necrosis at the tips of the </a:t>
            </a:r>
            <a:r>
              <a:rPr lang="en-GB" sz="3600" dirty="0" err="1" smtClean="0">
                <a:latin typeface="Arial Narrow" pitchFamily="34" charset="0"/>
              </a:rPr>
              <a:t>cerebellar</a:t>
            </a:r>
            <a:r>
              <a:rPr lang="en-GB" sz="3600" dirty="0" smtClean="0">
                <a:latin typeface="Arial Narrow" pitchFamily="34" charset="0"/>
              </a:rPr>
              <a:t> tonsils and a groove on the ventral surface of the medulla where it is compressed against the anterior border of foramen magnum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3600" dirty="0" smtClean="0">
                <a:latin typeface="Arial Narrow" pitchFamily="34" charset="0"/>
              </a:rPr>
              <a:t>-  This pattern of </a:t>
            </a:r>
            <a:r>
              <a:rPr lang="en-GB" sz="3600" dirty="0" err="1" smtClean="0">
                <a:latin typeface="Arial Narrow" pitchFamily="34" charset="0"/>
              </a:rPr>
              <a:t>herniation</a:t>
            </a:r>
            <a:r>
              <a:rPr lang="en-GB" sz="3600" dirty="0" smtClean="0">
                <a:latin typeface="Arial Narrow" pitchFamily="34" charset="0"/>
              </a:rPr>
              <a:t> is life-threatening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Tonsillar</a:t>
            </a:r>
            <a:r>
              <a:rPr lang="en-US" dirty="0" smtClean="0"/>
              <a:t> </a:t>
            </a:r>
            <a:r>
              <a:rPr lang="en-US" dirty="0" err="1" smtClean="0"/>
              <a:t>herniation</a:t>
            </a:r>
            <a:endParaRPr lang="en-US" dirty="0"/>
          </a:p>
        </p:txBody>
      </p:sp>
      <p:pic>
        <p:nvPicPr>
          <p:cNvPr id="2050" name="Picture 2" descr="C:\Users\Delo\Desktop\CNS059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858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Brain damage can occur as a result of the fluid buildup. </a:t>
            </a:r>
          </a:p>
          <a:p>
            <a:r>
              <a:rPr lang="en-US" sz="3600" dirty="0" smtClean="0">
                <a:latin typeface="Arial Narrow" pitchFamily="34" charset="0"/>
              </a:rPr>
              <a:t>This can lead to impaired developmental, physical, and intellectual functions. </a:t>
            </a:r>
          </a:p>
          <a:p>
            <a:r>
              <a:rPr lang="en-US" sz="3600" dirty="0" smtClean="0">
                <a:latin typeface="Arial Narrow" pitchFamily="34" charset="0"/>
              </a:rPr>
              <a:t>It requires treatment to prevent serious complications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Sunset eyes in hydrocephalus</a:t>
            </a:r>
            <a:endParaRPr lang="en-US" dirty="0"/>
          </a:p>
        </p:txBody>
      </p:sp>
      <p:pic>
        <p:nvPicPr>
          <p:cNvPr id="3074" name="Picture 2" descr="C:\Users\user\Desktop\untitl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1628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867400"/>
          </a:xfrm>
        </p:spPr>
        <p:txBody>
          <a:bodyPr/>
          <a:lstStyle/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Causes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a. Most commonly due to impaired flow or impaired </a:t>
            </a:r>
            <a:r>
              <a:rPr lang="en-US" sz="3600" dirty="0" err="1" smtClean="0">
                <a:latin typeface="Arial Narrow" pitchFamily="34" charset="0"/>
              </a:rPr>
              <a:t>resorption</a:t>
            </a:r>
            <a:r>
              <a:rPr lang="en-US" sz="3600" dirty="0" smtClean="0">
                <a:latin typeface="Arial Narrow" pitchFamily="34" charset="0"/>
              </a:rPr>
              <a:t> of CSF 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b. Overproduction of CSF, seen in choroid plexus tumors such as choroid plexus </a:t>
            </a:r>
            <a:r>
              <a:rPr lang="en-US" sz="3600" dirty="0" err="1" smtClean="0">
                <a:latin typeface="Arial Narrow" pitchFamily="34" charset="0"/>
              </a:rPr>
              <a:t>papilloma</a:t>
            </a:r>
            <a:r>
              <a:rPr lang="en-US" sz="3600" dirty="0" smtClean="0">
                <a:latin typeface="Arial Narrow" pitchFamily="34" charset="0"/>
              </a:rPr>
              <a:t> or carcinoma  </a:t>
            </a:r>
            <a:r>
              <a:rPr lang="en-US" sz="3600" u="sng" dirty="0" smtClean="0">
                <a:latin typeface="Arial Narrow" pitchFamily="34" charset="0"/>
              </a:rPr>
              <a:t>rarely </a:t>
            </a:r>
            <a:r>
              <a:rPr lang="en-US" sz="3600" dirty="0" smtClean="0">
                <a:latin typeface="Arial Narrow" pitchFamily="34" charset="0"/>
              </a:rPr>
              <a:t>causes hydrocephalus</a:t>
            </a:r>
            <a:r>
              <a:rPr lang="en-US" sz="3600" dirty="0" smtClean="0"/>
              <a:t>.</a:t>
            </a:r>
          </a:p>
          <a:p>
            <a:pPr>
              <a:buFontTx/>
              <a:buNone/>
              <a:defRPr/>
            </a:pPr>
            <a:r>
              <a:rPr lang="en-US" sz="3600" u="sng" dirty="0" smtClean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62484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600" u="sng" dirty="0" smtClean="0">
                <a:latin typeface="Arial Narrow" pitchFamily="34" charset="0"/>
              </a:rPr>
              <a:t>Types of hydrocephalus</a:t>
            </a:r>
          </a:p>
          <a:p>
            <a:pPr marL="857250" indent="-857250">
              <a:buFontTx/>
              <a:buNone/>
              <a:defRPr/>
            </a:pPr>
            <a:r>
              <a:rPr lang="en-US" sz="3600" b="1" u="sng" dirty="0" smtClean="0">
                <a:latin typeface="Arial Narrow" pitchFamily="34" charset="0"/>
              </a:rPr>
              <a:t>I. Non-communicating hydrocephalus (obstructive</a:t>
            </a:r>
            <a:r>
              <a:rPr lang="en-US" sz="3600" u="sng" dirty="0" smtClean="0">
                <a:latin typeface="Arial Narrow" pitchFamily="34" charset="0"/>
              </a:rPr>
              <a:t>)</a:t>
            </a:r>
            <a:r>
              <a:rPr lang="en-US" sz="3600" dirty="0" smtClean="0"/>
              <a:t>:</a:t>
            </a:r>
            <a:r>
              <a:rPr lang="en-US" sz="3600" dirty="0" smtClean="0">
                <a:latin typeface="Arial Narrow" pitchFamily="34" charset="0"/>
              </a:rPr>
              <a:t> </a:t>
            </a:r>
          </a:p>
          <a:p>
            <a:pPr marL="857250" indent="-8572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      It occurs when a lesion impedes the free passage of the CSF from the ventricles to the subarachnoid space, causing dilatation of the portion of the CSF  pathway that lies proximal to the obstructions;</a:t>
            </a:r>
          </a:p>
          <a:p>
            <a:pPr marL="857250" indent="-857250">
              <a:buFontTx/>
              <a:buNone/>
              <a:defRPr/>
            </a:pPr>
            <a:r>
              <a:rPr lang="en-US" dirty="0" smtClean="0">
                <a:latin typeface="Arial Narrow" pitchFamily="34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indent="-857250">
              <a:buFontTx/>
              <a:buNone/>
              <a:defRPr/>
            </a:pPr>
            <a:r>
              <a:rPr lang="en-US" b="1" i="1" u="sng" dirty="0" smtClean="0">
                <a:latin typeface="Arial Narrow" pitchFamily="34" charset="0"/>
              </a:rPr>
              <a:t>Causes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dirty="0" smtClean="0">
                <a:latin typeface="Arial Narrow" pitchFamily="34" charset="0"/>
              </a:rPr>
              <a:t>Obstructive hydrocephalus affecting the lateral ventricles only may be caused by:</a:t>
            </a:r>
          </a:p>
          <a:p>
            <a:pPr marL="514350" indent="-514350">
              <a:buNone/>
              <a:defRPr/>
            </a:pPr>
            <a:r>
              <a:rPr lang="en-US" dirty="0" smtClean="0">
                <a:latin typeface="Arial Narrow" pitchFamily="34" charset="0"/>
              </a:rPr>
              <a:t>-  Colloid cyst of the third ventricle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>
                <a:latin typeface="Arial Narrow" pitchFamily="34" charset="0"/>
              </a:rPr>
              <a:t>Or </a:t>
            </a:r>
            <a:r>
              <a:rPr lang="en-US" dirty="0" err="1" smtClean="0">
                <a:latin typeface="Arial Narrow" pitchFamily="34" charset="0"/>
              </a:rPr>
              <a:t>intraventricular</a:t>
            </a:r>
            <a:r>
              <a:rPr lang="en-US" dirty="0" smtClean="0">
                <a:latin typeface="Arial Narrow" pitchFamily="34" charset="0"/>
              </a:rPr>
              <a:t> hemorrhage or</a:t>
            </a:r>
          </a:p>
          <a:p>
            <a:pPr>
              <a:buFontTx/>
              <a:buChar char="-"/>
            </a:pP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suprasellar</a:t>
            </a:r>
            <a:r>
              <a:rPr lang="en-US" dirty="0" smtClean="0">
                <a:latin typeface="Arial Narrow" pitchFamily="34" charset="0"/>
              </a:rPr>
              <a:t> tumors </a:t>
            </a:r>
            <a:r>
              <a:rPr lang="en-US" dirty="0" err="1" smtClean="0">
                <a:latin typeface="Arial Narrow" pitchFamily="34" charset="0"/>
              </a:rPr>
              <a:t>invaginating</a:t>
            </a:r>
            <a:r>
              <a:rPr lang="en-US" dirty="0" smtClean="0">
                <a:latin typeface="Arial Narrow" pitchFamily="34" charset="0"/>
              </a:rPr>
              <a:t> the anterior part of the third ventricle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257800"/>
          </a:xfrm>
        </p:spPr>
        <p:txBody>
          <a:bodyPr>
            <a:normAutofit/>
          </a:bodyPr>
          <a:lstStyle/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b. Obstruction of the posterior end of the third ventricle and aqueduct may be due to </a:t>
            </a:r>
            <a:r>
              <a:rPr lang="en-US" sz="3600" dirty="0" err="1" smtClean="0">
                <a:latin typeface="Arial Narrow" pitchFamily="34" charset="0"/>
              </a:rPr>
              <a:t>aqueductal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stenosis</a:t>
            </a:r>
            <a:r>
              <a:rPr lang="en-US" sz="3600" dirty="0" smtClean="0">
                <a:latin typeface="Arial Narrow" pitchFamily="34" charset="0"/>
              </a:rPr>
              <a:t> or tumors of the pineal region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c. Lesions obstructing the fourth ventricle such as </a:t>
            </a:r>
            <a:r>
              <a:rPr lang="en-US" sz="3600" dirty="0" err="1" smtClean="0">
                <a:latin typeface="Arial Narrow" pitchFamily="34" charset="0"/>
              </a:rPr>
              <a:t>ependymoma</a:t>
            </a:r>
            <a:endParaRPr lang="en-US" sz="3600" dirty="0" smtClean="0">
              <a:latin typeface="Arial Narrow" pitchFamily="34" charset="0"/>
            </a:endParaRP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d. Lesions of the cerebellum  such as </a:t>
            </a:r>
            <a:r>
              <a:rPr lang="en-US" sz="3600" dirty="0" err="1" smtClean="0">
                <a:latin typeface="Arial Narrow" pitchFamily="34" charset="0"/>
              </a:rPr>
              <a:t>medulloblastioma</a:t>
            </a:r>
            <a:r>
              <a:rPr lang="en-US" sz="3600" dirty="0" smtClean="0">
                <a:latin typeface="Arial Narrow" pitchFamily="34" charset="0"/>
              </a:rPr>
              <a:t> may produce sufficient </a:t>
            </a:r>
            <a:r>
              <a:rPr lang="en-US" sz="3600" dirty="0" err="1" smtClean="0">
                <a:latin typeface="Arial Narrow" pitchFamily="34" charset="0"/>
              </a:rPr>
              <a:t>distorsion</a:t>
            </a:r>
            <a:r>
              <a:rPr lang="en-US" sz="3600" dirty="0" smtClean="0">
                <a:latin typeface="Arial Narrow" pitchFamily="34" charset="0"/>
              </a:rPr>
              <a:t> of the </a:t>
            </a:r>
            <a:r>
              <a:rPr lang="en-US" sz="3600" dirty="0" err="1" smtClean="0">
                <a:latin typeface="Arial Narrow" pitchFamily="34" charset="0"/>
              </a:rPr>
              <a:t>the</a:t>
            </a:r>
            <a:r>
              <a:rPr lang="en-US" sz="3600" dirty="0" smtClean="0">
                <a:latin typeface="Arial Narrow" pitchFamily="34" charset="0"/>
              </a:rPr>
              <a:t> fourth ventricle</a:t>
            </a:r>
            <a:endParaRPr lang="en-US" sz="3600" dirty="0" smtClean="0"/>
          </a:p>
          <a:p>
            <a:pPr>
              <a:buFontTx/>
              <a:buNone/>
              <a:defRPr/>
            </a:pPr>
            <a:endParaRPr lang="en-US" u="sng" dirty="0" smtClean="0">
              <a:latin typeface="Arial Narrow" pitchFamily="34" charset="0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3973</TotalTime>
  <Words>1128</Words>
  <Application>Microsoft Office PowerPoint</Application>
  <PresentationFormat>On-screen Show (4:3)</PresentationFormat>
  <Paragraphs>102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Diseases of Nervous System</vt:lpstr>
      <vt:lpstr>2. Hydrocephalus</vt:lpstr>
      <vt:lpstr>Hydrocephalus</vt:lpstr>
      <vt:lpstr>Slide 4</vt:lpstr>
      <vt:lpstr>Sunset eyes in hydrocephalus</vt:lpstr>
      <vt:lpstr>Slide 6</vt:lpstr>
      <vt:lpstr>Slide 7</vt:lpstr>
      <vt:lpstr>Slide 8</vt:lpstr>
      <vt:lpstr>Slide 9</vt:lpstr>
      <vt:lpstr>Slide 10</vt:lpstr>
      <vt:lpstr>Slide 11</vt:lpstr>
      <vt:lpstr>Slide 12</vt:lpstr>
      <vt:lpstr>Hydrocephalus Ex vacue</vt:lpstr>
      <vt:lpstr>Slide 14</vt:lpstr>
      <vt:lpstr>Slide 15</vt:lpstr>
      <vt:lpstr>3. Brain herniations</vt:lpstr>
      <vt:lpstr>Slide 17</vt:lpstr>
      <vt:lpstr>Slide 18</vt:lpstr>
      <vt:lpstr>Slide 19</vt:lpstr>
      <vt:lpstr>-    Types of herniations</vt:lpstr>
      <vt:lpstr>Brain herniation</vt:lpstr>
      <vt:lpstr>Slide 22</vt:lpstr>
      <vt:lpstr>Slide 23</vt:lpstr>
      <vt:lpstr>Slide 24</vt:lpstr>
      <vt:lpstr>Slide 25</vt:lpstr>
      <vt:lpstr>Uncal Herniation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Durett hemorrhage</vt:lpstr>
      <vt:lpstr>Slide 37</vt:lpstr>
      <vt:lpstr>Slide 38</vt:lpstr>
      <vt:lpstr>Tonsillar herniation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Nervous System</dc:title>
  <dc:creator>Delo</dc:creator>
  <cp:lastModifiedBy>win7</cp:lastModifiedBy>
  <cp:revision>139</cp:revision>
  <dcterms:created xsi:type="dcterms:W3CDTF">2014-03-15T20:28:16Z</dcterms:created>
  <dcterms:modified xsi:type="dcterms:W3CDTF">2015-03-05T17:05:40Z</dcterms:modified>
</cp:coreProperties>
</file>