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5" r:id="rId2"/>
    <p:sldId id="286" r:id="rId3"/>
    <p:sldId id="262" r:id="rId4"/>
    <p:sldId id="260" r:id="rId5"/>
    <p:sldId id="264" r:id="rId6"/>
    <p:sldId id="267" r:id="rId7"/>
    <p:sldId id="266" r:id="rId8"/>
    <p:sldId id="268" r:id="rId9"/>
    <p:sldId id="270" r:id="rId10"/>
    <p:sldId id="273" r:id="rId11"/>
    <p:sldId id="274" r:id="rId12"/>
    <p:sldId id="272" r:id="rId13"/>
    <p:sldId id="271" r:id="rId14"/>
    <p:sldId id="263" r:id="rId15"/>
    <p:sldId id="275" r:id="rId16"/>
    <p:sldId id="277" r:id="rId17"/>
    <p:sldId id="297" r:id="rId18"/>
    <p:sldId id="280" r:id="rId19"/>
    <p:sldId id="281" r:id="rId20"/>
    <p:sldId id="278" r:id="rId21"/>
    <p:sldId id="279" r:id="rId22"/>
    <p:sldId id="283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E7B62-9D2F-4C30-B3EA-A55E2F7EB33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Dr. Shatanawi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F56ED-8361-4DB1-9829-047BBE512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85448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FCF46-F8FE-4CEF-88EC-7EF27171E4B2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Dr. Shatanawi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AF89B-9414-489F-969E-367C621A10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42705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 depot injection is an injection, usually subcutaneous or intramuscular, of a pharmacological agent which releases its active compound in a consistent way over a long period of time.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Shatanawi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860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Shatanawi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428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F6CA-8B91-4C1F-B1CE-4C0124156C68}" type="datetime6">
              <a:rPr lang="en-US" smtClean="0"/>
              <a:t>April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91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E527-934B-4035-A278-33F4B8098993}" type="datetime6">
              <a:rPr lang="en-US" smtClean="0"/>
              <a:t>April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89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580-0C58-4A5E-9007-D91DE835EF1E}" type="datetime6">
              <a:rPr lang="en-US" smtClean="0"/>
              <a:t>April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21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F21-6374-4F56-A1DA-F585EE486766}" type="datetime6">
              <a:rPr lang="en-US" smtClean="0"/>
              <a:t>April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25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289C-5911-49CA-BE5B-92DC95509B97}" type="datetime6">
              <a:rPr lang="en-US" smtClean="0"/>
              <a:t>April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65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8077-5105-4661-B746-30E15FE2A6CA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33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1D83-6B78-4D90-8700-DF243BE965E6}" type="datetime6">
              <a:rPr lang="en-US" smtClean="0"/>
              <a:t>April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462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4AE9-96C6-4854-95DD-765B2CEF04CD}" type="datetime6">
              <a:rPr lang="en-US" smtClean="0"/>
              <a:t>April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021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2245-2455-4E02-82A3-AB4F239751AD}" type="datetime6">
              <a:rPr lang="en-US" smtClean="0"/>
              <a:t>April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1EE1-1FC1-4243-8183-966F883BCE84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630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71F6-CE70-4F87-9514-41BEAD909D65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03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3E7B-0D87-4E40-BE22-D1F10E0583AE}" type="datetime6">
              <a:rPr lang="en-US" smtClean="0"/>
              <a:t>April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A020-86A8-4FE0-8A7D-0583F010E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6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vo.colostate.edu/hbooks/pathphys/endocrine/hypopit/oxytocin.html" TargetMode="External"/><Relationship Id="rId3" Type="http://schemas.openxmlformats.org/officeDocument/2006/relationships/hyperlink" Target="http://www.vivo.colostate.edu/hbooks/pathphys/endocrine/hypopit/tsh.html" TargetMode="External"/><Relationship Id="rId7" Type="http://schemas.openxmlformats.org/officeDocument/2006/relationships/hyperlink" Target="http://www.vivo.colostate.edu/hbooks/pathphys/endocrine/hypopit/adh.html" TargetMode="External"/><Relationship Id="rId2" Type="http://schemas.openxmlformats.org/officeDocument/2006/relationships/hyperlink" Target="http://www.vivo.colostate.edu/hbooks/pathphys/endocrine/hypopit/gh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vo.colostate.edu/hbooks/pathphys/endocrine/hypopit/lhfsh.html" TargetMode="External"/><Relationship Id="rId5" Type="http://schemas.openxmlformats.org/officeDocument/2006/relationships/hyperlink" Target="http://www.vivo.colostate.edu/hbooks/pathphys/endocrine/hypopit/prolactin.html" TargetMode="External"/><Relationship Id="rId4" Type="http://schemas.openxmlformats.org/officeDocument/2006/relationships/hyperlink" Target="http://www.vivo.colostate.edu/hbooks/pathphys/endocrine/hypopit/acth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Pharmacology of Endocrine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Munir </a:t>
            </a:r>
            <a:r>
              <a:rPr lang="en-US" b="1" dirty="0" smtClean="0">
                <a:solidFill>
                  <a:srgbClr val="FF0000"/>
                </a:solidFill>
              </a:rPr>
              <a:t>Gharaibeh</a:t>
            </a:r>
            <a:r>
              <a:rPr lang="en-US" b="1" dirty="0">
                <a:solidFill>
                  <a:srgbClr val="FF0000"/>
                </a:solidFill>
              </a:rPr>
              <a:t>, MD, PhD, </a:t>
            </a:r>
            <a:r>
              <a:rPr lang="en-US" b="1" dirty="0" smtClean="0">
                <a:solidFill>
                  <a:srgbClr val="FF0000"/>
                </a:solidFill>
              </a:rPr>
              <a:t>MHPE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Faculty of </a:t>
            </a:r>
            <a:r>
              <a:rPr lang="en-US" sz="2400" b="1" dirty="0" smtClean="0">
                <a:solidFill>
                  <a:srgbClr val="FF0000"/>
                </a:solidFill>
              </a:rPr>
              <a:t>Medicine, The University of Jordan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April 2014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Biological actions of </a:t>
            </a:r>
            <a:r>
              <a:rPr lang="en-US" b="1" u="sng" dirty="0" err="1" smtClean="0"/>
              <a:t>GnRH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4000" b="1" u="sng" dirty="0" smtClean="0"/>
              <a:t>Agonists and Antagonists</a:t>
            </a:r>
            <a:endParaRPr lang="en-US" sz="4000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4585380"/>
              </p:ext>
            </p:extLst>
          </p:nvPr>
        </p:nvGraphicFramePr>
        <p:xfrm>
          <a:off x="457200" y="1905000"/>
          <a:ext cx="8610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DRUG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DOSE and</a:t>
                      </a:r>
                      <a:r>
                        <a:rPr lang="en-US" sz="2400" baseline="0" dirty="0" smtClean="0"/>
                        <a:t> Regime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EFFECT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Agonist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Low,</a:t>
                      </a:r>
                      <a:r>
                        <a:rPr lang="en-US" sz="2400" baseline="0" dirty="0" smtClean="0"/>
                        <a:t> pulsatile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Pituitary and gonadal</a:t>
                      </a:r>
                      <a:r>
                        <a:rPr lang="en-US" sz="2400" baseline="0" dirty="0" smtClean="0"/>
                        <a:t> stimulation</a:t>
                      </a:r>
                      <a:endParaRPr lang="en-US" sz="2400" dirty="0"/>
                    </a:p>
                  </a:txBody>
                  <a:tcPr/>
                </a:tc>
              </a:tr>
              <a:tr h="1310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Agonist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High,</a:t>
                      </a:r>
                      <a:r>
                        <a:rPr lang="en-US" sz="2400" baseline="0" dirty="0" smtClean="0"/>
                        <a:t> constant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Pituitary and gonadal</a:t>
                      </a:r>
                      <a:r>
                        <a:rPr lang="en-US" sz="2400" baseline="0" dirty="0" smtClean="0"/>
                        <a:t> stimulation followed by suppression for 2 weeks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Antagonist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Constant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Pituitary and gonadal</a:t>
                      </a:r>
                      <a:r>
                        <a:rPr lang="en-US" sz="2400" baseline="0" dirty="0" smtClean="0"/>
                        <a:t> suppression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6019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Part of the desensitization of </a:t>
            </a:r>
            <a:r>
              <a:rPr lang="en-US" sz="2400" u="sng" dirty="0" err="1" smtClean="0"/>
              <a:t>GnRH</a:t>
            </a:r>
            <a:r>
              <a:rPr lang="en-US" sz="2400" u="sng" dirty="0" smtClean="0"/>
              <a:t> is caused by a decreased number of pituitary receptors. </a:t>
            </a:r>
            <a:endParaRPr lang="en-US" sz="2400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225D-1553-4163-AA2E-923E85643F41}" type="datetime6">
              <a:rPr lang="en-US" smtClean="0"/>
              <a:t>April 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50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rgbClr val="002060"/>
                </a:solidFill>
              </a:rPr>
              <a:t>Lutrepulse</a:t>
            </a:r>
            <a:r>
              <a:rPr lang="en-US" b="1" u="sng" dirty="0" smtClean="0">
                <a:solidFill>
                  <a:srgbClr val="002060"/>
                </a:solidFill>
              </a:rPr>
              <a:t> </a:t>
            </a:r>
            <a:r>
              <a:rPr lang="en-US" u="sng" dirty="0" smtClean="0">
                <a:solidFill>
                  <a:srgbClr val="002060"/>
                </a:solidFill>
              </a:rPr>
              <a:t>(agonist)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>
                <a:solidFill>
                  <a:srgbClr val="002060"/>
                </a:solidFill>
              </a:rPr>
              <a:t>Lutrepulse</a:t>
            </a:r>
            <a:r>
              <a:rPr lang="en-US" b="1" u="sng" dirty="0">
                <a:solidFill>
                  <a:srgbClr val="002060"/>
                </a:solidFill>
              </a:rPr>
              <a:t>,</a:t>
            </a:r>
            <a:r>
              <a:rPr lang="en-US" dirty="0"/>
              <a:t> (</a:t>
            </a:r>
            <a:r>
              <a:rPr lang="en-US" dirty="0" err="1"/>
              <a:t>Gonadorelin</a:t>
            </a:r>
            <a:r>
              <a:rPr lang="en-US" dirty="0"/>
              <a:t>) is used to cause ovulation </a:t>
            </a:r>
            <a:r>
              <a:rPr lang="en-US" dirty="0" smtClean="0"/>
              <a:t>in </a:t>
            </a:r>
            <a:r>
              <a:rPr lang="en-US" dirty="0"/>
              <a:t>women who do not have a period. </a:t>
            </a:r>
            <a:r>
              <a:rPr lang="en-US" dirty="0" smtClean="0"/>
              <a:t>(when FSH and LH are low)</a:t>
            </a:r>
            <a:endParaRPr lang="en-US" dirty="0"/>
          </a:p>
          <a:p>
            <a:r>
              <a:rPr lang="en-US" dirty="0" smtClean="0"/>
              <a:t>Administered  intravenously, in pulses, </a:t>
            </a:r>
            <a:r>
              <a:rPr lang="en-US" dirty="0"/>
              <a:t>through a pump. </a:t>
            </a:r>
            <a:endParaRPr lang="en-US" u="sng" dirty="0"/>
          </a:p>
          <a:p>
            <a:r>
              <a:rPr lang="en-US" dirty="0" smtClean="0"/>
              <a:t>Used </a:t>
            </a:r>
            <a:r>
              <a:rPr lang="en-US" dirty="0"/>
              <a:t>for women who are not producing enough </a:t>
            </a:r>
            <a:r>
              <a:rPr lang="en-US" dirty="0" err="1" smtClean="0"/>
              <a:t>GnRH</a:t>
            </a:r>
            <a:r>
              <a:rPr lang="en-US" dirty="0" smtClean="0"/>
              <a:t>. </a:t>
            </a:r>
            <a:endParaRPr lang="en-US" b="1" u="sng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2F89-CEAE-4C04-B3EE-82F81411E2D1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6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/>
              <a:t>Gonadotropin Suppression</a:t>
            </a:r>
            <a:endParaRPr lang="en-US" sz="4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err="1" smtClean="0"/>
              <a:t>Leuprolide</a:t>
            </a:r>
            <a:endParaRPr lang="en-US" b="1" i="1" u="sng" dirty="0" smtClean="0"/>
          </a:p>
          <a:p>
            <a:r>
              <a:rPr lang="en-US" b="1" u="sng" dirty="0" err="1" smtClean="0"/>
              <a:t>Goserelin</a:t>
            </a:r>
            <a:r>
              <a:rPr lang="en-US" b="1" u="sng" dirty="0" smtClean="0"/>
              <a:t> </a:t>
            </a:r>
            <a:endParaRPr lang="en-US" b="1" i="1" u="sng" dirty="0" smtClean="0"/>
          </a:p>
          <a:p>
            <a:pPr lvl="1"/>
            <a:r>
              <a:rPr lang="en-US" dirty="0" smtClean="0"/>
              <a:t>Stable potent derivatives of </a:t>
            </a:r>
            <a:r>
              <a:rPr lang="en-US" dirty="0" err="1" smtClean="0"/>
              <a:t>GnRH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Long acting agents.</a:t>
            </a:r>
            <a:endParaRPr lang="en-US" dirty="0" smtClean="0"/>
          </a:p>
          <a:p>
            <a:pPr lvl="1"/>
            <a:r>
              <a:rPr lang="en-US" dirty="0" smtClean="0"/>
              <a:t>Suppress </a:t>
            </a:r>
            <a:r>
              <a:rPr lang="en-US" dirty="0" err="1" smtClean="0"/>
              <a:t>gonadotropin</a:t>
            </a:r>
            <a:r>
              <a:rPr lang="en-US" dirty="0" smtClean="0"/>
              <a:t> </a:t>
            </a:r>
            <a:r>
              <a:rPr lang="en-US" dirty="0" smtClean="0"/>
              <a:t>production(after </a:t>
            </a:r>
            <a:r>
              <a:rPr lang="en-US" dirty="0" smtClean="0"/>
              <a:t>initial stimulation)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as palliative treatment for reduction of prostate cancer </a:t>
            </a:r>
            <a:r>
              <a:rPr lang="en-US" dirty="0" smtClean="0"/>
              <a:t>growth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u="sng" dirty="0" err="1" smtClean="0"/>
              <a:t>Ganirelix</a:t>
            </a:r>
            <a:r>
              <a:rPr lang="en-US" b="1" u="sng" dirty="0" smtClean="0"/>
              <a:t>:</a:t>
            </a:r>
            <a:endParaRPr lang="en-US" b="1" i="1" dirty="0" smtClean="0"/>
          </a:p>
          <a:p>
            <a:pPr marL="857250" lvl="1" indent="-457200"/>
            <a:r>
              <a:rPr lang="en-US" dirty="0" smtClean="0"/>
              <a:t>Is an antagonist given by monthly </a:t>
            </a:r>
            <a:r>
              <a:rPr lang="en-US" dirty="0" smtClean="0"/>
              <a:t>injections. </a:t>
            </a:r>
          </a:p>
          <a:p>
            <a:pPr marL="857250" lvl="1" indent="-457200"/>
            <a:r>
              <a:rPr lang="en-US" dirty="0" smtClean="0"/>
              <a:t>Used </a:t>
            </a:r>
            <a:r>
              <a:rPr lang="en-US" dirty="0"/>
              <a:t>to prevent premature ovulation in women undergoing ovarian stimulation as part of fertility </a:t>
            </a:r>
            <a:r>
              <a:rPr lang="en-US" dirty="0" smtClean="0"/>
              <a:t>treatment.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DD76-5B9C-4D11-9E49-F2766F675A04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0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7299196"/>
              </p:ext>
            </p:extLst>
          </p:nvPr>
        </p:nvGraphicFramePr>
        <p:xfrm>
          <a:off x="0" y="149919"/>
          <a:ext cx="9067800" cy="6403281"/>
        </p:xfrm>
        <a:graphic>
          <a:graphicData uri="http://schemas.openxmlformats.org/drawingml/2006/table">
            <a:tbl>
              <a:tblPr/>
              <a:tblGrid>
                <a:gridCol w="1450848"/>
                <a:gridCol w="3083052"/>
                <a:gridCol w="2266950"/>
                <a:gridCol w="226695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Hormone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Major target organ(s)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Major Physiologic Effects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</a:tr>
              <a:tr h="1037238">
                <a:tc rowSpan="6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Anterior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Pituitary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2" action="ppaction://hlinkfile"/>
                        </a:rPr>
                        <a:t>Growth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Liver, adipose tissue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Promotes growth (indirectly), control of protein, lipid and carbohydrate metabolism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</a:tr>
              <a:tr h="700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3" action="ppaction://hlinkfile"/>
                        </a:rPr>
                        <a:t>Thyroid-stimulating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Thyroid gland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Stimulates secretion of thyroid hormones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</a:tr>
              <a:tr h="531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4" action="ppaction://hlinkfile"/>
                        </a:rPr>
                        <a:t>Adrenocorticotropic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Adrenal gland (cortex)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Stimulates secretion of glucocorticoids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</a:tr>
              <a:tr h="194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5" action="ppaction://hlinkfile"/>
                        </a:rPr>
                        <a:t>Prolactin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Mammary gland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Milk production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</a:tr>
              <a:tr h="531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6" action="ppaction://hlinkfile"/>
                        </a:rPr>
                        <a:t>Luteinizing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Ovary and testis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Control of reproductive function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</a:tr>
              <a:tr h="492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6" action="ppaction://hlinkfile"/>
                        </a:rPr>
                        <a:t>Follicle-stimulating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Ovary and testis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Control of reproductive function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</a:tr>
              <a:tr h="363084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Posterior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Pituitary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7" action="ppaction://hlinkfile"/>
                        </a:rPr>
                        <a:t>Antidiuretic hormone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Kidney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Conservation of body water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FF"/>
                    </a:solidFill>
                  </a:tcPr>
                </a:tc>
              </a:tr>
              <a:tr h="700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linkClick r:id="rId8" action="ppaction://hlinkfile"/>
                        </a:rPr>
                        <a:t>Oxytocin</a:t>
                      </a:r>
                      <a:endParaRPr lang="en-US" sz="2000" dirty="0"/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Ovary and testis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Stimulates milk ejection and uterine contractions</a:t>
                      </a:r>
                    </a:p>
                  </a:txBody>
                  <a:tcPr marL="21165" marR="21165" marT="21165" marB="211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8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4ED3-69B2-4F98-B54B-DAF95D31661D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7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Anterior Pituitary Hormones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Anterior pituitary hormones are released in a pulsatile manner.</a:t>
            </a:r>
          </a:p>
          <a:p>
            <a:r>
              <a:rPr lang="en-US" dirty="0" smtClean="0"/>
              <a:t>Secretion </a:t>
            </a:r>
            <a:r>
              <a:rPr lang="en-US" dirty="0" smtClean="0"/>
              <a:t>varies with time of day or physiological conditions such as exercise or sleep. </a:t>
            </a:r>
          </a:p>
          <a:p>
            <a:r>
              <a:rPr lang="en-US" dirty="0" smtClean="0"/>
              <a:t>Understanding the rhythms that control </a:t>
            </a:r>
            <a:r>
              <a:rPr lang="en-US" dirty="0" smtClean="0"/>
              <a:t>hormone </a:t>
            </a:r>
            <a:r>
              <a:rPr lang="en-US" dirty="0" smtClean="0"/>
              <a:t>secretion leads to better uses of hormones in therapy.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0D26-4F92-4705-B740-77F6A2EB7BD3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4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Growth Hormone (</a:t>
            </a:r>
            <a:r>
              <a:rPr lang="en-US" sz="4000" b="1" u="sng" dirty="0" err="1"/>
              <a:t>Somatotropin</a:t>
            </a:r>
            <a:r>
              <a:rPr lang="en-US" sz="4000" b="1" u="sng" dirty="0" smtClean="0"/>
              <a:t>)</a:t>
            </a:r>
            <a:endParaRPr lang="en-US" sz="40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80010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191- </a:t>
            </a:r>
            <a:r>
              <a:rPr lang="en-US" sz="2800" dirty="0" smtClean="0"/>
              <a:t>amino acid peptide.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Required </a:t>
            </a:r>
            <a:r>
              <a:rPr lang="en-US" sz="2800" dirty="0"/>
              <a:t>during childhood and adolescence for attainment of normal adult size </a:t>
            </a:r>
            <a:endParaRPr lang="en-US" sz="28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H</a:t>
            </a:r>
            <a:r>
              <a:rPr lang="en-US" sz="2800" dirty="0" smtClean="0"/>
              <a:t>as </a:t>
            </a:r>
            <a:r>
              <a:rPr lang="en-US" sz="2800" dirty="0"/>
              <a:t>important effects throughout postnatal life on lipid and carbohydrate metabolism, and on lean body mass</a:t>
            </a:r>
            <a:r>
              <a:rPr lang="en-US" sz="2800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Effects </a:t>
            </a:r>
            <a:r>
              <a:rPr lang="en-US" sz="2800" dirty="0"/>
              <a:t>are primarily mediated via insulin-like growth factor 1 (IGF-1, </a:t>
            </a:r>
            <a:r>
              <a:rPr lang="en-US" sz="2800" dirty="0" err="1"/>
              <a:t>somatomedin</a:t>
            </a:r>
            <a:r>
              <a:rPr lang="en-US" sz="2800" dirty="0"/>
              <a:t> C) and, to a lesser </a:t>
            </a:r>
            <a:r>
              <a:rPr lang="en-US" sz="2800" dirty="0" smtClean="0"/>
              <a:t>extent through </a:t>
            </a:r>
            <a:r>
              <a:rPr lang="en-US" sz="2800" dirty="0"/>
              <a:t>insulin-like growth factor 2 (IGF-2).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F6DD-C9E5-4B35-90FC-F6A353DFE95B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3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Growth hormone deficiency </a:t>
            </a:r>
            <a:br>
              <a:rPr lang="en-US" b="1" dirty="0" smtClean="0"/>
            </a:br>
            <a:r>
              <a:rPr lang="en-US" b="1" dirty="0" smtClean="0"/>
              <a:t>(Pituitary Dwarfism)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Individuals with congenital or acquired deficiency of GH during childhood or adolescence fail to reach their predicted adult height and have disproportionately increased body fat and decreased muscle mass.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Also, these individuals have disproportionate delayed </a:t>
            </a:r>
            <a:r>
              <a:rPr lang="en-US" dirty="0"/>
              <a:t>growth of skull and facial skeleton giving them a small facial appearance </a:t>
            </a:r>
            <a:r>
              <a:rPr lang="en-US" dirty="0" smtClean="0"/>
              <a:t>for their </a:t>
            </a:r>
            <a:r>
              <a:rPr lang="en-US" dirty="0"/>
              <a:t>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Adults </a:t>
            </a:r>
            <a:r>
              <a:rPr lang="en-US" dirty="0"/>
              <a:t>with GH deficiency also have </a:t>
            </a:r>
            <a:r>
              <a:rPr lang="en-US" dirty="0" smtClean="0"/>
              <a:t>disproportionately </a:t>
            </a:r>
            <a:r>
              <a:rPr lang="en-US" dirty="0"/>
              <a:t>low lean body mass.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AF6B-2DB1-474A-B756-1AC369D8F003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73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9F21-6374-4F56-A1DA-F585EE486766}" type="datetime6">
              <a:rPr lang="en-US" smtClean="0"/>
              <a:t>April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419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s://encrypted-tbn3.gstatic.com/images?q=tbn:ANd9GcTvlk9fxsG6SIzbcPFLrRdRtHTmo2Lz2OqPfhVgudSrgGKMARQ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57200"/>
            <a:ext cx="3581400" cy="2743200"/>
          </a:xfrm>
          <a:prstGeom prst="rect">
            <a:avLst/>
          </a:prstGeom>
          <a:noFill/>
        </p:spPr>
      </p:pic>
      <p:pic>
        <p:nvPicPr>
          <p:cNvPr id="2054" name="Picture 6" descr="https://encrypted-tbn0.gstatic.com/images?q=tbn:ANd9GcTvgssgQY7d7tqYD_92cDjW4bVzKX4UZMrJ4lqR2-yW-DFW0ReVT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200400"/>
            <a:ext cx="35814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Dental Manifestations (Dwarfism)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maxilla and mandible of affected </a:t>
            </a:r>
            <a:r>
              <a:rPr lang="en-US" dirty="0" smtClean="0"/>
              <a:t>patients are </a:t>
            </a:r>
            <a:r>
              <a:rPr lang="en-US" dirty="0"/>
              <a:t>smaller than the normal and the face appears </a:t>
            </a:r>
            <a:r>
              <a:rPr lang="en-US" dirty="0" smtClean="0"/>
              <a:t>smaller </a:t>
            </a:r>
            <a:r>
              <a:rPr lang="en-US" dirty="0"/>
              <a:t>with the </a:t>
            </a:r>
            <a:r>
              <a:rPr lang="en-US" dirty="0" smtClean="0"/>
              <a:t>permanent teeth </a:t>
            </a:r>
            <a:r>
              <a:rPr lang="en-US" dirty="0"/>
              <a:t>showing a delayed pattern of </a:t>
            </a:r>
            <a:r>
              <a:rPr lang="en-US" dirty="0" smtClean="0"/>
              <a:t>eruption .</a:t>
            </a:r>
          </a:p>
          <a:p>
            <a:r>
              <a:rPr lang="en-US" dirty="0"/>
              <a:t>Often the shedding pattern </a:t>
            </a:r>
            <a:r>
              <a:rPr lang="en-US" dirty="0" smtClean="0"/>
              <a:t>of deciduous </a:t>
            </a:r>
            <a:r>
              <a:rPr lang="en-US" dirty="0"/>
              <a:t>teeth is delayed </a:t>
            </a:r>
            <a:r>
              <a:rPr lang="en-US" dirty="0" smtClean="0"/>
              <a:t>for </a:t>
            </a:r>
            <a:r>
              <a:rPr lang="en-US" dirty="0"/>
              <a:t>several years, and also the development of roots </a:t>
            </a:r>
            <a:r>
              <a:rPr lang="en-US" dirty="0" smtClean="0"/>
              <a:t>of permanent </a:t>
            </a:r>
            <a:r>
              <a:rPr lang="en-US" dirty="0"/>
              <a:t>teeth appears to be </a:t>
            </a:r>
            <a:r>
              <a:rPr lang="en-US" dirty="0" smtClean="0"/>
              <a:t>delayed.</a:t>
            </a:r>
          </a:p>
          <a:p>
            <a:r>
              <a:rPr lang="en-US" u="sng" dirty="0" smtClean="0"/>
              <a:t>Dental </a:t>
            </a:r>
            <a:r>
              <a:rPr lang="en-US" u="sng" dirty="0"/>
              <a:t>professionals may be the first health care providers to see the </a:t>
            </a:r>
            <a:r>
              <a:rPr lang="en-US" u="sng" dirty="0" smtClean="0"/>
              <a:t>signs and </a:t>
            </a:r>
            <a:r>
              <a:rPr lang="en-US" u="sng" dirty="0"/>
              <a:t>symptoms of growth disorders, and thus have the first opportunity to </a:t>
            </a:r>
            <a:r>
              <a:rPr lang="en-US" u="sng" dirty="0" smtClean="0"/>
              <a:t>correctly diagnose </a:t>
            </a:r>
            <a:r>
              <a:rPr lang="en-US" u="sng" dirty="0"/>
              <a:t>this serious </a:t>
            </a:r>
            <a:r>
              <a:rPr lang="en-US" u="sng" dirty="0" smtClean="0"/>
              <a:t>disease.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F926-F196-46F4-96C4-6857CA95A3D8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6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Dwarfism</a:t>
            </a:r>
            <a:endParaRPr lang="en-US" b="1" dirty="0"/>
          </a:p>
        </p:txBody>
      </p:sp>
      <p:pic>
        <p:nvPicPr>
          <p:cNvPr id="1028" name="Picture 4" descr="http://www.identalhub.com/images/images/Delayed%20Erup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35147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40386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dental arch gets smaller than normal; it cannot accommodate all the teeth, thus irregularity of teeth develops</a:t>
            </a:r>
            <a:r>
              <a:rPr lang="en-US" sz="28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The roots of the teeth are also shorter than normal in dwarfism</a:t>
            </a:r>
            <a:r>
              <a:rPr lang="en-US" sz="28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3733800"/>
            <a:ext cx="2702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Delayed eruption of teeth </a:t>
            </a:r>
          </a:p>
        </p:txBody>
      </p:sp>
      <p:pic>
        <p:nvPicPr>
          <p:cNvPr id="1030" name="Picture 6" descr="small teet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66801"/>
            <a:ext cx="2895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934200" y="3733800"/>
            <a:ext cx="1359539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Microdontia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8E2B-5EC1-4D9D-A646-826F785D0FED}" type="datetime6">
              <a:rPr lang="en-US" smtClean="0"/>
              <a:t>April 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1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-17048163" y="609600"/>
            <a:ext cx="16871950" cy="10763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3441363" y="1979613"/>
            <a:ext cx="13441363" cy="3873500"/>
          </a:xfrm>
        </p:spPr>
        <p:txBody>
          <a:bodyPr/>
          <a:lstStyle/>
          <a:p>
            <a:pPr algn="l"/>
            <a:endParaRPr lang="en-US"/>
          </a:p>
        </p:txBody>
      </p:sp>
      <p:pic>
        <p:nvPicPr>
          <p:cNvPr id="46084" name="Picture 4" descr="loadBin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39163" cy="68580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DA47-15DA-4F0A-8256-806F191F382E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Somatotropin</a:t>
            </a:r>
            <a:r>
              <a:rPr lang="en-US" b="1" u="sng" dirty="0" smtClean="0"/>
              <a:t> </a:t>
            </a:r>
            <a:r>
              <a:rPr lang="en-US" b="1" i="1" u="sng" dirty="0" smtClean="0"/>
              <a:t>(</a:t>
            </a:r>
            <a:r>
              <a:rPr lang="en-US" b="1" i="1" u="sng" dirty="0" err="1" smtClean="0"/>
              <a:t>Humatrope</a:t>
            </a:r>
            <a:r>
              <a:rPr lang="en-US" b="1" i="1" u="sng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recombinant form of growth hormone (GH).</a:t>
            </a:r>
          </a:p>
          <a:p>
            <a:r>
              <a:rPr lang="en-US" dirty="0" smtClean="0"/>
              <a:t>Has the same amino acid sequence.</a:t>
            </a:r>
            <a:endParaRPr lang="en-US" dirty="0"/>
          </a:p>
          <a:p>
            <a:r>
              <a:rPr lang="en-US" dirty="0" smtClean="0"/>
              <a:t>Administration: subcutaneously (SC) in the evening.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CF27-644B-49FA-B4BD-32C379288506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1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Clinical Uses of </a:t>
            </a:r>
            <a:r>
              <a:rPr lang="en-US" sz="3600" b="1" u="sng" dirty="0" err="1" smtClean="0"/>
              <a:t>Somatotropin</a:t>
            </a:r>
            <a:r>
              <a:rPr lang="en-US" sz="3600" b="1" u="sng" dirty="0"/>
              <a:t/>
            </a:r>
            <a:br>
              <a:rPr lang="en-US" sz="3600" b="1" u="sng" dirty="0"/>
            </a:br>
            <a:endParaRPr lang="en-US" sz="36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Mainly used in growth </a:t>
            </a:r>
            <a:r>
              <a:rPr lang="en-US" sz="2400" dirty="0"/>
              <a:t>failure </a:t>
            </a:r>
            <a:r>
              <a:rPr lang="en-US" sz="2400" dirty="0" smtClean="0"/>
              <a:t>of </a:t>
            </a:r>
            <a:r>
              <a:rPr lang="en-US" sz="2400" dirty="0"/>
              <a:t>pediatric </a:t>
            </a:r>
            <a:r>
              <a:rPr lang="en-US" sz="2400" dirty="0" smtClean="0"/>
              <a:t>patients.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Other effects include :</a:t>
            </a:r>
            <a:endParaRPr lang="en-US" sz="2400" dirty="0"/>
          </a:p>
          <a:p>
            <a:pPr lvl="1"/>
            <a:r>
              <a:rPr lang="en-US" dirty="0"/>
              <a:t>Improved metabolic state, increased lean body mass, sense of well-being </a:t>
            </a:r>
            <a:r>
              <a:rPr lang="en-US" dirty="0" smtClean="0"/>
              <a:t>in adults with GH deficiency.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lean body mass, weight, and physical </a:t>
            </a:r>
            <a:r>
              <a:rPr lang="en-US" dirty="0" smtClean="0"/>
              <a:t>endurance and </a:t>
            </a:r>
            <a:r>
              <a:rPr lang="en-US" dirty="0" smtClean="0"/>
              <a:t>wasting </a:t>
            </a:r>
            <a:r>
              <a:rPr lang="en-US" dirty="0"/>
              <a:t>in patients with HIV infection </a:t>
            </a:r>
          </a:p>
          <a:p>
            <a:pPr lvl="1"/>
            <a:r>
              <a:rPr lang="en-US" dirty="0"/>
              <a:t>Improved gastrointestinal function </a:t>
            </a:r>
            <a:r>
              <a:rPr lang="en-US" dirty="0" smtClean="0"/>
              <a:t>in short </a:t>
            </a:r>
            <a:r>
              <a:rPr lang="en-US" dirty="0"/>
              <a:t>bowel syndrome in patients who are also receiving specialized nutritional support </a:t>
            </a:r>
          </a:p>
          <a:p>
            <a:pPr marL="400050" lvl="1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ADC6-5C66-4753-86A1-21C0CFE3549E}" type="datetime6">
              <a:rPr lang="en-US" smtClean="0"/>
              <a:t>April 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46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Gigantism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/>
              <a:t>Gigantism is the childhood version of growth hormone excess and is characterized </a:t>
            </a:r>
            <a:r>
              <a:rPr lang="en-US" dirty="0" smtClean="0"/>
              <a:t>by the </a:t>
            </a:r>
            <a:r>
              <a:rPr lang="en-US" dirty="0"/>
              <a:t>general symmetrical overgrowth of </a:t>
            </a:r>
            <a:r>
              <a:rPr lang="en-US" dirty="0" smtClean="0"/>
              <a:t>all body parts</a:t>
            </a:r>
            <a:endParaRPr lang="en-US" dirty="0"/>
          </a:p>
        </p:txBody>
      </p:sp>
      <p:pic>
        <p:nvPicPr>
          <p:cNvPr id="3074" name="Picture 2" descr="http://t0.gstatic.com/images?q=tbn:ANd9GcQ6fPhwSXjqY7hezRdxePNERIG0qwtVf_vPYWAcheiGAZT93e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47849"/>
            <a:ext cx="2819826" cy="394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2BA5-C5C7-45B2-A92A-716A15EA0C79}" type="datetime6">
              <a:rPr lang="en-US" smtClean="0"/>
              <a:t>April 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04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Acromegaly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chronic </a:t>
            </a:r>
            <a:r>
              <a:rPr lang="en-US" dirty="0"/>
              <a:t>metabolic disorder in which there is too much growth hormone and the body tissues gradually enlarge</a:t>
            </a:r>
            <a:r>
              <a:rPr lang="en-US" dirty="0" smtClean="0"/>
              <a:t>. </a:t>
            </a:r>
          </a:p>
          <a:p>
            <a:r>
              <a:rPr lang="en-US" dirty="0"/>
              <a:t> </a:t>
            </a:r>
            <a:r>
              <a:rPr lang="en-US" dirty="0" smtClean="0"/>
              <a:t>Excess secretion occurs after </a:t>
            </a:r>
            <a:r>
              <a:rPr lang="en-US" dirty="0"/>
              <a:t>epiphyseal plate closure at </a:t>
            </a:r>
            <a:r>
              <a:rPr lang="en-US" dirty="0" smtClean="0"/>
              <a:t>puberty. </a:t>
            </a:r>
          </a:p>
          <a:p>
            <a:r>
              <a:rPr lang="en-US" dirty="0" smtClean="0"/>
              <a:t>Usually results from pituitary tumor (adenoma).</a:t>
            </a:r>
          </a:p>
          <a:p>
            <a:pPr marL="1009650" lvl="1" indent="-609600">
              <a:buFont typeface="Wingdings" pitchFamily="2" charset="2"/>
              <a:buAutoNum type="arabicPeriod"/>
            </a:pPr>
            <a:r>
              <a:rPr lang="en-US" dirty="0" smtClean="0"/>
              <a:t>Treatment of choice is surgical </a:t>
            </a:r>
            <a:r>
              <a:rPr lang="en-US" dirty="0"/>
              <a:t>removal of the tumor</a:t>
            </a:r>
          </a:p>
          <a:p>
            <a:pPr marL="1009650" lvl="1" indent="-609600">
              <a:buFont typeface="Wingdings" pitchFamily="2" charset="2"/>
              <a:buAutoNum type="arabicPeriod"/>
            </a:pPr>
            <a:r>
              <a:rPr lang="en-US" b="1" u="sng" dirty="0" err="1" smtClean="0"/>
              <a:t>Octreotide</a:t>
            </a:r>
            <a:endParaRPr lang="en-US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643" r="11643"/>
          <a:stretch/>
        </p:blipFill>
        <p:spPr bwMode="auto">
          <a:xfrm>
            <a:off x="6858000" y="31044"/>
            <a:ext cx="2209800" cy="1922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7001-7AA1-42AA-A5F1-0EFFCF334662}" type="datetime6">
              <a:rPr lang="en-US" smtClean="0"/>
              <a:t>April 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8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Hypothalamic Hormones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Hypothalamic releasing and inhibiting hormones are carried directly to the anterior pituitary gland via </a:t>
            </a:r>
            <a:r>
              <a:rPr lang="en-US" sz="2400" dirty="0" err="1" smtClean="0"/>
              <a:t>adenohypophyseal</a:t>
            </a:r>
            <a:r>
              <a:rPr lang="en-US" sz="2400" dirty="0" smtClean="0"/>
              <a:t> </a:t>
            </a:r>
            <a:r>
              <a:rPr lang="en-US" sz="2400" dirty="0"/>
              <a:t>portal </a:t>
            </a:r>
            <a:r>
              <a:rPr lang="en-US" sz="2400" dirty="0" smtClean="0"/>
              <a:t>vasculature. </a:t>
            </a:r>
          </a:p>
          <a:p>
            <a:r>
              <a:rPr lang="en-US" sz="2400" dirty="0" smtClean="0"/>
              <a:t>Specific </a:t>
            </a:r>
            <a:r>
              <a:rPr lang="en-US" sz="2400" dirty="0"/>
              <a:t>hypothalamic hormones bind to receptors on specific anterior pituitary cells, modulating the release of the hormone they produce. </a:t>
            </a:r>
          </a:p>
          <a:p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3124200" y="3505200"/>
            <a:ext cx="2667000" cy="838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Hypothalamus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3420533" y="4876800"/>
            <a:ext cx="1905000" cy="1066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Anterior pituitary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4191000"/>
            <a:ext cx="0" cy="7620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4191000"/>
            <a:ext cx="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4191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Releasing Hormones (turn ON)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191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Inhibiting  Hormones (turn OFF)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19600" y="5791200"/>
            <a:ext cx="0" cy="762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76600" y="6488668"/>
            <a:ext cx="3036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Systemic Target Organs</a:t>
            </a:r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0" y="6103787"/>
            <a:ext cx="2895600" cy="365125"/>
          </a:xfrm>
        </p:spPr>
        <p:txBody>
          <a:bodyPr/>
          <a:lstStyle/>
          <a:p>
            <a:r>
              <a:rPr lang="en-US" smtClean="0"/>
              <a:t>Munir Gharaibeh, MD, PhD, MHPE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8F757-F60E-4794-A149-2903875C413D}" type="datetime6">
              <a:rPr lang="en-US" smtClean="0"/>
              <a:t>April 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5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Hypothalamus</a:t>
            </a:r>
            <a:endParaRPr lang="en-US" sz="40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5334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Growth Hormone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Prolactin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LH and FSH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TSH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5867400"/>
            <a:ext cx="1143000" cy="762000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ACTH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207912" y="4624211"/>
            <a:ext cx="1687688" cy="1014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895600" y="4724400"/>
            <a:ext cx="838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48200" y="4800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635272" y="4730044"/>
            <a:ext cx="6477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515100" y="4624211"/>
            <a:ext cx="1219200" cy="1096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524000" y="843844"/>
            <a:ext cx="1485900" cy="9087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743200" y="914400"/>
            <a:ext cx="762000" cy="9066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581400" y="914400"/>
            <a:ext cx="228600" cy="990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86350" y="843844"/>
            <a:ext cx="647700" cy="990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981700" y="843844"/>
            <a:ext cx="1104900" cy="1014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1000" y="1928989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Dopamine	 GHRH	   TRH	    CRF	     </a:t>
            </a:r>
            <a:r>
              <a:rPr lang="en-US" sz="2400" dirty="0" err="1" smtClean="0"/>
              <a:t>GnRH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Somatostatin</a:t>
            </a:r>
            <a:endParaRPr lang="en-US" sz="2400" dirty="0"/>
          </a:p>
        </p:txBody>
      </p:sp>
      <p:cxnSp>
        <p:nvCxnSpPr>
          <p:cNvPr id="43" name="Straight Arrow Connector 42"/>
          <p:cNvCxnSpPr>
            <a:endCxn id="40" idx="0"/>
          </p:cNvCxnSpPr>
          <p:nvPr/>
        </p:nvCxnSpPr>
        <p:spPr>
          <a:xfrm>
            <a:off x="4495800" y="914400"/>
            <a:ext cx="152400" cy="1014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295400" y="2466854"/>
            <a:ext cx="914400" cy="962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667000" y="2514600"/>
            <a:ext cx="647700" cy="914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410200" y="2444276"/>
            <a:ext cx="354894" cy="10324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495800" y="2438400"/>
            <a:ext cx="228602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134100" y="2444276"/>
            <a:ext cx="808566" cy="11371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581400" y="2444276"/>
            <a:ext cx="228600" cy="908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3467100" y="3614330"/>
            <a:ext cx="2057400" cy="1045159"/>
          </a:xfrm>
          <a:prstGeom prst="ellips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Anterior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Pituitary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C940-70DD-4641-9F34-8703F481BFD5}" type="datetime6">
              <a:rPr lang="en-US" smtClean="0"/>
              <a:t>April 14</a:t>
            </a:fld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8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Hypothalamic Hormones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6400800"/>
          </a:xfrm>
        </p:spPr>
        <p:txBody>
          <a:bodyPr>
            <a:noAutofit/>
          </a:bodyPr>
          <a:lstStyle/>
          <a:p>
            <a:pPr lvl="1"/>
            <a:r>
              <a:rPr lang="en-US" sz="3000" b="1" dirty="0" smtClean="0"/>
              <a:t>Dopamine</a:t>
            </a:r>
            <a:r>
              <a:rPr lang="en-US" sz="3000" dirty="0"/>
              <a:t>: inhibit the secretion of prolactin from the anterior pituitary gland</a:t>
            </a:r>
          </a:p>
          <a:p>
            <a:pPr lvl="1"/>
            <a:r>
              <a:rPr lang="en-US" sz="3000" b="1" dirty="0"/>
              <a:t>GHRH</a:t>
            </a:r>
            <a:r>
              <a:rPr lang="en-US" sz="3000" dirty="0"/>
              <a:t>: Growth </a:t>
            </a:r>
            <a:r>
              <a:rPr lang="en-US" sz="3000" dirty="0" smtClean="0"/>
              <a:t>Hormone-Releasing Hormone</a:t>
            </a:r>
            <a:endParaRPr lang="en-US" sz="3000" dirty="0"/>
          </a:p>
          <a:p>
            <a:pPr lvl="1"/>
            <a:r>
              <a:rPr lang="en-US" sz="3000" b="1" dirty="0" err="1"/>
              <a:t>Somatostatin</a:t>
            </a:r>
            <a:r>
              <a:rPr lang="en-US" sz="3000" dirty="0"/>
              <a:t>: inhibits the secretion of growth hormone</a:t>
            </a:r>
          </a:p>
          <a:p>
            <a:pPr lvl="1"/>
            <a:r>
              <a:rPr lang="en-US" sz="3000" b="1" dirty="0" smtClean="0"/>
              <a:t>TRH: </a:t>
            </a:r>
            <a:r>
              <a:rPr lang="en-US" sz="3000" dirty="0" err="1" smtClean="0"/>
              <a:t>Thyrotropin</a:t>
            </a:r>
            <a:r>
              <a:rPr lang="en-US" sz="3000" dirty="0" smtClean="0"/>
              <a:t>-Releasing Hormone, </a:t>
            </a:r>
            <a:r>
              <a:rPr lang="en-US" sz="3000" dirty="0" smtClean="0"/>
              <a:t>stimulates </a:t>
            </a:r>
            <a:r>
              <a:rPr lang="en-US" sz="3000" dirty="0"/>
              <a:t>the release of thyroid-stimulating hormone and </a:t>
            </a:r>
            <a:r>
              <a:rPr lang="en-US" sz="3000" dirty="0" smtClean="0"/>
              <a:t>prolactin. (</a:t>
            </a:r>
            <a:r>
              <a:rPr lang="en-US" sz="3000" u="sng" dirty="0" err="1"/>
              <a:t>P</a:t>
            </a:r>
            <a:r>
              <a:rPr lang="en-US" sz="3000" u="sng" dirty="0" err="1" smtClean="0"/>
              <a:t>rotirelin</a:t>
            </a:r>
            <a:r>
              <a:rPr lang="en-US" sz="3000" dirty="0" smtClean="0"/>
              <a:t>)</a:t>
            </a:r>
            <a:endParaRPr lang="en-US" sz="3000" dirty="0"/>
          </a:p>
          <a:p>
            <a:pPr lvl="1"/>
            <a:r>
              <a:rPr lang="en-US" sz="3000" b="1" dirty="0" smtClean="0"/>
              <a:t>CRF</a:t>
            </a:r>
            <a:r>
              <a:rPr lang="en-US" sz="3000" dirty="0" smtClean="0"/>
              <a:t>: </a:t>
            </a:r>
            <a:r>
              <a:rPr lang="en-US" sz="3000" dirty="0" err="1" smtClean="0"/>
              <a:t>Corticotropin</a:t>
            </a:r>
            <a:r>
              <a:rPr lang="en-US" sz="3000" dirty="0" smtClean="0"/>
              <a:t>-Releasing hormone, </a:t>
            </a:r>
            <a:r>
              <a:rPr lang="en-US" sz="3000" dirty="0" smtClean="0"/>
              <a:t>stimulates </a:t>
            </a:r>
            <a:r>
              <a:rPr lang="en-US" sz="3000" dirty="0" smtClean="0"/>
              <a:t>ACTH release</a:t>
            </a:r>
          </a:p>
          <a:p>
            <a:pPr lvl="1"/>
            <a:r>
              <a:rPr lang="en-US" sz="3000" b="1" dirty="0" err="1" smtClean="0"/>
              <a:t>GnRH</a:t>
            </a:r>
            <a:r>
              <a:rPr lang="en-US" sz="3000" b="1" dirty="0" smtClean="0"/>
              <a:t>: </a:t>
            </a:r>
            <a:r>
              <a:rPr lang="en-US" sz="3000" dirty="0" smtClean="0"/>
              <a:t>Gonadotropin-Releasing Hormone </a:t>
            </a:r>
            <a:endParaRPr lang="en-US" sz="3000" dirty="0"/>
          </a:p>
          <a:p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0B7-82E2-4679-9D9C-929E32A1FC60}" type="datetime6">
              <a:rPr lang="en-US" smtClean="0"/>
              <a:t>April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2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Somatostatin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Inhibits </a:t>
            </a:r>
            <a:r>
              <a:rPr lang="en-US" sz="3000" dirty="0"/>
              <a:t>the secretion of growth hormone</a:t>
            </a:r>
          </a:p>
          <a:p>
            <a:r>
              <a:rPr lang="en-US" dirty="0" smtClean="0"/>
              <a:t>Primarily a 14-amino acid peptide</a:t>
            </a:r>
          </a:p>
          <a:p>
            <a:r>
              <a:rPr lang="en-US" dirty="0" smtClean="0"/>
              <a:t>Have very brief half-life in the serum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	</a:t>
            </a:r>
            <a:r>
              <a:rPr lang="en-US" dirty="0" smtClean="0">
                <a:solidFill>
                  <a:srgbClr val="002060"/>
                </a:solidFill>
              </a:rPr>
              <a:t>So Not Useful Clinically………..</a:t>
            </a:r>
          </a:p>
          <a:p>
            <a:r>
              <a:rPr lang="en-US" dirty="0"/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Octreotide</a:t>
            </a:r>
            <a:r>
              <a:rPr lang="en-US" b="1" u="sng" dirty="0" smtClean="0">
                <a:solidFill>
                  <a:srgbClr val="002060"/>
                </a:solidFill>
              </a:rPr>
              <a:t>: </a:t>
            </a:r>
            <a:r>
              <a:rPr lang="en-US" dirty="0" smtClean="0"/>
              <a:t>An 8-amino acid </a:t>
            </a:r>
            <a:r>
              <a:rPr lang="en-US" dirty="0" smtClean="0"/>
              <a:t>analogue, so                </a:t>
            </a:r>
            <a:r>
              <a:rPr lang="en-US" b="1" dirty="0">
                <a:solidFill>
                  <a:srgbClr val="002060"/>
                </a:solidFill>
              </a:rPr>
              <a:t>M</a:t>
            </a:r>
            <a:r>
              <a:rPr lang="en-US" b="1" dirty="0" smtClean="0">
                <a:solidFill>
                  <a:srgbClr val="002060"/>
                </a:solidFill>
              </a:rPr>
              <a:t>ore </a:t>
            </a:r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dirty="0" smtClean="0">
                <a:solidFill>
                  <a:srgbClr val="002060"/>
                </a:solidFill>
              </a:rPr>
              <a:t>table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3581400"/>
            <a:ext cx="1066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800600" y="5257800"/>
            <a:ext cx="1066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A796-E7B2-4AAE-8A0C-D7E50D7AAE5D}" type="datetime6">
              <a:rPr lang="en-US" smtClean="0"/>
              <a:t>April 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05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Effects </a:t>
            </a:r>
            <a:r>
              <a:rPr lang="en-US" sz="3200" b="1" u="sng" dirty="0" smtClean="0"/>
              <a:t>of </a:t>
            </a:r>
            <a:r>
              <a:rPr lang="en-US" sz="3200" b="1" u="sng" dirty="0" err="1" smtClean="0"/>
              <a:t>Somatostatin</a:t>
            </a:r>
            <a:endParaRPr lang="en-US" sz="3200" b="1" u="sng" dirty="0" smtClean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53998" y="1674813"/>
            <a:ext cx="3703638" cy="501949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000" b="1" i="1" dirty="0" smtClean="0"/>
              <a:t>Inhibition of secretion of :</a:t>
            </a:r>
          </a:p>
          <a:p>
            <a:r>
              <a:rPr lang="en-US" sz="2000" dirty="0" smtClean="0"/>
              <a:t>Growth Hormones</a:t>
            </a:r>
          </a:p>
          <a:p>
            <a:r>
              <a:rPr lang="en-US" sz="2000" dirty="0" smtClean="0"/>
              <a:t>Thyroid-stimulating hormones</a:t>
            </a:r>
          </a:p>
          <a:p>
            <a:r>
              <a:rPr lang="en-US" sz="2000" dirty="0" smtClean="0"/>
              <a:t>Prolactin</a:t>
            </a:r>
          </a:p>
          <a:p>
            <a:r>
              <a:rPr lang="en-US" sz="2000" dirty="0" smtClean="0"/>
              <a:t>ACTH</a:t>
            </a:r>
          </a:p>
          <a:p>
            <a:r>
              <a:rPr lang="en-US" sz="2000" dirty="0" smtClean="0"/>
              <a:t>Insulin</a:t>
            </a:r>
          </a:p>
          <a:p>
            <a:r>
              <a:rPr lang="en-US" sz="2000" dirty="0" smtClean="0"/>
              <a:t>Glucagon</a:t>
            </a:r>
          </a:p>
          <a:p>
            <a:r>
              <a:rPr lang="en-US" sz="2000" dirty="0" smtClean="0"/>
              <a:t>Pancreatic polypeptide</a:t>
            </a:r>
          </a:p>
          <a:p>
            <a:r>
              <a:rPr lang="en-US" sz="2000" dirty="0" smtClean="0"/>
              <a:t>Gastrin</a:t>
            </a:r>
          </a:p>
          <a:p>
            <a:r>
              <a:rPr lang="en-US" sz="2000" dirty="0" smtClean="0"/>
              <a:t>Cholecystokinin</a:t>
            </a:r>
          </a:p>
          <a:p>
            <a:r>
              <a:rPr lang="en-US" sz="2000" dirty="0" smtClean="0"/>
              <a:t>Secretin</a:t>
            </a:r>
          </a:p>
          <a:p>
            <a:r>
              <a:rPr lang="en-US" sz="2000" dirty="0" smtClean="0"/>
              <a:t>Vasoactive intestinal peptide</a:t>
            </a:r>
          </a:p>
          <a:p>
            <a:r>
              <a:rPr lang="en-US" sz="2000" dirty="0" smtClean="0"/>
              <a:t>Exocrine pancreas secretion</a:t>
            </a:r>
          </a:p>
          <a:p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</p:txBody>
      </p:sp>
      <p:sp>
        <p:nvSpPr>
          <p:cNvPr id="13316" name="Content Placeholder 4"/>
          <p:cNvSpPr txBox="1">
            <a:spLocks/>
          </p:cNvSpPr>
          <p:nvPr/>
        </p:nvSpPr>
        <p:spPr bwMode="auto">
          <a:xfrm>
            <a:off x="4160837" y="1646238"/>
            <a:ext cx="2556051" cy="48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i="1" dirty="0"/>
              <a:t>Inhibition of bile flow</a:t>
            </a:r>
          </a:p>
          <a:p>
            <a:pPr>
              <a:spcBef>
                <a:spcPct val="20000"/>
              </a:spcBef>
            </a:pPr>
            <a:endParaRPr lang="en-US" sz="2000" dirty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/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172127" y="2711803"/>
            <a:ext cx="3936062" cy="4810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i="1"/>
              <a:t>Inhibition of mesenteric blood flow</a:t>
            </a:r>
          </a:p>
          <a:p>
            <a:pPr>
              <a:spcBef>
                <a:spcPct val="20000"/>
              </a:spcBef>
            </a:pPr>
            <a:endParaRPr lang="en-US" sz="2000" b="1" i="1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b="1" i="1"/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endParaRPr lang="en-US" sz="2000" b="1" i="1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108570" y="3529542"/>
            <a:ext cx="3934225" cy="4810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b="1" i="1" dirty="0"/>
              <a:t>Decreased gastrointestinal motility</a:t>
            </a:r>
          </a:p>
          <a:p>
            <a:pPr>
              <a:spcBef>
                <a:spcPct val="20000"/>
              </a:spcBef>
            </a:pPr>
            <a:endParaRPr lang="en-US" sz="2000" dirty="0"/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/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60838" y="857250"/>
            <a:ext cx="104775" cy="44132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00300" y="1298575"/>
            <a:ext cx="5924550" cy="4603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Down Arrow 10"/>
          <p:cNvSpPr>
            <a:spLocks noChangeArrowheads="1"/>
          </p:cNvSpPr>
          <p:nvPr/>
        </p:nvSpPr>
        <p:spPr bwMode="auto">
          <a:xfrm>
            <a:off x="2333625" y="1298575"/>
            <a:ext cx="133350" cy="344488"/>
          </a:xfrm>
          <a:prstGeom prst="downArrow">
            <a:avLst>
              <a:gd name="adj1" fmla="val 50000"/>
              <a:gd name="adj2" fmla="val 4987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Down Arrow 11"/>
          <p:cNvSpPr>
            <a:spLocks noChangeArrowheads="1"/>
          </p:cNvSpPr>
          <p:nvPr/>
        </p:nvSpPr>
        <p:spPr bwMode="auto">
          <a:xfrm>
            <a:off x="5448300" y="1301750"/>
            <a:ext cx="133350" cy="344488"/>
          </a:xfrm>
          <a:prstGeom prst="downArrow">
            <a:avLst>
              <a:gd name="adj1" fmla="val 50000"/>
              <a:gd name="adj2" fmla="val 4987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" name="Down Arrow 12"/>
          <p:cNvSpPr>
            <a:spLocks noChangeArrowheads="1"/>
          </p:cNvSpPr>
          <p:nvPr/>
        </p:nvSpPr>
        <p:spPr bwMode="auto">
          <a:xfrm>
            <a:off x="7110413" y="1344613"/>
            <a:ext cx="133350" cy="1344612"/>
          </a:xfrm>
          <a:prstGeom prst="downArrow">
            <a:avLst>
              <a:gd name="adj1" fmla="val 50000"/>
              <a:gd name="adj2" fmla="val 5004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" name="Down Arrow 13"/>
          <p:cNvSpPr>
            <a:spLocks noChangeArrowheads="1"/>
          </p:cNvSpPr>
          <p:nvPr/>
        </p:nvSpPr>
        <p:spPr bwMode="auto">
          <a:xfrm>
            <a:off x="8223783" y="1301750"/>
            <a:ext cx="133350" cy="2193925"/>
          </a:xfrm>
          <a:prstGeom prst="downArrow">
            <a:avLst>
              <a:gd name="adj1" fmla="val 50000"/>
              <a:gd name="adj2" fmla="val 49966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54A9-1AD7-4E9C-90FD-7AC519C13B5F}" type="datetime6">
              <a:rPr lang="en-US" smtClean="0"/>
              <a:t>April 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7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>
                <a:solidFill>
                  <a:srgbClr val="002060"/>
                </a:solidFill>
              </a:rPr>
              <a:t>Octreotide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i="1" u="sng" dirty="0">
                <a:solidFill>
                  <a:srgbClr val="002060"/>
                </a:solidFill>
              </a:rPr>
              <a:t>(</a:t>
            </a:r>
            <a:r>
              <a:rPr lang="en-US" i="1" u="sng" dirty="0" err="1">
                <a:solidFill>
                  <a:srgbClr val="002060"/>
                </a:solidFill>
              </a:rPr>
              <a:t>Sandostatin</a:t>
            </a:r>
            <a:r>
              <a:rPr lang="en-US" i="1" u="sng" dirty="0">
                <a:solidFill>
                  <a:srgbClr val="002060"/>
                </a:solidFill>
              </a:rPr>
              <a:t>, LAR)</a:t>
            </a:r>
            <a:br>
              <a:rPr lang="en-US" i="1" u="sng" dirty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Depot injection (Monthly).</a:t>
            </a:r>
          </a:p>
          <a:p>
            <a:r>
              <a:rPr lang="en-US" dirty="0" smtClean="0"/>
              <a:t>Used to treat  </a:t>
            </a:r>
            <a:r>
              <a:rPr lang="en-US" b="1" u="sng" dirty="0" smtClean="0"/>
              <a:t>Acromegaly</a:t>
            </a:r>
          </a:p>
          <a:p>
            <a:r>
              <a:rPr lang="en-US" dirty="0" smtClean="0"/>
              <a:t>Other uses: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ounteract diarrhea associated with neuroendocrine tumors such as </a:t>
            </a:r>
            <a:r>
              <a:rPr lang="en-US" dirty="0" err="1" smtClean="0"/>
              <a:t>insulinomas</a:t>
            </a:r>
            <a:r>
              <a:rPr lang="en-US" dirty="0" smtClean="0"/>
              <a:t> or carcinoid tumors.</a:t>
            </a:r>
            <a:endParaRPr lang="en-US" sz="3200" dirty="0"/>
          </a:p>
          <a:p>
            <a:pPr lvl="1"/>
            <a:r>
              <a:rPr lang="en-US" dirty="0" smtClean="0"/>
              <a:t> Control severe diarrhea associated with AIDS that doesn’t respond to other treatments.</a:t>
            </a:r>
            <a:endParaRPr lang="en-US" dirty="0"/>
          </a:p>
          <a:p>
            <a:r>
              <a:rPr lang="en-US" dirty="0" smtClean="0"/>
              <a:t>Side effects:</a:t>
            </a:r>
          </a:p>
          <a:p>
            <a:pPr lvl="1"/>
            <a:r>
              <a:rPr lang="en-US" dirty="0" smtClean="0"/>
              <a:t>Gastrointestinal discomfort.</a:t>
            </a:r>
          </a:p>
          <a:p>
            <a:pPr lvl="1"/>
            <a:r>
              <a:rPr lang="en-US" dirty="0" smtClean="0"/>
              <a:t>Decreased glucose tolerance. </a:t>
            </a:r>
          </a:p>
          <a:p>
            <a:pPr lvl="1"/>
            <a:r>
              <a:rPr lang="en-US" dirty="0" smtClean="0"/>
              <a:t>Formation of gallstones.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0B8-D3B1-4E88-8781-165CFD1C4148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6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Gonadotropin-Releasing Hormone</a:t>
            </a:r>
            <a:br>
              <a:rPr lang="en-US" b="1" u="sng" dirty="0" smtClean="0"/>
            </a:br>
            <a:r>
              <a:rPr lang="en-US" b="1" u="sng" dirty="0" smtClean="0"/>
              <a:t>(</a:t>
            </a:r>
            <a:r>
              <a:rPr lang="en-US" b="1" u="sng" dirty="0" err="1"/>
              <a:t>G</a:t>
            </a:r>
            <a:r>
              <a:rPr lang="en-US" b="1" u="sng" dirty="0" err="1" smtClean="0"/>
              <a:t>nRH</a:t>
            </a:r>
            <a:r>
              <a:rPr lang="en-US" b="1" u="sng" dirty="0" smtClean="0"/>
              <a:t>) or </a:t>
            </a:r>
            <a:r>
              <a:rPr lang="en-US" b="1" u="sng" dirty="0" err="1" smtClean="0"/>
              <a:t>Gonadorelin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en-US" sz="2800" dirty="0" smtClean="0"/>
              <a:t>timulates </a:t>
            </a:r>
            <a:r>
              <a:rPr lang="en-US" sz="2800" dirty="0" smtClean="0"/>
              <a:t>the production of </a:t>
            </a:r>
            <a:r>
              <a:rPr lang="en-US" sz="2800" u="sng" dirty="0"/>
              <a:t>Luteinizing </a:t>
            </a:r>
            <a:r>
              <a:rPr lang="en-US" sz="2800" u="sng" dirty="0" smtClean="0"/>
              <a:t>hormone (LH) </a:t>
            </a:r>
            <a:r>
              <a:rPr lang="en-US" sz="2800" dirty="0" smtClean="0"/>
              <a:t>and </a:t>
            </a:r>
            <a:r>
              <a:rPr lang="en-US" sz="2800" u="sng" dirty="0" smtClean="0"/>
              <a:t>Follicle stimulating hormone (FSH) </a:t>
            </a:r>
            <a:r>
              <a:rPr lang="en-US" sz="2800" dirty="0" smtClean="0"/>
              <a:t>from anterior pituitary.</a:t>
            </a:r>
            <a:endParaRPr lang="en-US" sz="2800" dirty="0"/>
          </a:p>
          <a:p>
            <a:r>
              <a:rPr lang="en-US" sz="2800" dirty="0" smtClean="0"/>
              <a:t>Released in bursts at regular intervals (every 2 hours).</a:t>
            </a:r>
          </a:p>
          <a:p>
            <a:r>
              <a:rPr lang="en-US" sz="2800" dirty="0" smtClean="0"/>
              <a:t>Has </a:t>
            </a:r>
            <a:r>
              <a:rPr lang="en-US" sz="2800" dirty="0" smtClean="0"/>
              <a:t>very short half-life (7 minutes)</a:t>
            </a:r>
          </a:p>
          <a:p>
            <a:r>
              <a:rPr lang="en-US" sz="2800" dirty="0" smtClean="0"/>
              <a:t>The response to </a:t>
            </a:r>
            <a:r>
              <a:rPr lang="en-US" sz="2800" dirty="0" err="1" smtClean="0"/>
              <a:t>GnRH</a:t>
            </a:r>
            <a:r>
              <a:rPr lang="en-US" sz="2800" dirty="0" smtClean="0"/>
              <a:t> ( or its analogues) depends on </a:t>
            </a:r>
            <a:r>
              <a:rPr lang="en-US" sz="2800" dirty="0" smtClean="0"/>
              <a:t>the concentration and </a:t>
            </a:r>
            <a:r>
              <a:rPr lang="en-US" sz="2800" dirty="0" smtClean="0"/>
              <a:t>mode of administration. </a:t>
            </a:r>
          </a:p>
          <a:p>
            <a:r>
              <a:rPr lang="en-US" sz="2800" dirty="0" smtClean="0"/>
              <a:t>Pulsatile administration doesn’t have the same effect as continuous  administration  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Gharaibeh,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9C4E-F0A1-4C25-8901-0203E8737767}" type="datetime6">
              <a:rPr lang="en-US" smtClean="0"/>
              <a:t>April 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A020-86A8-4FE0-8A7D-0583F010E21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6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12726</TotalTime>
  <Words>1333</Words>
  <Application>Microsoft Office PowerPoint</Application>
  <PresentationFormat>On-screen Show (4:3)</PresentationFormat>
  <Paragraphs>243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Pharmacology of Endocrine System</vt:lpstr>
      <vt:lpstr>Slide 2</vt:lpstr>
      <vt:lpstr>Hypothalamic Hormones</vt:lpstr>
      <vt:lpstr>Hypothalamus</vt:lpstr>
      <vt:lpstr>Hypothalamic Hormones </vt:lpstr>
      <vt:lpstr>Somatostatin</vt:lpstr>
      <vt:lpstr>Effects of Somatostatin</vt:lpstr>
      <vt:lpstr>Octreotide (Sandostatin, LAR) </vt:lpstr>
      <vt:lpstr>Gonadotropin-Releasing Hormone (GnRH) or Gonadorelin</vt:lpstr>
      <vt:lpstr>Biological actions of GnRH Agonists and Antagonists</vt:lpstr>
      <vt:lpstr>Lutrepulse (agonist)</vt:lpstr>
      <vt:lpstr>Gonadotropin Suppression</vt:lpstr>
      <vt:lpstr>Slide 13</vt:lpstr>
      <vt:lpstr>Anterior Pituitary Hormones</vt:lpstr>
      <vt:lpstr>Growth Hormone (Somatotropin)</vt:lpstr>
      <vt:lpstr>Growth hormone deficiency  (Pituitary Dwarfism)</vt:lpstr>
      <vt:lpstr>Slide 17</vt:lpstr>
      <vt:lpstr>Dental Manifestations (Dwarfism)</vt:lpstr>
      <vt:lpstr>Dwarfism</vt:lpstr>
      <vt:lpstr>Somatotropin (Humatrope)</vt:lpstr>
      <vt:lpstr>Clinical Uses of Somatotropin </vt:lpstr>
      <vt:lpstr>Gigantism </vt:lpstr>
      <vt:lpstr>Acromegaly</vt:lpstr>
    </vt:vector>
  </TitlesOfParts>
  <Company>GHSU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 Shatnawi</dc:creator>
  <cp:lastModifiedBy>Gharaibeh</cp:lastModifiedBy>
  <cp:revision>87</cp:revision>
  <dcterms:created xsi:type="dcterms:W3CDTF">2012-01-27T12:41:02Z</dcterms:created>
  <dcterms:modified xsi:type="dcterms:W3CDTF">2014-04-08T20:30:33Z</dcterms:modified>
</cp:coreProperties>
</file>