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10058400" cy="77724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	<Relationship Id="rId32" Type="http://schemas.openxmlformats.org/officeDocument/2006/relationships/slide" Target="slides/slide27.xml" />
	<Relationship Id="rId33" Type="http://schemas.openxmlformats.org/officeDocument/2006/relationships/slide" Target="slides/slide28.xml" />
	<Relationship Id="rId34" Type="http://schemas.openxmlformats.org/officeDocument/2006/relationships/slide" Target="slides/slide29.xml" />
	<Relationship Id="rId35" Type="http://schemas.openxmlformats.org/officeDocument/2006/relationships/slide" Target="slides/slide30.xml" />
	<Relationship Id="rId36" Type="http://schemas.openxmlformats.org/officeDocument/2006/relationships/slide" Target="slides/slide31.xml" />
	<Relationship Id="rId37" Type="http://schemas.openxmlformats.org/officeDocument/2006/relationships/slide" Target="slides/slide32.xml" />
	<Relationship Id="rId38" Type="http://schemas.openxmlformats.org/officeDocument/2006/relationships/slide" Target="slides/slide33.xml" />
	<Relationship Id="rId39" Type="http://schemas.openxmlformats.org/officeDocument/2006/relationships/slide" Target="slides/slide34.xml" />
	<Relationship Id="rId40" Type="http://schemas.openxmlformats.org/officeDocument/2006/relationships/slide" Target="slides/slide35.xml" />
	<Relationship Id="rId41" Type="http://schemas.openxmlformats.org/officeDocument/2006/relationships/slide" Target="slides/slide36.xml" />
	<Relationship Id="rId42" Type="http://schemas.openxmlformats.org/officeDocument/2006/relationships/slide" Target="slides/slide37.xml" />
	<Relationship Id="rId43" Type="http://schemas.openxmlformats.org/officeDocument/2006/relationships/slide" Target="slides/slide38.xml" />
	<Relationship Id="rId44" Type="http://schemas.openxmlformats.org/officeDocument/2006/relationships/slide" Target="slides/slide39.xml" />
	<Relationship Id="rId45" Type="http://schemas.openxmlformats.org/officeDocument/2006/relationships/slide" Target="slides/slide40.xml" />
	<Relationship Id="rId46" Type="http://schemas.openxmlformats.org/officeDocument/2006/relationships/slide" Target="slides/slide41.xml" />
	<Relationship Id="rId47" Type="http://schemas.openxmlformats.org/officeDocument/2006/relationships/slide" Target="slides/slide42.xml" />
	<Relationship Id="rId48" Type="http://schemas.openxmlformats.org/officeDocument/2006/relationships/slide" Target="slides/slide43.xml" />
	<Relationship Id="rId49" Type="http://schemas.openxmlformats.org/officeDocument/2006/relationships/slide" Target="slides/slide44.xml" />
	<Relationship Id="rId50" Type="http://schemas.openxmlformats.org/officeDocument/2006/relationships/slide" Target="slides/slide45.xml" />
	<Relationship Id="rId51" Type="http://schemas.openxmlformats.org/officeDocument/2006/relationships/slide" Target="slides/slide46.xml" />
	<Relationship Id="rId52" Type="http://schemas.openxmlformats.org/officeDocument/2006/relationships/slide" Target="slides/slide47.xml" />
	<Relationship Id="rId53" Type="http://schemas.openxmlformats.org/officeDocument/2006/relationships/slide" Target="slides/slide48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0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2.jpeg" />
</Relationships>
</file>

<file path=ppt/slides/_rels/slide2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</Relationships>
</file>

<file path=ppt/slides/_rels/slide2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</Relationships>
</file>

<file path=ppt/slides/_rels/slide3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6.jpeg" />
</Relationships>
</file>

<file path=ppt/slides/_rels/slide3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3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</Relationships>
</file>

<file path=ppt/slides/_rels/slide3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	<Relationship Id="rId3" Type="http://schemas.openxmlformats.org/officeDocument/2006/relationships/image" Target="../media/image3.jpeg" />
</Relationships>
</file>

<file path=ppt/slides/_rels/slide4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</Relationships>
</file>

<file path=ppt/slides/_rels/slide4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</Relationships>
</file>

<file path=ppt/slides/_rels/slide4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0.jpeg" />
</Relationships>
</file>

<file path=ppt/slides/_rels/slide4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4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298700" y="2832100"/>
            <a:ext cx="5448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							</a:tabLst>
            </a:pPr>
            <a:r>
              <a:rPr lang="en-US" altLang="zh-CN" sz="7199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71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199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12370" y="4768718"/>
            <a:ext cx="1679310" cy="36576"/>
          </a:xfrm>
          <a:custGeom>
            <a:avLst/>
            <a:gdLst>
              <a:gd name="connsiteX0" fmla="*/ 0 w 1679310"/>
              <a:gd name="connsiteY0" fmla="*/ 18288 h 36576"/>
              <a:gd name="connsiteX1" fmla="*/ 1679310 w 1679310"/>
              <a:gd name="connsiteY1" fmla="*/ 18288 h 365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79310" h="36576">
                <a:moveTo>
                  <a:pt x="0" y="18288"/>
                </a:moveTo>
                <a:lnTo>
                  <a:pt x="1679310" y="1828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899400" y="2806700"/>
            <a:ext cx="190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193800"/>
            <a:ext cx="66040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42900" algn="l"/>
                <a:tab pos="1435100" algn="l"/>
              </a:tabLst>
            </a:pPr>
            <a:r>
              <a:rPr lang="en-US" altLang="zh-CN" dirty="0" smtClean="0"/>
              <a:t>		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42900" algn="l"/>
                <a:tab pos="1435100" algn="l"/>
              </a:tabLst>
            </a:pP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14351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3200"/>
              </a:lnSpc>
              <a:tabLst>
                <a:tab pos="342900" algn="l"/>
                <a:tab pos="14351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70400"/>
            <a:ext cx="7645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correspond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9156700" cy="557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63800" y="876300"/>
            <a:ext cx="51308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9156700" cy="588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044700" y="762000"/>
            <a:ext cx="59690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Venous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993900" y="812800"/>
            <a:ext cx="60579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6807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vessels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several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64100" y="2705100"/>
            <a:ext cx="4114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finally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717800"/>
            <a:ext cx="30226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654300" y="838200"/>
            <a:ext cx="47371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47900"/>
            <a:ext cx="70993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(vagus)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84400"/>
            <a:ext cx="1016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927100"/>
            <a:ext cx="7378700" cy="300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76200" algn="l"/>
                <a:tab pos="21717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Valve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76200" algn="l"/>
                <a:tab pos="21717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rudimentary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</a:t>
            </a:r>
          </a:p>
          <a:p>
            <a:pPr>
              <a:lnSpc>
                <a:spcPts val="2900"/>
              </a:lnSpc>
              <a:tabLst>
                <a:tab pos="76200" algn="l"/>
                <a:tab pos="2171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consists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horizontal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folds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mucous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membrane</a:t>
            </a:r>
          </a:p>
          <a:p>
            <a:pPr>
              <a:lnSpc>
                <a:spcPts val="2900"/>
              </a:lnSpc>
              <a:tabLst>
                <a:tab pos="76200" algn="l"/>
                <a:tab pos="21717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Project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around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orifice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ileum.</a:t>
            </a:r>
          </a:p>
          <a:p>
            <a:pPr>
              <a:lnSpc>
                <a:spcPts val="2900"/>
              </a:lnSpc>
              <a:tabLst>
                <a:tab pos="76200" algn="l"/>
                <a:tab pos="21717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valve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plays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little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prevention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reflux</a:t>
            </a:r>
          </a:p>
          <a:p>
            <a:pPr>
              <a:lnSpc>
                <a:spcPts val="2300"/>
              </a:lnSpc>
              <a:tabLst>
                <a:tab pos="76200" algn="l"/>
                <a:tab pos="21717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025900"/>
            <a:ext cx="78613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circular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(called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sphincter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physiologists)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sphincter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flow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contents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colon.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smooth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reflexly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distended;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gastrin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hormone,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produced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stomach,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causes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relaxation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tone.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901700"/>
            <a:ext cx="4991100" cy="224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30480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48000" algn="l"/>
              </a:tabLst>
            </a:pPr>
            <a:r>
              <a:rPr lang="en-US" altLang="zh-CN" sz="21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 Description: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480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narrow,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muscular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tube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75000"/>
            <a:ext cx="889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162300"/>
            <a:ext cx="72390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containing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lymphoid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tissue.</a:t>
            </a:r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varies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length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-22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cm).</a:t>
            </a:r>
          </a:p>
          <a:p>
            <a:pPr>
              <a:lnSpc>
                <a:spcPts val="26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posteromedial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  <a:p>
            <a:pPr>
              <a:lnSpc>
                <a:spcPts val="2100"/>
              </a:lnSpc>
              <a:tabLst>
                <a:tab pos="635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inch.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(2.5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cm)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junction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70400"/>
            <a:ext cx="77089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remainder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free.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Peritoneum:</a:t>
            </a:r>
          </a:p>
          <a:p>
            <a:pPr>
              <a:lnSpc>
                <a:spcPts val="22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complete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covering,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mesentery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short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mesentery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own,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mesoappendix.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mesoappendix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appendicular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vessels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91567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038600" y="876300"/>
            <a:ext cx="19558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APPENIX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9156700" cy="565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54200" y="927100"/>
            <a:ext cx="6337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Anatomy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978900" y="6946900"/>
            <a:ext cx="76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99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355241" y="4997302"/>
            <a:ext cx="3264133" cy="22859"/>
          </a:xfrm>
          <a:custGeom>
            <a:avLst/>
            <a:gdLst>
              <a:gd name="connsiteX0" fmla="*/ 0 w 3264133"/>
              <a:gd name="connsiteY0" fmla="*/ 11429 h 22859"/>
              <a:gd name="connsiteX1" fmla="*/ 3264133 w 3264133"/>
              <a:gd name="connsiteY1" fmla="*/ 11429 h 2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64133" h="22859">
                <a:moveTo>
                  <a:pt x="0" y="11429"/>
                </a:moveTo>
                <a:lnTo>
                  <a:pt x="3264133" y="1142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168400"/>
            <a:ext cx="75565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342900" algn="l"/>
                <a:tab pos="2184400" algn="l"/>
              </a:tabLst>
            </a:pPr>
            <a:r>
              <a:rPr lang="en-US" altLang="zh-CN" dirty="0" smtClean="0"/>
              <a:t>		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Appendix….cont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  <a:tab pos="21844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</a:p>
          <a:p>
            <a:pPr>
              <a:lnSpc>
                <a:spcPts val="2000"/>
              </a:lnSpc>
              <a:tabLst>
                <a:tab pos="342900" algn="l"/>
                <a:tab pos="21844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lies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fossa,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</a:p>
          <a:p>
            <a:pPr>
              <a:lnSpc>
                <a:spcPts val="1900"/>
              </a:lnSpc>
              <a:tabLst>
                <a:tab pos="3429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71800"/>
            <a:ext cx="5016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Retrocecal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retrocaecal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recess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337300" y="2971800"/>
            <a:ext cx="1714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74%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people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76600"/>
            <a:ext cx="56896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pelvic: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related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Rt.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Ovary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uterine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tube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97700" y="3276600"/>
            <a:ext cx="1714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21%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people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594100"/>
            <a:ext cx="2781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Subcaecal: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Preileal: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infront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89400" y="3594100"/>
            <a:ext cx="749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3.5%</a:t>
            </a:r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1%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54500"/>
            <a:ext cx="72898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429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Postileal: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0.5%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anatomy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appendix=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McBurney's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point</a:t>
            </a:r>
          </a:p>
          <a:p>
            <a:pPr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situated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way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up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joining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spine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umbilicus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during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operation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follow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taenia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converge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toward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413000" y="838200"/>
            <a:ext cx="52324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324100"/>
            <a:ext cx="7239000" cy="356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appendicular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artery(ilio-cecal.a)which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appendicular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155700" y="2133600"/>
            <a:ext cx="3632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23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3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Appendicular</a:t>
            </a:r>
            <a:r>
              <a:rPr lang="en-US" altLang="zh-CN" sz="23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runs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98600" y="2565400"/>
            <a:ext cx="18669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free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margin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mesoappendix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727200" y="838200"/>
            <a:ext cx="6591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8001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vessels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705100"/>
            <a:ext cx="4330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lying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mesoappendix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73800" y="2705100"/>
            <a:ext cx="2438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eventually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187700"/>
            <a:ext cx="5143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2120900" y="1117600"/>
            <a:ext cx="58166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59000"/>
            <a:ext cx="783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supplied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590800"/>
            <a:ext cx="63246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parasympathetic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(vagus)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492500"/>
            <a:ext cx="670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Afferent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fibers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concerned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937000"/>
            <a:ext cx="76327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conduction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visceral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pain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accompany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enter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spinal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cord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10th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thoracic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segment.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638800"/>
            <a:ext cx="778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peritoneum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innervated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6019800"/>
            <a:ext cx="7251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intercostal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9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9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99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umbilicus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530600" y="1130300"/>
            <a:ext cx="29972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Clinical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3454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Acute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appendetitis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53000" y="2222500"/>
            <a:ext cx="3657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uncommon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743200"/>
            <a:ext cx="67183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extremes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Thrombosis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appendicular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.a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gangrene(just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52600" y="4267200"/>
            <a:ext cx="1866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perforation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102100" y="4267200"/>
            <a:ext cx="4368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Lt.paracolic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gutter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4749800"/>
            <a:ext cx="3060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Acute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cholecystitis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902200" y="4749800"/>
            <a:ext cx="4000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gangrene(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257800"/>
            <a:ext cx="59182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gallbladder)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Appendiectomy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314700" y="838200"/>
            <a:ext cx="34163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20900"/>
            <a:ext cx="33528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Description: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514600"/>
            <a:ext cx="66548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inch.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(13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quadrant.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263900"/>
            <a:ext cx="7721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extends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upward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581400"/>
            <a:ext cx="6896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lobe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liver,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turns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left,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forming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54500"/>
            <a:ext cx="7124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becomes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continuous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635500"/>
            <a:ext cx="7975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Taenia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coli,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sacculation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appendeces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epiplolca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present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79500" y="5397500"/>
            <a:ext cx="2108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peritoneum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791200"/>
            <a:ext cx="7175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Covers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front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Binding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202852" y="1801733"/>
            <a:ext cx="1165765" cy="25902"/>
          </a:xfrm>
          <a:custGeom>
            <a:avLst/>
            <a:gdLst>
              <a:gd name="connsiteX0" fmla="*/ 0 w 1165765"/>
              <a:gd name="connsiteY0" fmla="*/ 12951 h 25902"/>
              <a:gd name="connsiteX1" fmla="*/ 1165765 w 1165765"/>
              <a:gd name="connsiteY1" fmla="*/ 12951 h 25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5765" h="25902">
                <a:moveTo>
                  <a:pt x="0" y="12951"/>
                </a:moveTo>
                <a:lnTo>
                  <a:pt x="1165765" y="12951"/>
                </a:lnTo>
              </a:path>
            </a:pathLst>
          </a:custGeom>
          <a:ln w="25400">
            <a:solidFill>
              <a:srgbClr val="ffff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1524000"/>
            <a:ext cx="4368800" cy="5803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50900" y="1701800"/>
            <a:ext cx="889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1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3000"/>
              </a:lnSpc>
              <a:tabLst>
							</a:tabLst>
            </a:pPr>
            <a:r>
              <a:rPr lang="en-US" altLang="zh-CN" sz="21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2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952500"/>
            <a:ext cx="6743700" cy="368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635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63500" algn="l"/>
                <a:tab pos="914400" algn="l"/>
              </a:tabLst>
            </a:pPr>
            <a:r>
              <a:rPr lang="en-US" altLang="zh-CN" sz="2195" b="1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Anteriorly</a:t>
            </a:r>
            <a:r>
              <a:rPr lang="en-US" altLang="zh-CN" sz="21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Coils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omentum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b="1" u="sng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Posteriorly: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iliacus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crest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quadratus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lumborum</a:t>
            </a:r>
          </a:p>
          <a:p>
            <a:pPr>
              <a:lnSpc>
                <a:spcPts val="2600"/>
              </a:lnSpc>
              <a:tabLst>
                <a:tab pos="63500" algn="l"/>
                <a:tab pos="9144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origin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transversus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4584700"/>
            <a:ext cx="35179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abdominis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muscle,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lower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pole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kidney.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iliohypogastric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.n</a:t>
            </a:r>
          </a:p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ilioinguinal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cross</a:t>
            </a:r>
          </a:p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behind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91567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803400" y="812800"/>
            <a:ext cx="6438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8978900" y="6946900"/>
            <a:ext cx="76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99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219200"/>
            <a:ext cx="5689600" cy="335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457200" algn="l"/>
                <a:tab pos="2349500" algn="l"/>
              </a:tabLst>
            </a:pPr>
            <a:r>
              <a:rPr lang="en-US" altLang="zh-CN" dirty="0" smtClean="0"/>
              <a:t>		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457200" algn="l"/>
                <a:tab pos="23495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Extends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valve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anus</a:t>
            </a:r>
          </a:p>
          <a:p>
            <a:pPr>
              <a:lnSpc>
                <a:spcPts val="3400"/>
              </a:lnSpc>
              <a:tabLst>
                <a:tab pos="457200" algn="l"/>
                <a:tab pos="23495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Length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1.5-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2.5m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feet</a:t>
            </a:r>
          </a:p>
          <a:p>
            <a:pPr>
              <a:lnSpc>
                <a:spcPts val="3400"/>
              </a:lnSpc>
              <a:tabLst>
                <a:tab pos="457200" algn="l"/>
                <a:tab pos="2349500" algn="l"/>
              </a:tabLst>
            </a:pPr>
            <a:r>
              <a:rPr lang="en-US" altLang="zh-CN" sz="26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Regions</a:t>
            </a:r>
          </a:p>
          <a:p>
            <a:pPr>
              <a:lnSpc>
                <a:spcPts val="2800"/>
              </a:lnSpc>
              <a:tabLst>
                <a:tab pos="4572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2.5-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900"/>
              </a:lnSpc>
              <a:tabLst>
                <a:tab pos="4572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Appendix=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3-5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900"/>
              </a:lnSpc>
              <a:tabLst>
                <a:tab pos="4572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17700" y="4584700"/>
            <a:ext cx="76200" cy="118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46300" y="4572000"/>
            <a:ext cx="2768600" cy="115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Ascending=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Transverse=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Descending=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Sigmoid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460500" y="5842000"/>
            <a:ext cx="21844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Rectum=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5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1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Anal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canal=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838200"/>
            <a:ext cx="66929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311400"/>
            <a:ext cx="7962900" cy="307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correspond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16000" y="990600"/>
            <a:ext cx="8001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832100"/>
            <a:ext cx="3911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vessels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511800" y="2832100"/>
            <a:ext cx="2984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lying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327400"/>
            <a:ext cx="69215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along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course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vessels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91567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819400" y="800100"/>
            <a:ext cx="4406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676400" y="838200"/>
            <a:ext cx="6680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35200"/>
            <a:ext cx="77089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(vagus)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955800" y="3683000"/>
            <a:ext cx="61341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							</a:tabLst>
            </a:pPr>
            <a:r>
              <a:rPr lang="en-US" altLang="zh-CN" sz="7199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71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199" i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838200"/>
            <a:ext cx="3479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587500"/>
            <a:ext cx="3263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Description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993900"/>
            <a:ext cx="65532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15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in.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(38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cm)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extends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across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abdomen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occupying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umbilical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111500"/>
            <a:ext cx="7556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begins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lobe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416300"/>
            <a:ext cx="1054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liver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97300"/>
            <a:ext cx="2565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Hangs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downward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203700"/>
            <a:ext cx="79629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Suspended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mesocolon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pancreas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spleen.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257800"/>
            <a:ext cx="75819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suspended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diaphragm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phrenicocolic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ligament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930900"/>
            <a:ext cx="7975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							</a:tabLst>
            </a:pPr>
            <a:r>
              <a:rPr lang="en-US" altLang="zh-CN" sz="249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Taenia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coli,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sacculation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appendeces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epiplolca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present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012370" y="1333905"/>
            <a:ext cx="4400946" cy="36575"/>
          </a:xfrm>
          <a:custGeom>
            <a:avLst/>
            <a:gdLst>
              <a:gd name="connsiteX0" fmla="*/ 0 w 4400946"/>
              <a:gd name="connsiteY0" fmla="*/ 18288 h 36575"/>
              <a:gd name="connsiteX1" fmla="*/ 4400946 w 4400946"/>
              <a:gd name="connsiteY1" fmla="*/ 18288 h 36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00946" h="36575">
                <a:moveTo>
                  <a:pt x="0" y="18288"/>
                </a:moveTo>
                <a:lnTo>
                  <a:pt x="4400946" y="18288"/>
                </a:lnTo>
              </a:path>
            </a:pathLst>
          </a:custGeom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1016000"/>
            <a:ext cx="7518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mesocolon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460500"/>
            <a:ext cx="269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006600"/>
            <a:ext cx="6934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suspends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438400"/>
            <a:ext cx="5384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border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pancreas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71800"/>
            <a:ext cx="7239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416300"/>
            <a:ext cx="4991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border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949700"/>
            <a:ext cx="7772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layers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omentum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4394200"/>
            <a:ext cx="5867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border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927600"/>
            <a:ext cx="6591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position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384800"/>
            <a:ext cx="74676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extremely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variable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sometimes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</a:t>
            </a:r>
          </a:p>
          <a:p>
            <a:pPr>
              <a:lnSpc>
                <a:spcPts val="34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4100" y="1600200"/>
            <a:ext cx="47498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36800" y="647700"/>
            <a:ext cx="535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1701800"/>
            <a:ext cx="1866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699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Anteriorly: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2171700"/>
            <a:ext cx="36068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omentum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2984500"/>
            <a:ext cx="2794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(umbilical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9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hypogastric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regions)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3797300"/>
            <a:ext cx="1968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699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Posteriorly: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4254500"/>
            <a:ext cx="3467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second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4622800"/>
            <a:ext cx="1524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duodenum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5067300"/>
            <a:ext cx="2527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head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93800" y="5448300"/>
            <a:ext cx="1244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pancreas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50900" y="5905500"/>
            <a:ext cx="29464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coils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jejunum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901700"/>
            <a:ext cx="75438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6604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6604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6604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proximal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187700"/>
            <a:ext cx="774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514600" y="3187700"/>
            <a:ext cx="5524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568700"/>
            <a:ext cx="66675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supplied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064500" y="3568700"/>
            <a:ext cx="139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937000"/>
            <a:ext cx="7188200" cy="201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correspond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300" y="1371600"/>
            <a:ext cx="5435600" cy="2527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8300" y="3886200"/>
            <a:ext cx="5435600" cy="344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374900" y="800100"/>
            <a:ext cx="44704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features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032000"/>
            <a:ext cx="31750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Sacculation=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Haustra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Teania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coli(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three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separate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longitudinal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ribbons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smooth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2984500"/>
            <a:ext cx="800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816100" y="2984500"/>
            <a:ext cx="22479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except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appendex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3340100"/>
            <a:ext cx="33528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rectum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3-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Appendices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epiplolca(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adipose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structures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protruding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4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serosal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except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rectum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546100"/>
            <a:ext cx="6946900" cy="104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908300" algn="l"/>
              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9083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5194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proximal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705600" y="2222500"/>
            <a:ext cx="1384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717800"/>
            <a:ext cx="73533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784600"/>
            <a:ext cx="4000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600700" y="3784600"/>
            <a:ext cx="2476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4267200"/>
            <a:ext cx="4978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651000" y="838200"/>
            <a:ext cx="67564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98700"/>
            <a:ext cx="7886700" cy="288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proximal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innervated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vagal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third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innervated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splanchnic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187700" y="838200"/>
            <a:ext cx="36830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120900"/>
            <a:ext cx="3619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Location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 Description: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959100"/>
            <a:ext cx="79121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10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in.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(25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cm)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</a:t>
            </a:r>
          </a:p>
          <a:p>
            <a:pPr>
              <a:lnSpc>
                <a:spcPts val="32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extends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downward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flexure,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3695700"/>
            <a:ext cx="7035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pelvic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brim,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where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becomes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continuous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25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sigmoid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32300"/>
            <a:ext cx="7429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Taenia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coli,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sacculation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appendeces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epiplolca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4762500"/>
            <a:ext cx="10541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168900"/>
            <a:ext cx="2616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699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575300"/>
            <a:ext cx="6934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Covers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front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sides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binds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905500"/>
            <a:ext cx="3543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posterior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6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676400"/>
            <a:ext cx="4165600" cy="5651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1841500"/>
            <a:ext cx="88900" cy="488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2003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700"/>
              </a:lnSpc>
              <a:tabLst>
							</a:tabLst>
            </a:pPr>
            <a:r>
              <a:rPr lang="en-US" altLang="zh-CN" sz="2003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							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117600" y="1016000"/>
            <a:ext cx="6985000" cy="574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63500" algn="l"/>
                <a:tab pos="825500" algn="l"/>
              </a:tabLst>
            </a:pPr>
            <a:r>
              <a:rPr lang="en-US" altLang="zh-CN" sz="2003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Anteriorly: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Coils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omentum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Posteriorly: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border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kidney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origin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transversus</a:t>
            </a:r>
          </a:p>
          <a:p>
            <a:pPr>
              <a:lnSpc>
                <a:spcPts val="19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abdominis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quadratus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lumborum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crest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iliacus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psoas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iliohypogastric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ilioinguinal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cutaneous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900"/>
              </a:lnSpc>
              <a:tabLst>
                <a:tab pos="63500" algn="l"/>
                <a:tab pos="825500" algn="l"/>
              </a:tabLst>
            </a:pP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thigh</a:t>
            </a:r>
          </a:p>
          <a:p>
            <a:pPr>
              <a:lnSpc>
                <a:spcPts val="2300"/>
              </a:lnSpc>
              <a:tabLst>
                <a:tab pos="635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femoral</a:t>
            </a:r>
            <a:r>
              <a:rPr lang="en-US" altLang="zh-CN" sz="20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9156700" cy="572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25600" y="800100"/>
            <a:ext cx="67945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4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838200"/>
            <a:ext cx="6959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Blood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73300"/>
            <a:ext cx="77089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left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sigmoid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branches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b="1" u="sng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70800" y="4457700"/>
            <a:ext cx="838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4483100"/>
            <a:ext cx="61722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correspond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arteries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vein.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295400" y="850900"/>
            <a:ext cx="745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Drainage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3124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drains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622800" y="2222500"/>
            <a:ext cx="4191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lymphatic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717800"/>
            <a:ext cx="71628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nodes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around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origin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artery.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549400" y="838200"/>
            <a:ext cx="69596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							</a:tabLst>
            </a:pP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descending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73300"/>
            <a:ext cx="69723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supply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parasympathetic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pelvic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Splanchnic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through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mesenteric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plexus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9156700" cy="5956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400300" y="800100"/>
            <a:ext cx="524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							</a:tabLst>
            </a:pP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  <a:r>
              <a:rPr lang="en-US" altLang="zh-CN" sz="3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5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ANATOMY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35200"/>
            <a:ext cx="762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1231900"/>
            <a:ext cx="7048500" cy="337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dirty="0" smtClean="0"/>
              <a:t>			</a:t>
            </a: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dirty="0" smtClean="0"/>
              <a:t>	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blind-ended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pouch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sz="1799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Site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situated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fossa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above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½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inguinal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ligament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sz="1799" dirty="0" smtClean="0">
                <a:solidFill>
                  <a:srgbClr val="ffff00"/>
                </a:solidFill>
                <a:latin typeface="Calibri" pitchFamily="18" charset="0"/>
                <a:cs typeface="Calibri" pitchFamily="18" charset="0"/>
              </a:rPr>
              <a:t>Size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diameter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Completely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covered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peritoneum.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possesses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considerable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amount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mobility,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although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does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17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mesentery.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dirty="0" smtClean="0"/>
              <a:t>	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Attached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dirty="0" smtClean="0"/>
              <a:t>		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Ascending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colon</a:t>
            </a:r>
          </a:p>
          <a:p>
            <a:pPr>
              <a:lnSpc>
                <a:spcPts val="2100"/>
              </a:lnSpc>
              <a:tabLst>
                <a:tab pos="50800" algn="l"/>
                <a:tab pos="393700" algn="l"/>
                <a:tab pos="2908300" algn="l"/>
              </a:tabLst>
            </a:pPr>
            <a:r>
              <a:rPr lang="en-US" altLang="zh-CN" dirty="0" smtClean="0"/>
              <a:t>		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posteromedially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inch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below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ileocoecal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valve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739900" y="4572000"/>
            <a:ext cx="901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921000" y="4572000"/>
            <a:ext cx="520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168900"/>
            <a:ext cx="762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5156200"/>
            <a:ext cx="63373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81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presence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peritoneal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folds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vicinity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creates</a:t>
            </a:r>
          </a:p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superior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recesses</a:t>
            </a:r>
          </a:p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inferior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ileocecal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recesses</a:t>
            </a:r>
          </a:p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retrocecal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recesses</a:t>
            </a:r>
            <a:r>
              <a:rPr lang="en-US" altLang="zh-CN" sz="17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99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91567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3479800" y="1130300"/>
            <a:ext cx="30734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							</a:tabLst>
            </a:pPr>
            <a:r>
              <a:rPr lang="en-US" altLang="zh-CN" sz="44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Cecum….cont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2222500"/>
            <a:ext cx="77978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longitudinal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restricted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three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46200" y="2730500"/>
            <a:ext cx="74930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flat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bands,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taenia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coli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converge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complete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longitudinal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coat</a:t>
            </a:r>
            <a:r>
              <a:rPr lang="en-US" altLang="zh-CN" sz="32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3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63773" y="463773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3773" y="3892772"/>
            <a:ext cx="9143233" cy="3416300"/>
          </a:xfrm>
          <a:custGeom>
            <a:avLst/>
            <a:gdLst>
              <a:gd name="connsiteX0" fmla="*/ 0 w 9143233"/>
              <a:gd name="connsiteY0" fmla="*/ 0 h 3416300"/>
              <a:gd name="connsiteX1" fmla="*/ 9143233 w 9143233"/>
              <a:gd name="connsiteY1" fmla="*/ 0 h 3416300"/>
              <a:gd name="connsiteX2" fmla="*/ 9143233 w 9143233"/>
              <a:gd name="connsiteY2" fmla="*/ 3416300 h 3416300"/>
              <a:gd name="connsiteX3" fmla="*/ 0 w 9143233"/>
              <a:gd name="connsiteY3" fmla="*/ 3416300 h 3416300"/>
              <a:gd name="connsiteX4" fmla="*/ 0 w 9143233"/>
              <a:gd name="connsiteY4" fmla="*/ 0 h 341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233" h="3416300">
                <a:moveTo>
                  <a:pt x="0" y="0"/>
                </a:moveTo>
                <a:lnTo>
                  <a:pt x="9143233" y="0"/>
                </a:lnTo>
                <a:lnTo>
                  <a:pt x="9143233" y="3416300"/>
                </a:lnTo>
                <a:lnTo>
                  <a:pt x="0" y="341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965200"/>
            <a:ext cx="6870700" cy="422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>
                <a:tab pos="2070100" algn="l"/>
              </a:tabLst>
            </a:pPr>
            <a:r>
              <a:rPr lang="en-US" altLang="zh-CN" dirty="0" smtClean="0"/>
              <a:t>	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cecum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Anteriorly:</a:t>
            </a:r>
          </a:p>
          <a:p>
            <a:pPr>
              <a:lnSpc>
                <a:spcPts val="25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Coils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</a:t>
            </a:r>
          </a:p>
          <a:p>
            <a:pPr>
              <a:lnSpc>
                <a:spcPts val="29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greater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omentum</a:t>
            </a:r>
          </a:p>
          <a:p>
            <a:pPr>
              <a:lnSpc>
                <a:spcPts val="29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anterior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abdominal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region</a:t>
            </a:r>
          </a:p>
          <a:p>
            <a:pPr>
              <a:lnSpc>
                <a:spcPts val="34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Posteriorly:</a:t>
            </a:r>
          </a:p>
          <a:p>
            <a:pPr>
              <a:lnSpc>
                <a:spcPts val="25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psoas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iliacus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muscles</a:t>
            </a:r>
          </a:p>
          <a:p>
            <a:pPr>
              <a:lnSpc>
                <a:spcPts val="29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femoral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</a:p>
          <a:p>
            <a:pPr>
              <a:lnSpc>
                <a:spcPts val="2900"/>
              </a:lnSpc>
              <a:tabLst>
                <a:tab pos="2070100" algn="l"/>
              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lateral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cutaneous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thigh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168900"/>
            <a:ext cx="2400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Postero-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medially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873500" y="5168900"/>
            <a:ext cx="34290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appendix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commonly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683500" y="5168900"/>
            <a:ext cx="1282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retrocecal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5499100"/>
            <a:ext cx="3124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common.</a:t>
            </a:r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495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95" b="1" u="sng" dirty="0" smtClean="0">
                <a:solidFill>
                  <a:srgbClr val="ffc000"/>
                </a:solidFill>
                <a:latin typeface="Calibri" pitchFamily="18" charset="0"/>
                <a:cs typeface="Calibri" pitchFamily="18" charset="0"/>
              </a:rPr>
              <a:t>Medially: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intestine(</a:t>
            </a:r>
            <a:r>
              <a:rPr lang="en-US" altLang="zh-CN" sz="24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ileum)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