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B73AF-6393-4029-B1DE-CC2D35B9C1F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C2D2-3FE1-4F0B-B2BE-E9BDA5DCE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Endocrine system</a:t>
            </a:r>
            <a:br>
              <a:rPr lang="en-US" dirty="0" smtClean="0"/>
            </a:br>
            <a:r>
              <a:rPr lang="en-US" dirty="0" smtClean="0"/>
              <a:t>Fatima </a:t>
            </a:r>
            <a:r>
              <a:rPr lang="en-US" dirty="0" err="1" smtClean="0"/>
              <a:t>Obeidat</a:t>
            </a:r>
            <a:r>
              <a:rPr lang="en-US" dirty="0" smtClean="0"/>
              <a:t>, MD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6248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latin typeface="Arial Narrow" pitchFamily="34" charset="0"/>
              </a:rPr>
              <a:t>Clinical features of cretinism include: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Impaired development of skeletal system- short stature,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Coarse facial features, protruding tongue, umbilical hernia.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Central nervous system- with mental retardation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Note-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The severity of the mental impairment seems to be , directly influenced by the timing of onset of the  deficient state in </a:t>
            </a:r>
            <a:r>
              <a:rPr lang="en-US" dirty="0" err="1" smtClean="0">
                <a:latin typeface="Arial Narrow" pitchFamily="34" charset="0"/>
              </a:rPr>
              <a:t>utero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 Normally, maternal hormones that are critical to fetal brain development, including T</a:t>
            </a:r>
            <a:r>
              <a:rPr lang="en-US" baseline="-25000" dirty="0" smtClean="0">
                <a:latin typeface="Arial Narrow" pitchFamily="34" charset="0"/>
              </a:rPr>
              <a:t>3</a:t>
            </a:r>
            <a:r>
              <a:rPr lang="en-US" dirty="0" smtClean="0">
                <a:latin typeface="Arial Narrow" pitchFamily="34" charset="0"/>
              </a:rPr>
              <a:t> and T</a:t>
            </a:r>
            <a:r>
              <a:rPr lang="en-US" baseline="-25000" dirty="0" smtClean="0">
                <a:latin typeface="Arial Narrow" pitchFamily="34" charset="0"/>
              </a:rPr>
              <a:t>4</a:t>
            </a:r>
            <a:r>
              <a:rPr lang="en-US" dirty="0" smtClean="0">
                <a:latin typeface="Arial Narrow" pitchFamily="34" charset="0"/>
              </a:rPr>
              <a:t>, cross the placenta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1. Severe mental retardation if maternal thyroid deficiency is present before the development of the fetal thyroid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 2. Reduction in maternal thyroid hormones later in pregnancy, after the fetal thyroid has developed</a:t>
            </a:r>
            <a:endParaRPr lang="ar-JO" smtClean="0"/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    allows normal brain development.</a:t>
            </a:r>
          </a:p>
          <a:p>
            <a:pPr eaLnBrk="1" hangingPunct="1">
              <a:buFontTx/>
              <a:buNone/>
            </a:pPr>
            <a:r>
              <a:rPr lang="en-US" b="1" u="sng" smtClean="0">
                <a:latin typeface="Arial Narrow" pitchFamily="34" charset="0"/>
              </a:rPr>
              <a:t>2. M</a:t>
            </a:r>
            <a:r>
              <a:rPr lang="en-US" b="1" i="1" u="sng" smtClean="0">
                <a:latin typeface="Arial Narrow" pitchFamily="34" charset="0"/>
              </a:rPr>
              <a:t>yxedema.</a:t>
            </a:r>
            <a:r>
              <a:rPr lang="en-US" b="1" u="sng" smtClean="0">
                <a:latin typeface="Arial Narrow" pitchFamily="34" charset="0"/>
              </a:rPr>
              <a:t> or Gull syndrome </a:t>
            </a:r>
            <a:r>
              <a:rPr lang="en-US" sz="2400" b="1" u="sng" smtClean="0">
                <a:latin typeface="Arial Narrow" pitchFamily="34" charset="0"/>
              </a:rPr>
              <a:t>:</a:t>
            </a:r>
            <a:r>
              <a:rPr lang="en-US" sz="2400" b="1" smtClean="0">
                <a:latin typeface="Arial Narrow" pitchFamily="34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Arial Narrow" pitchFamily="34" charset="0"/>
              </a:rPr>
              <a:t>Hypothyroidism in older children and adults and characterized by: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 Narrow" pitchFamily="34" charset="0"/>
              </a:rPr>
              <a:t>a. Patients are listless, cold intolerant, and often obese.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 Narrow" pitchFamily="34" charset="0"/>
              </a:rPr>
              <a:t>b. Generalized apathy and mental sluggishness that in the early stages of disease may mimic depression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 Narrow" pitchFamily="34" charset="0"/>
              </a:rPr>
              <a:t>c. Broadening and coarsening of facial features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d. Enlargement of the tongue, and deepening of the voice.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e. Bowel motility is decreased, resulting in constipation..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g.  </a:t>
            </a:r>
            <a:r>
              <a:rPr lang="en-US" dirty="0" err="1" smtClean="0">
                <a:latin typeface="Arial Narrow" pitchFamily="34" charset="0"/>
              </a:rPr>
              <a:t>Mucopolysaccharide</a:t>
            </a:r>
            <a:r>
              <a:rPr lang="en-US" dirty="0" smtClean="0">
                <a:latin typeface="Arial Narrow" pitchFamily="34" charset="0"/>
              </a:rPr>
              <a:t>-rich edematous fluid accumulates in skin, subcutaneous tissue, and  number of visceral sites</a:t>
            </a:r>
            <a:endParaRPr lang="ar-JO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Laboratory evaluation </a:t>
            </a:r>
            <a:r>
              <a:rPr lang="en-US" dirty="0" smtClean="0">
                <a:latin typeface="Arial Narrow" pitchFamily="34" charset="0"/>
              </a:rPr>
              <a:t>:</a:t>
            </a:r>
            <a:r>
              <a:rPr lang="en-US" i="1" dirty="0" smtClean="0">
                <a:latin typeface="Arial Narrow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a -   S</a:t>
            </a:r>
            <a:r>
              <a:rPr lang="en-US" i="1" dirty="0" smtClean="0">
                <a:latin typeface="Arial Narrow" pitchFamily="34" charset="0"/>
              </a:rPr>
              <a:t>erum TSH is the most sensitive screening test 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The serum TSH is increased in primary hypothyroidism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b.  Serum T</a:t>
            </a:r>
            <a:r>
              <a:rPr lang="en-US" baseline="-25000" dirty="0" smtClean="0">
                <a:latin typeface="Arial Narrow" pitchFamily="34" charset="0"/>
              </a:rPr>
              <a:t>4</a:t>
            </a:r>
            <a:r>
              <a:rPr lang="en-US" dirty="0" smtClean="0">
                <a:latin typeface="Arial Narrow" pitchFamily="34" charset="0"/>
              </a:rPr>
              <a:t> is decreased  hypothyroidism of any origin.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u="sng" dirty="0" smtClean="0">
                <a:latin typeface="Arial Narrow" pitchFamily="34" charset="0"/>
              </a:rPr>
              <a:t>III. </a:t>
            </a:r>
            <a:r>
              <a:rPr lang="en-US" sz="4400" u="sng" dirty="0" err="1" smtClean="0">
                <a:latin typeface="Arial Narrow" pitchFamily="34" charset="0"/>
              </a:rPr>
              <a:t>Thyroiditis</a:t>
            </a:r>
            <a:endParaRPr lang="ar-JO" sz="4400" u="sng" dirty="0" smtClean="0">
              <a:latin typeface="Arial Narrow" pitchFamily="34" charset="0"/>
            </a:endParaRP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1.   Chronic Lymphocytic (Hashimoto) </a:t>
            </a:r>
            <a:r>
              <a:rPr lang="en-US" u="sng" dirty="0" err="1" smtClean="0">
                <a:latin typeface="Arial Narrow" pitchFamily="34" charset="0"/>
              </a:rPr>
              <a:t>Thyroiditis</a:t>
            </a:r>
            <a:endParaRPr lang="en-US" u="sng" dirty="0" smtClean="0">
              <a:latin typeface="Arial Narrow" pitchFamily="34" charset="0"/>
            </a:endParaRP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latin typeface="Arial Narrow" pitchFamily="34" charset="0"/>
              </a:rPr>
              <a:t>-    Is the most common cause of hypothyroidism in areas of the world where iodine levels are sufficient.</a:t>
            </a: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-    It is characterized by gradual thyroid failure secondary to autoimmune destruction of the thyroid gland</a:t>
            </a: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 It is most prevalent between the ages of 45 and 65 years and is more common in women than in men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 It can occur in children and is a major cause of non-endemic goiter in children</a:t>
            </a:r>
            <a:r>
              <a:rPr lang="en-US" u="sng" dirty="0" smtClean="0">
                <a:latin typeface="Arial Narrow" pitchFamily="34" charset="0"/>
              </a:rPr>
              <a:t> </a:t>
            </a: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smtClean="0">
                <a:latin typeface="Arial Narrow" pitchFamily="34" charset="0"/>
              </a:rPr>
              <a:t>PATHOGENESIS :- </a:t>
            </a:r>
          </a:p>
          <a:p>
            <a:pPr eaLnBrk="1" hangingPunct="1">
              <a:buFontTx/>
              <a:buNone/>
            </a:pPr>
            <a:r>
              <a:rPr lang="en-US" u="sng" smtClean="0">
                <a:latin typeface="Arial Narrow" pitchFamily="34" charset="0"/>
              </a:rPr>
              <a:t>Caused by breakdown in self-tolerance to thyroid antigens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-  Circulating autoantibodies against thyroid antigens are-  present in the vast majority of patients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-  Multiple immunologic  mechanisms may contribute to thyrocyte damage   ,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I.  Cytokine-mediated cell death:  Excessive T cell activation leads to the production of inflammatory cytokines such as IFN-γ in the thyroid  with resultant recruitment and activation of macrophages and damage to follicles  </a:t>
            </a:r>
            <a:endParaRPr lang="ar-JO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2.  Binding of anti-thyroid antibodies (</a:t>
            </a:r>
            <a:r>
              <a:rPr lang="en-US" dirty="0" err="1" smtClean="0">
                <a:latin typeface="Arial Narrow" pitchFamily="34" charset="0"/>
              </a:rPr>
              <a:t>antithyroglobulin</a:t>
            </a:r>
            <a:r>
              <a:rPr lang="en-US" dirty="0" smtClean="0">
                <a:latin typeface="Arial Narrow" pitchFamily="34" charset="0"/>
              </a:rPr>
              <a:t>, and </a:t>
            </a:r>
            <a:r>
              <a:rPr lang="en-US" dirty="0" err="1" smtClean="0">
                <a:latin typeface="Arial Narrow" pitchFamily="34" charset="0"/>
              </a:rPr>
              <a:t>antithyroid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peroxidase</a:t>
            </a:r>
            <a:r>
              <a:rPr lang="en-US" dirty="0" smtClean="0">
                <a:latin typeface="Arial Narrow" pitchFamily="34" charset="0"/>
              </a:rPr>
              <a:t> antibodies), followed by antibody- dependent cell-mediated </a:t>
            </a:r>
            <a:r>
              <a:rPr lang="en-US" dirty="0" err="1" smtClean="0">
                <a:latin typeface="Arial Narrow" pitchFamily="34" charset="0"/>
              </a:rPr>
              <a:t>cytotoxicity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A significant genetic component is supported by the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a. Concordance  of disease in </a:t>
            </a:r>
            <a:r>
              <a:rPr lang="en-US" dirty="0" smtClean="0"/>
              <a:t> </a:t>
            </a:r>
            <a:r>
              <a:rPr lang="en-US" dirty="0" smtClean="0">
                <a:latin typeface="Arial Narrow" pitchFamily="34" charset="0"/>
              </a:rPr>
              <a:t>40% of monozygotic twins,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b. And the presence of circulating </a:t>
            </a:r>
            <a:r>
              <a:rPr lang="en-US" dirty="0" err="1" smtClean="0">
                <a:latin typeface="Arial Narrow" pitchFamily="34" charset="0"/>
              </a:rPr>
              <a:t>antithyroid</a:t>
            </a:r>
            <a:r>
              <a:rPr lang="en-US" dirty="0" smtClean="0">
                <a:latin typeface="Arial Narrow" pitchFamily="34" charset="0"/>
              </a:rPr>
              <a:t> antibodies in 50% of asymptomatic siblings of affected patients</a:t>
            </a:r>
            <a:r>
              <a:rPr lang="en-US" dirty="0" smtClean="0"/>
              <a:t> 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Arial Narrow" pitchFamily="34" charset="0"/>
              </a:rPr>
              <a:t>Gross 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 Narrow" pitchFamily="34" charset="0"/>
              </a:rPr>
              <a:t>-    Diffuse and symmetric enlargement of the thyroid  but localized enlargement may be seen in some cases to raise suspicion for neoplasm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Microscopic examination </a:t>
            </a:r>
            <a:r>
              <a:rPr lang="en-US" dirty="0" smtClean="0">
                <a:latin typeface="Arial Narrow" pitchFamily="34" charset="0"/>
              </a:rPr>
              <a:t>reveals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1.   Infiltration by  small lymphocytes, plasma cells, and well-developed germinal centers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 Narrow" pitchFamily="34" charset="0"/>
              </a:rPr>
              <a:t>2. The thyroid follicles are atrophic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 Narrow" pitchFamily="34" charset="0"/>
              </a:rPr>
              <a:t>2. Some follicles are lined  by epithelial cells with abundant </a:t>
            </a:r>
            <a:r>
              <a:rPr lang="en-US" dirty="0" err="1" smtClean="0">
                <a:latin typeface="Arial Narrow" pitchFamily="34" charset="0"/>
              </a:rPr>
              <a:t>eosinophilic</a:t>
            </a:r>
            <a:r>
              <a:rPr lang="en-US" dirty="0" smtClean="0">
                <a:latin typeface="Arial Narrow" pitchFamily="34" charset="0"/>
              </a:rPr>
              <a:t>, cytoplasm, </a:t>
            </a:r>
            <a:r>
              <a:rPr lang="en-US" u="sng" dirty="0" smtClean="0">
                <a:latin typeface="Arial Narrow" pitchFamily="34" charset="0"/>
              </a:rPr>
              <a:t>termed</a:t>
            </a:r>
            <a:r>
              <a:rPr lang="en-US" b="1" u="sng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latin typeface="Arial Narrow" pitchFamily="34" charset="0"/>
              </a:rPr>
              <a:t>Hürthle</a:t>
            </a:r>
            <a:r>
              <a:rPr lang="en-US" u="sng" dirty="0" smtClean="0">
                <a:latin typeface="Arial Narrow" pitchFamily="34" charset="0"/>
              </a:rPr>
              <a:t> cells </a:t>
            </a:r>
            <a:r>
              <a:rPr lang="en-US" dirty="0" smtClean="0">
                <a:latin typeface="Arial Narrow" pitchFamily="34" charset="0"/>
              </a:rPr>
              <a:t>and  these </a:t>
            </a:r>
            <a:r>
              <a:rPr lang="en-US" dirty="0" err="1" smtClean="0">
                <a:latin typeface="Arial Narrow" pitchFamily="34" charset="0"/>
              </a:rPr>
              <a:t>Hurthle</a:t>
            </a:r>
            <a:r>
              <a:rPr lang="en-US" dirty="0" smtClean="0">
                <a:latin typeface="Arial Narrow" pitchFamily="34" charset="0"/>
              </a:rPr>
              <a:t> cells have numerous mitochondria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500" dirty="0" smtClean="0">
                <a:latin typeface="Arial Narrow" pitchFamily="34" charset="0"/>
              </a:rPr>
              <a:t> -  </a:t>
            </a:r>
            <a:r>
              <a:rPr lang="en-US" dirty="0" smtClean="0">
                <a:latin typeface="Arial Narrow" pitchFamily="34" charset="0"/>
              </a:rPr>
              <a:t>Less commonly, the thyroid is small due to  extensive fibrosis (</a:t>
            </a:r>
            <a:r>
              <a:rPr lang="en-US" dirty="0" err="1" smtClean="0">
                <a:latin typeface="Arial Narrow" pitchFamily="34" charset="0"/>
              </a:rPr>
              <a:t>fibrosing</a:t>
            </a:r>
            <a:r>
              <a:rPr lang="en-US" dirty="0" smtClean="0">
                <a:latin typeface="Arial Narrow" pitchFamily="34" charset="0"/>
              </a:rPr>
              <a:t> variant) </a:t>
            </a:r>
            <a:r>
              <a:rPr lang="en-US" u="sng" dirty="0" smtClean="0">
                <a:latin typeface="Arial Narrow" pitchFamily="34" charset="0"/>
              </a:rPr>
              <a:t>but unlike </a:t>
            </a:r>
            <a:r>
              <a:rPr lang="en-US" u="sng" dirty="0" err="1" smtClean="0">
                <a:latin typeface="Arial Narrow" pitchFamily="34" charset="0"/>
              </a:rPr>
              <a:t>Reidel</a:t>
            </a:r>
            <a:r>
              <a:rPr lang="en-US" u="sng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latin typeface="Arial Narrow" pitchFamily="34" charset="0"/>
              </a:rPr>
              <a:t>thyroiditis</a:t>
            </a:r>
            <a:r>
              <a:rPr lang="en-US" u="sng" dirty="0" smtClean="0">
                <a:latin typeface="Arial Narrow" pitchFamily="34" charset="0"/>
              </a:rPr>
              <a:t>, the fibrosis does not extend beyond the capsule of the gland.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i="1" u="sng" dirty="0" smtClean="0">
                <a:latin typeface="Arial Narrow" pitchFamily="34" charset="0"/>
              </a:rPr>
              <a:t>Clinically</a:t>
            </a:r>
            <a:r>
              <a:rPr lang="en-US" dirty="0" smtClean="0">
                <a:latin typeface="Arial Narrow" pitchFamily="34" charset="0"/>
              </a:rPr>
              <a:t> ,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i="1" dirty="0" smtClean="0">
                <a:latin typeface="Arial Narrow" pitchFamily="34" charset="0"/>
              </a:rPr>
              <a:t>Painless thyroid enlargement associated with some degree of hypothyroidism,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dirty="0" smtClean="0">
                <a:latin typeface="Arial Narrow" pitchFamily="34" charset="0"/>
              </a:rPr>
              <a:t> -  In the usual clinical course, hypothyroidism develops gradually.; however, it </a:t>
            </a:r>
            <a:r>
              <a:rPr lang="en-US" i="1" dirty="0" smtClean="0">
                <a:latin typeface="Arial Narrow" pitchFamily="34" charset="0"/>
              </a:rPr>
              <a:t>may be preceded by transient </a:t>
            </a:r>
            <a:r>
              <a:rPr lang="en-US" i="1" dirty="0" err="1" smtClean="0">
                <a:latin typeface="Arial Narrow" pitchFamily="34" charset="0"/>
              </a:rPr>
              <a:t>thyrotoxicosis</a:t>
            </a:r>
            <a:r>
              <a:rPr lang="en-US" dirty="0" smtClean="0">
                <a:latin typeface="Arial Narrow" pitchFamily="34" charset="0"/>
              </a:rPr>
              <a:t> due to disruption of thyroid follicles ,and   secondary release of thyroid hormones .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Hashimoto thyroiditis</a:t>
            </a:r>
            <a:endParaRPr lang="ar-JO" smtClean="0"/>
          </a:p>
        </p:txBody>
      </p:sp>
      <p:pic>
        <p:nvPicPr>
          <p:cNvPr id="19459" name="Picture 2" descr="C:\Users\USER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05000"/>
            <a:ext cx="8610600" cy="495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Patients with Hashimoto </a:t>
            </a:r>
            <a:r>
              <a:rPr lang="en-US" sz="3600" dirty="0" err="1" smtClean="0">
                <a:latin typeface="Arial Narrow" pitchFamily="34" charset="0"/>
              </a:rPr>
              <a:t>thyroiditis</a:t>
            </a:r>
            <a:r>
              <a:rPr lang="en-US" sz="3600" dirty="0" smtClean="0">
                <a:latin typeface="Arial Narrow" pitchFamily="34" charset="0"/>
              </a:rPr>
              <a:t> often :</a:t>
            </a:r>
            <a:endParaRPr lang="ar-JO" sz="3600" dirty="0" smtClean="0"/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1. Have </a:t>
            </a:r>
            <a:r>
              <a:rPr lang="en-US" sz="3600" i="1" dirty="0" smtClean="0">
                <a:latin typeface="Arial Narrow" pitchFamily="34" charset="0"/>
              </a:rPr>
              <a:t>other autoimmune diseases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2. .Are at </a:t>
            </a:r>
            <a:r>
              <a:rPr lang="en-US" sz="3600" i="1" dirty="0" smtClean="0">
                <a:latin typeface="Arial Narrow" pitchFamily="34" charset="0"/>
              </a:rPr>
              <a:t>increased risk for the development of B cell non-Hodgkin lymphomas</a:t>
            </a:r>
            <a:r>
              <a:rPr lang="en-US" sz="3600" dirty="0" smtClean="0">
                <a:latin typeface="Arial Narrow" pitchFamily="34" charset="0"/>
              </a:rPr>
              <a:t>  within the thyroid gland.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Note</a:t>
            </a:r>
            <a:r>
              <a:rPr lang="en-US" sz="3600" dirty="0" smtClean="0">
                <a:latin typeface="Arial Narrow" pitchFamily="34" charset="0"/>
              </a:rPr>
              <a:t>: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The relationship between Hashimoto disease and thyroid epithelial cancers remains controversial, with some morphologic and molecular studies suggesting a predisposition to papillary carcinomas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/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I. Thyroid diseases</a:t>
            </a:r>
            <a:endParaRPr lang="ar-JO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2. </a:t>
            </a:r>
            <a:r>
              <a:rPr lang="en-US" u="sng" dirty="0" err="1" smtClean="0">
                <a:latin typeface="Arial Narrow" pitchFamily="34" charset="0"/>
              </a:rPr>
              <a:t>Subacute</a:t>
            </a:r>
            <a:r>
              <a:rPr lang="en-US" u="sng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latin typeface="Arial Narrow" pitchFamily="34" charset="0"/>
              </a:rPr>
              <a:t>Granulomatous</a:t>
            </a:r>
            <a:r>
              <a:rPr lang="en-US" u="sng" dirty="0" smtClean="0">
                <a:latin typeface="Arial Narrow" pitchFamily="34" charset="0"/>
              </a:rPr>
              <a:t> (de </a:t>
            </a:r>
            <a:r>
              <a:rPr lang="en-US" u="sng" dirty="0" err="1" smtClean="0">
                <a:latin typeface="Arial Narrow" pitchFamily="34" charset="0"/>
              </a:rPr>
              <a:t>Quervain</a:t>
            </a:r>
            <a:r>
              <a:rPr lang="en-US" u="sng" dirty="0" smtClean="0">
                <a:latin typeface="Arial Narrow" pitchFamily="34" charset="0"/>
              </a:rPr>
              <a:t>) </a:t>
            </a:r>
            <a:r>
              <a:rPr lang="en-US" u="sng" dirty="0" err="1" smtClean="0">
                <a:latin typeface="Arial Narrow" pitchFamily="34" charset="0"/>
              </a:rPr>
              <a:t>Thyroiditis</a:t>
            </a:r>
            <a:r>
              <a:rPr lang="en-US" u="sng" dirty="0" smtClean="0">
                <a:latin typeface="Arial Narrow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Is much less common than Hashimoto disease</a:t>
            </a:r>
            <a:endParaRPr lang="ar-JO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Is most common between the ages of 30 and 50 and,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More frequently in women than in men.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Is believed to be caused by a viral infection and a majority of patients have a history of an upper respiratory infection just before the onset of </a:t>
            </a:r>
            <a:r>
              <a:rPr lang="en-US" dirty="0" err="1" smtClean="0">
                <a:latin typeface="Arial Narrow" pitchFamily="34" charset="0"/>
              </a:rPr>
              <a:t>thyroiditis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smtClean="0">
                <a:latin typeface="Arial Narrow" pitchFamily="34" charset="0"/>
              </a:rPr>
              <a:t>Gross-</a:t>
            </a:r>
            <a:r>
              <a:rPr lang="en-US" dirty="0" smtClean="0">
                <a:latin typeface="Arial Narrow" pitchFamily="34" charset="0"/>
              </a:rPr>
              <a:t> The gland has intact capsule, and may be unilaterally or bilaterally enlarged.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err="1" smtClean="0">
                <a:latin typeface="Arial Narrow" pitchFamily="34" charset="0"/>
              </a:rPr>
              <a:t>Histologic</a:t>
            </a:r>
            <a:r>
              <a:rPr lang="en-US" u="sng" dirty="0" smtClean="0">
                <a:latin typeface="Arial Narrow" pitchFamily="34" charset="0"/>
              </a:rPr>
              <a:t> examination reveals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1.  Disruption of thyroid follicles, with </a:t>
            </a:r>
            <a:r>
              <a:rPr lang="en-US" dirty="0" err="1" smtClean="0">
                <a:latin typeface="Arial Narrow" pitchFamily="34" charset="0"/>
              </a:rPr>
              <a:t>extravasation</a:t>
            </a:r>
            <a:r>
              <a:rPr lang="en-US" dirty="0" smtClean="0">
                <a:latin typeface="Arial Narrow" pitchFamily="34" charset="0"/>
              </a:rPr>
              <a:t> of colloid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leading to a </a:t>
            </a:r>
            <a:r>
              <a:rPr lang="en-US" dirty="0" err="1" smtClean="0">
                <a:latin typeface="Arial Narrow" pitchFamily="34" charset="0"/>
              </a:rPr>
              <a:t>neutrophilic</a:t>
            </a:r>
            <a:r>
              <a:rPr lang="en-US" dirty="0" smtClean="0">
                <a:latin typeface="Arial Narrow" pitchFamily="34" charset="0"/>
              </a:rPr>
              <a:t> infiltrate, which is replaced by  lymphocytes, plasma cells, and macrophages.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2. The </a:t>
            </a:r>
            <a:r>
              <a:rPr lang="en-US" dirty="0" err="1" smtClean="0">
                <a:latin typeface="Arial Narrow" pitchFamily="34" charset="0"/>
              </a:rPr>
              <a:t>extravasated</a:t>
            </a:r>
            <a:r>
              <a:rPr lang="en-US" dirty="0" smtClean="0">
                <a:latin typeface="Arial Narrow" pitchFamily="34" charset="0"/>
              </a:rPr>
              <a:t> colloid provokes a </a:t>
            </a:r>
            <a:r>
              <a:rPr lang="en-US" dirty="0" err="1" smtClean="0">
                <a:latin typeface="Arial Narrow" pitchFamily="34" charset="0"/>
              </a:rPr>
              <a:t>granulomatous</a:t>
            </a:r>
            <a:r>
              <a:rPr lang="en-US" dirty="0" smtClean="0">
                <a:latin typeface="Arial Narrow" pitchFamily="34" charset="0"/>
              </a:rPr>
              <a:t> reaction with giant cells that contain fragments of colloid.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3. Healing occurs by resolution of inflammation and fibrosis.</a:t>
            </a:r>
            <a:r>
              <a:rPr lang="en-US" u="sng" dirty="0" smtClean="0">
                <a:latin typeface="Arial Narrow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Clinical Features</a:t>
            </a:r>
            <a:r>
              <a:rPr lang="en-US" dirty="0" smtClean="0">
                <a:latin typeface="Arial Narrow" pitchFamily="34" charset="0"/>
              </a:rPr>
              <a:t> 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-Acute onset characterized by neck pain  ( with swallowing)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Fever, malaise, and variable enlargement of the thyroid.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 Transient hyperthyroidism may occur as a result of disruption of follicles and release of excessive hormones.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-  The leukocyte count is increased.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en-US" u="sng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 -   With progression of disease and gland destruction, a transient hypothyroid phase may ensue.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-  The condition typically is self-limited, with most patients returning to a euthyroid state within 6 to 8 weeks</a:t>
            </a:r>
          </a:p>
          <a:p>
            <a:pPr eaLnBrk="1" hangingPunct="1">
              <a:buFontTx/>
              <a:buNone/>
            </a:pPr>
            <a:endParaRPr lang="en-US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3..</a:t>
            </a:r>
            <a:r>
              <a:rPr lang="en-US" u="sng" dirty="0" smtClean="0">
                <a:latin typeface="Arial Narrow" pitchFamily="34" charset="0"/>
              </a:rPr>
              <a:t>Subacute Lymphocytic </a:t>
            </a:r>
            <a:r>
              <a:rPr lang="en-US" u="sng" dirty="0" err="1" smtClean="0">
                <a:latin typeface="Arial Narrow" pitchFamily="34" charset="0"/>
              </a:rPr>
              <a:t>Thyroiditis</a:t>
            </a:r>
            <a:r>
              <a:rPr lang="en-US" u="sng" dirty="0" smtClean="0">
                <a:latin typeface="Arial Narrow" pitchFamily="34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Also is known as </a:t>
            </a:r>
            <a:r>
              <a:rPr lang="en-US" i="1" dirty="0" smtClean="0">
                <a:latin typeface="Arial Narrow" pitchFamily="34" charset="0"/>
              </a:rPr>
              <a:t>silent</a:t>
            </a:r>
            <a:r>
              <a:rPr lang="en-US" dirty="0" smtClean="0">
                <a:latin typeface="Arial Narrow" pitchFamily="34" charset="0"/>
              </a:rPr>
              <a:t> or </a:t>
            </a:r>
            <a:r>
              <a:rPr lang="en-US" i="1" dirty="0" smtClean="0">
                <a:latin typeface="Arial Narrow" pitchFamily="34" charset="0"/>
              </a:rPr>
              <a:t>painless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thyroiditis</a:t>
            </a:r>
            <a:r>
              <a:rPr lang="en-US" dirty="0" smtClean="0">
                <a:latin typeface="Arial Narrow" pitchFamily="34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And in a subset of patients the onset of disease follows  pregnancy (</a:t>
            </a:r>
            <a:r>
              <a:rPr lang="en-US" i="1" dirty="0" smtClean="0">
                <a:latin typeface="Arial Narrow" pitchFamily="34" charset="0"/>
              </a:rPr>
              <a:t>postpartum </a:t>
            </a:r>
            <a:r>
              <a:rPr lang="en-US" i="1" dirty="0" err="1" smtClean="0">
                <a:latin typeface="Arial Narrow" pitchFamily="34" charset="0"/>
              </a:rPr>
              <a:t>thyroiditis</a:t>
            </a:r>
            <a:r>
              <a:rPr lang="en-US" dirty="0" smtClean="0">
                <a:latin typeface="Arial Narrow" pitchFamily="34" charset="0"/>
              </a:rPr>
              <a:t>).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Most likely to be autoimmune  because circulating </a:t>
            </a:r>
            <a:r>
              <a:rPr lang="en-US" dirty="0" err="1" smtClean="0">
                <a:latin typeface="Arial Narrow" pitchFamily="34" charset="0"/>
              </a:rPr>
              <a:t>antithyroid</a:t>
            </a:r>
            <a:r>
              <a:rPr lang="en-US" dirty="0" smtClean="0">
                <a:latin typeface="Arial Narrow" pitchFamily="34" charset="0"/>
              </a:rPr>
              <a:t> antibodies are found in a majority of patients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It mostly affects middle-aged women, who present with a-  </a:t>
            </a:r>
            <a:r>
              <a:rPr lang="en-US" i="1" dirty="0" smtClean="0">
                <a:latin typeface="Arial Narrow" pitchFamily="34" charset="0"/>
              </a:rPr>
              <a:t>painless</a:t>
            </a:r>
            <a:r>
              <a:rPr lang="en-US" dirty="0" smtClean="0">
                <a:latin typeface="Arial Narrow" pitchFamily="34" charset="0"/>
              </a:rPr>
              <a:t> neck mass or features of </a:t>
            </a:r>
            <a:r>
              <a:rPr lang="en-US" dirty="0" err="1" smtClean="0">
                <a:latin typeface="Arial Narrow" pitchFamily="34" charset="0"/>
              </a:rPr>
              <a:t>thyrotoxicosis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-  The initial phase of thyrotoxicosis (which is likely to be secondary to thyroid tissue damage) is followed by return To   euthyroid state within a few months.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-   In a minority of affected persons the condition eventually progresses to hypothyroidism.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 - The histologic features consist of lymphocytic infiltration</a:t>
            </a:r>
          </a:p>
          <a:p>
            <a:pPr eaLnBrk="1" hangingPunct="1">
              <a:buFontTx/>
              <a:buNone/>
            </a:pPr>
            <a:endParaRPr lang="ar-JO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ar-JO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 </a:t>
            </a:r>
            <a:endParaRPr lang="ar-JO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i="1" u="sng" dirty="0" smtClean="0">
                <a:latin typeface="Arial Narrow" pitchFamily="34" charset="0"/>
              </a:rPr>
              <a:t>4/ Riedel </a:t>
            </a:r>
            <a:r>
              <a:rPr lang="en-US" i="1" u="sng" dirty="0" err="1" smtClean="0">
                <a:latin typeface="Arial Narrow" pitchFamily="34" charset="0"/>
              </a:rPr>
              <a:t>thyroiditis</a:t>
            </a:r>
            <a:r>
              <a:rPr lang="en-US" i="1" u="sng" dirty="0" smtClean="0">
                <a:latin typeface="Arial Narrow" pitchFamily="34" charset="0"/>
              </a:rPr>
              <a:t>,: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A rare disorder of  unknown etiology,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pitchFamily="34" charset="0"/>
              </a:rPr>
              <a:t>-   Characterized by extensive fibrosis involving the thyroid and contiguous structures simulating a thyroid neoplasm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pitchFamily="34" charset="0"/>
              </a:rPr>
              <a:t>May be associated with idiopathic fibrosis in other parts of the body, such as the </a:t>
            </a:r>
            <a:r>
              <a:rPr lang="en-US" dirty="0" err="1" smtClean="0">
                <a:latin typeface="Arial Narrow" pitchFamily="34" charset="0"/>
              </a:rPr>
              <a:t>retroperitoneum</a:t>
            </a:r>
            <a:endParaRPr lang="en-US" dirty="0" smtClean="0">
              <a:latin typeface="Arial Narrow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 Narrow" pitchFamily="34" charset="0"/>
              </a:rPr>
              <a:t> -  The presence of circulating </a:t>
            </a:r>
            <a:r>
              <a:rPr lang="en-US" dirty="0" err="1" smtClean="0">
                <a:latin typeface="Arial Narrow" pitchFamily="34" charset="0"/>
              </a:rPr>
              <a:t>antithyroid</a:t>
            </a:r>
            <a:r>
              <a:rPr lang="en-US" dirty="0" smtClean="0">
                <a:latin typeface="Arial Narrow" pitchFamily="34" charset="0"/>
              </a:rPr>
              <a:t> antibodies in most patients suggests an autoimmune etiology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I. THYROTOXICOSIS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A </a:t>
            </a:r>
            <a:r>
              <a:rPr lang="en-US" dirty="0" err="1" smtClean="0">
                <a:latin typeface="Arial Narrow" pitchFamily="34" charset="0"/>
              </a:rPr>
              <a:t>hypermetabolic</a:t>
            </a:r>
            <a:r>
              <a:rPr lang="en-US" dirty="0" smtClean="0">
                <a:latin typeface="Arial Narrow" pitchFamily="34" charset="0"/>
              </a:rPr>
              <a:t> state caused by increase T3 and T4 and most commonly, caused by </a:t>
            </a:r>
            <a:r>
              <a:rPr lang="en-US" dirty="0" err="1" smtClean="0">
                <a:latin typeface="Arial Narrow" pitchFamily="34" charset="0"/>
              </a:rPr>
              <a:t>hyperfunction</a:t>
            </a:r>
            <a:r>
              <a:rPr lang="en-US" dirty="0" smtClean="0">
                <a:latin typeface="Arial Narrow" pitchFamily="34" charset="0"/>
              </a:rPr>
              <a:t> of the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   thyroid gland ( called hyperthyroidism)</a:t>
            </a:r>
            <a:r>
              <a:rPr lang="en-GB" dirty="0" smtClean="0"/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b="1" dirty="0" smtClean="0">
                <a:latin typeface="Arial Narrow" pitchFamily="34" charset="0"/>
              </a:rPr>
              <a:t>Causes of </a:t>
            </a:r>
            <a:r>
              <a:rPr lang="en-GB" b="1" dirty="0" err="1" smtClean="0">
                <a:latin typeface="Arial Narrow" pitchFamily="34" charset="0"/>
              </a:rPr>
              <a:t>thyrotoxixosis</a:t>
            </a:r>
            <a:r>
              <a:rPr lang="en-GB" b="1" dirty="0" smtClean="0">
                <a:latin typeface="Arial Narrow" pitchFamily="34" charset="0"/>
              </a:rPr>
              <a:t> are</a:t>
            </a:r>
            <a:r>
              <a:rPr lang="en-GB" b="1" u="sng" dirty="0" smtClean="0">
                <a:latin typeface="Arial Narrow" pitchFamily="34" charset="0"/>
              </a:rPr>
              <a:t>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</a:rPr>
              <a:t>A</a:t>
            </a:r>
            <a:r>
              <a:rPr lang="en-GB" u="sng" dirty="0" smtClean="0">
                <a:latin typeface="Arial Narrow" pitchFamily="34" charset="0"/>
              </a:rPr>
              <a:t>.    Associated with hyperthyroidism (Thyroid </a:t>
            </a:r>
            <a:r>
              <a:rPr lang="en-GB" u="sng" dirty="0" err="1" smtClean="0">
                <a:latin typeface="Arial Narrow" pitchFamily="34" charset="0"/>
              </a:rPr>
              <a:t>hyperfunction</a:t>
            </a:r>
            <a:r>
              <a:rPr lang="en-GB" u="sng" dirty="0" smtClean="0">
                <a:latin typeface="Arial Narrow" pitchFamily="34" charset="0"/>
              </a:rPr>
              <a:t>)</a:t>
            </a:r>
            <a:r>
              <a:rPr lang="en-GB" dirty="0" smtClean="0">
                <a:latin typeface="Arial Narrow" pitchFamily="34" charset="0"/>
              </a:rPr>
              <a:t>:</a:t>
            </a:r>
            <a:endParaRPr lang="en-US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1.   Primary</a:t>
            </a:r>
            <a:endParaRPr lang="en-GB" u="sng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</a:rPr>
              <a:t>a.   Diffuse toxic hyperplasia (Graves disease)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</a:rPr>
              <a:t>b.  </a:t>
            </a:r>
            <a:r>
              <a:rPr lang="en-GB" dirty="0" err="1" smtClean="0">
                <a:latin typeface="Arial Narrow" pitchFamily="34" charset="0"/>
              </a:rPr>
              <a:t>Hyperfunctioning</a:t>
            </a:r>
            <a:r>
              <a:rPr lang="en-GB" dirty="0" smtClean="0">
                <a:latin typeface="Arial Narrow" pitchFamily="34" charset="0"/>
              </a:rPr>
              <a:t> (Toxic) </a:t>
            </a:r>
            <a:r>
              <a:rPr lang="en-GB" dirty="0" err="1" smtClean="0">
                <a:latin typeface="Arial Narrow" pitchFamily="34" charset="0"/>
              </a:rPr>
              <a:t>multinodular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err="1" smtClean="0">
                <a:latin typeface="Arial Narrow" pitchFamily="34" charset="0"/>
              </a:rPr>
              <a:t>goiter</a:t>
            </a:r>
            <a:r>
              <a:rPr lang="en-GB" dirty="0" smtClean="0">
                <a:latin typeface="Arial Narrow" pitchFamily="34" charset="0"/>
              </a:rPr>
              <a:t>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</a:rPr>
              <a:t>c.  </a:t>
            </a:r>
            <a:r>
              <a:rPr lang="en-GB" dirty="0" err="1" smtClean="0">
                <a:latin typeface="Arial Narrow" pitchFamily="34" charset="0"/>
              </a:rPr>
              <a:t>Hyperfunctioning</a:t>
            </a:r>
            <a:r>
              <a:rPr lang="en-GB" dirty="0" smtClean="0">
                <a:latin typeface="Arial Narrow" pitchFamily="34" charset="0"/>
              </a:rPr>
              <a:t>  (toxic ) adenoma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</a:rPr>
              <a:t>2.  Secondary --  TSH-secreting pituitary adenoma (rare)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u="sng" dirty="0" smtClean="0">
                <a:latin typeface="Arial Narrow" pitchFamily="34" charset="0"/>
              </a:rPr>
              <a:t>B. Not associated with hyperthyroidism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</a:t>
            </a:r>
            <a:r>
              <a:rPr lang="en-US" sz="3600" dirty="0" smtClean="0">
                <a:latin typeface="Arial Narrow" pitchFamily="34" charset="0"/>
              </a:rPr>
              <a:t>Excessive release of pre-formed hormone due to destruction of follicles such as in </a:t>
            </a:r>
            <a:r>
              <a:rPr lang="en-US" sz="3600" dirty="0" err="1" smtClean="0">
                <a:latin typeface="Arial Narrow" pitchFamily="34" charset="0"/>
              </a:rPr>
              <a:t>thyroiditis</a:t>
            </a:r>
            <a:endParaRPr lang="en-US" sz="36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600" u="sng" dirty="0" smtClean="0">
                <a:latin typeface="Arial Narrow" pitchFamily="34" charset="0"/>
              </a:rPr>
              <a:t>Clinical manifestations of </a:t>
            </a:r>
            <a:r>
              <a:rPr lang="en-GB" sz="3600" u="sng" dirty="0" err="1" smtClean="0">
                <a:latin typeface="Arial Narrow" pitchFamily="34" charset="0"/>
              </a:rPr>
              <a:t>thyrotoxicosis</a:t>
            </a:r>
            <a:endParaRPr lang="en-GB" sz="3600" u="sng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i="1" dirty="0" smtClean="0">
                <a:latin typeface="Arial Narrow" pitchFamily="34" charset="0"/>
              </a:rPr>
              <a:t>a. Constitutional symptoms : warm flushed</a:t>
            </a:r>
            <a:r>
              <a:rPr lang="en-GB" sz="3600" dirty="0" smtClean="0">
                <a:latin typeface="Arial Narrow" pitchFamily="34" charset="0"/>
              </a:rPr>
              <a:t> skin,  heat intolerance and excessive sweating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Weight loss despite increased appetite.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b. </a:t>
            </a:r>
            <a:r>
              <a:rPr lang="en-GB" sz="3600" dirty="0" err="1" smtClean="0">
                <a:latin typeface="Arial Narrow" pitchFamily="34" charset="0"/>
              </a:rPr>
              <a:t>Malabsorption</a:t>
            </a:r>
            <a:r>
              <a:rPr lang="en-GB" sz="3600" dirty="0" smtClean="0">
                <a:latin typeface="Arial Narrow" pitchFamily="34" charset="0"/>
              </a:rPr>
              <a:t>, and </a:t>
            </a:r>
            <a:r>
              <a:rPr lang="en-GB" sz="3600" dirty="0" err="1" smtClean="0">
                <a:latin typeface="Arial Narrow" pitchFamily="34" charset="0"/>
              </a:rPr>
              <a:t>diarrhea</a:t>
            </a:r>
            <a:r>
              <a:rPr lang="en-GB" sz="3600" dirty="0" smtClean="0">
                <a:latin typeface="Arial Narrow" pitchFamily="34" charset="0"/>
              </a:rPr>
              <a:t>.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c. Tachycardia and elderly patients may develop heart failure due to aggravation of pre-existing heart disease</a:t>
            </a:r>
            <a:r>
              <a:rPr lang="en-GB" sz="3600" i="1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GB" sz="3600" i="1" dirty="0" smtClean="0">
                <a:latin typeface="Arial Narrow" pitchFamily="34" charset="0"/>
              </a:rPr>
              <a:t>d. N</a:t>
            </a:r>
            <a:r>
              <a:rPr lang="en-GB" sz="3600" dirty="0" smtClean="0">
                <a:latin typeface="Arial Narrow" pitchFamily="34" charset="0"/>
              </a:rPr>
              <a:t>ervousness, tremor, and irritability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sz="3600" i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i="1" dirty="0" smtClean="0">
                <a:latin typeface="Arial Narrow" pitchFamily="34" charset="0"/>
              </a:rPr>
              <a:t>e. A</a:t>
            </a:r>
            <a:r>
              <a:rPr lang="en-GB" dirty="0" smtClean="0">
                <a:latin typeface="Arial Narrow" pitchFamily="34" charset="0"/>
              </a:rPr>
              <a:t> wide, staring gaze and lid lag because of sympathetic overstimulation of the </a:t>
            </a:r>
            <a:r>
              <a:rPr lang="en-GB" dirty="0" err="1" smtClean="0">
                <a:latin typeface="Arial Narrow" pitchFamily="34" charset="0"/>
              </a:rPr>
              <a:t>levator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err="1" smtClean="0">
                <a:latin typeface="Arial Narrow" pitchFamily="34" charset="0"/>
              </a:rPr>
              <a:t>palpebrae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err="1" smtClean="0">
                <a:latin typeface="Arial Narrow" pitchFamily="34" charset="0"/>
              </a:rPr>
              <a:t>superioris</a:t>
            </a:r>
            <a:r>
              <a:rPr lang="en-GB" dirty="0" smtClean="0">
                <a:latin typeface="Arial Narrow" pitchFamily="34" charset="0"/>
              </a:rPr>
              <a:t> muscle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u="sng" dirty="0" smtClean="0">
                <a:latin typeface="Arial Narrow" pitchFamily="34" charset="0"/>
              </a:rPr>
              <a:t>Note: True </a:t>
            </a:r>
            <a:r>
              <a:rPr lang="en-GB" i="1" u="sng" dirty="0" smtClean="0">
                <a:latin typeface="Arial Narrow" pitchFamily="34" charset="0"/>
              </a:rPr>
              <a:t>thyroid </a:t>
            </a:r>
            <a:r>
              <a:rPr lang="en-GB" i="1" u="sng" dirty="0" err="1" smtClean="0">
                <a:latin typeface="Arial Narrow" pitchFamily="34" charset="0"/>
              </a:rPr>
              <a:t>ophthalmopathy</a:t>
            </a:r>
            <a:r>
              <a:rPr lang="en-GB" u="sng" dirty="0" smtClean="0">
                <a:latin typeface="Arial Narrow" pitchFamily="34" charset="0"/>
              </a:rPr>
              <a:t> associated with </a:t>
            </a:r>
            <a:r>
              <a:rPr lang="en-GB" u="sng" dirty="0" err="1" smtClean="0">
                <a:latin typeface="Arial Narrow" pitchFamily="34" charset="0"/>
              </a:rPr>
              <a:t>proptosis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u="sng" dirty="0" smtClean="0">
                <a:latin typeface="Arial Narrow" pitchFamily="34" charset="0"/>
              </a:rPr>
              <a:t>is a feature seen only in Graves disease</a:t>
            </a:r>
            <a:r>
              <a:rPr lang="en-GB" dirty="0" smtClean="0">
                <a:latin typeface="Arial Narrow" pitchFamily="34" charset="0"/>
              </a:rPr>
              <a:t>.</a:t>
            </a:r>
            <a:endParaRPr lang="en-GB" i="1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f. 50% develop proximal muscle weakness (</a:t>
            </a:r>
            <a:r>
              <a:rPr lang="en-US" i="1" dirty="0" smtClean="0">
                <a:latin typeface="Arial Narrow" pitchFamily="34" charset="0"/>
              </a:rPr>
              <a:t>thyroid </a:t>
            </a:r>
            <a:r>
              <a:rPr lang="en-US" i="1" dirty="0" err="1" smtClean="0">
                <a:latin typeface="Arial Narrow" pitchFamily="34" charset="0"/>
              </a:rPr>
              <a:t>myopathy</a:t>
            </a:r>
            <a:r>
              <a:rPr lang="en-US" dirty="0" smtClean="0">
                <a:latin typeface="Arial Narrow" pitchFamily="34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g Thyroid storm : Designates the abrupt onset of severe hyperthyroidism, and  this condition occurs most commonly in individuals with Graves disease and  it is a medical emergency because  significant numbers of untreated patients die of cardiac arrhythmias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u="sng" dirty="0" smtClean="0">
                <a:latin typeface="Arial Narrow" pitchFamily="34" charset="0"/>
              </a:rPr>
              <a:t> </a:t>
            </a:r>
            <a:endParaRPr lang="en-GB" dirty="0" smtClean="0">
              <a:latin typeface="Arial Narrow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h- </a:t>
            </a:r>
            <a:r>
              <a:rPr lang="en-US" i="1" smtClean="0">
                <a:latin typeface="Arial Narrow" pitchFamily="34" charset="0"/>
              </a:rPr>
              <a:t>Apathetic hyperthyroidism</a:t>
            </a:r>
            <a:r>
              <a:rPr lang="en-US" smtClean="0">
                <a:latin typeface="Arial Narrow" pitchFamily="34" charset="0"/>
              </a:rPr>
              <a:t> : thyrotoxicosis occurring in elderly persons, in whom the typical features of thyroid hormone excess seen in younger patients are blunted and in these patients the diagnosis is often made  during -  laboratory workup for unexplained weight loss or worsening cardiovascular disease.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 Narrow" pitchFamily="34" charset="0"/>
              </a:rPr>
              <a:t>Note: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Arial Narrow" pitchFamily="34" charset="0"/>
              </a:rPr>
              <a:t>-  The measurement of serum TSH is the most useful single screening test for hyperthyroidism,</a:t>
            </a:r>
            <a:r>
              <a:rPr lang="en-US" smtClean="0">
                <a:latin typeface="Arial Narrow" pitchFamily="34" charset="0"/>
              </a:rPr>
              <a:t>   because TSH levels are decreased even at the earliest stages, when the disease may still be subclinical</a:t>
            </a:r>
          </a:p>
          <a:p>
            <a:pPr eaLnBrk="1" hangingPunct="1">
              <a:buFontTx/>
              <a:buNone/>
            </a:pPr>
            <a:endParaRPr lang="en-US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ar-JO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Once the diagnosis of </a:t>
            </a:r>
            <a:r>
              <a:rPr lang="en-US" sz="3600" dirty="0" err="1" smtClean="0">
                <a:latin typeface="Arial Narrow" pitchFamily="34" charset="0"/>
              </a:rPr>
              <a:t>thyrotoxicosis</a:t>
            </a:r>
            <a:r>
              <a:rPr lang="en-US" sz="3600" dirty="0" smtClean="0">
                <a:latin typeface="Arial Narrow" pitchFamily="34" charset="0"/>
              </a:rPr>
              <a:t> has been confirmed  measurement of radioactive iodine uptake by the thyroid gland often is valuable in determining the etiology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For example, such scans may show 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Diffusely increased (whole-gland) uptake in Graves disease,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b. Increased uptake in a solitary nodule in toxic adenoma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c. Or decreased uptake in </a:t>
            </a:r>
            <a:r>
              <a:rPr lang="en-US" sz="3600" dirty="0" err="1" smtClean="0">
                <a:latin typeface="Arial Narrow" pitchFamily="34" charset="0"/>
              </a:rPr>
              <a:t>thyroiditis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II. HYPOTHYROIDISM :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 Primary causes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a. -   Worldwide, the most common cause of hypothyroidism is dietary deficiency of iodine.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b.  In most developed countries, autoimmune diseases predominate  such as Hashimoto </a:t>
            </a:r>
            <a:r>
              <a:rPr lang="en-US" dirty="0" err="1" smtClean="0">
                <a:latin typeface="Arial Narrow" pitchFamily="34" charset="0"/>
              </a:rPr>
              <a:t>thyroiditis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c. Genetic defects such as 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latin typeface="Arial Narrow" pitchFamily="34" charset="0"/>
              </a:rPr>
              <a:t>1. Thyroid </a:t>
            </a:r>
            <a:r>
              <a:rPr lang="en-US" i="1" dirty="0" err="1" smtClean="0">
                <a:latin typeface="Arial Narrow" pitchFamily="34" charset="0"/>
              </a:rPr>
              <a:t>dysgenesis</a:t>
            </a:r>
            <a:r>
              <a:rPr lang="en-US" i="1" dirty="0" smtClean="0">
                <a:latin typeface="Arial Narrow" pitchFamily="34" charset="0"/>
              </a:rPr>
              <a:t> or</a:t>
            </a:r>
            <a:endParaRPr lang="ar-JO" i="1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2.  C</a:t>
            </a:r>
            <a:r>
              <a:rPr lang="en-GB" dirty="0" err="1" smtClean="0">
                <a:latin typeface="Arial Narrow" pitchFamily="34" charset="0"/>
              </a:rPr>
              <a:t>ongenital</a:t>
            </a:r>
            <a:r>
              <a:rPr lang="en-GB" dirty="0" smtClean="0">
                <a:latin typeface="Arial Narrow" pitchFamily="34" charset="0"/>
              </a:rPr>
              <a:t> biosynthetic defect (</a:t>
            </a:r>
            <a:r>
              <a:rPr lang="en-GB" dirty="0" err="1" smtClean="0">
                <a:latin typeface="Arial Narrow" pitchFamily="34" charset="0"/>
              </a:rPr>
              <a:t>dyshormogentic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err="1" smtClean="0">
                <a:latin typeface="Arial Narrow" pitchFamily="34" charset="0"/>
              </a:rPr>
              <a:t>goiter</a:t>
            </a:r>
            <a:r>
              <a:rPr lang="en-GB" dirty="0" smtClean="0">
                <a:latin typeface="Arial Narrow" pitchFamily="34" charset="0"/>
              </a:rPr>
              <a:t>)</a:t>
            </a:r>
            <a:r>
              <a:rPr lang="en-US" dirty="0" smtClean="0">
                <a:latin typeface="Arial Narrow" pitchFamily="34" charset="0"/>
              </a:rPr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II. Secondary causes: </a:t>
            </a:r>
            <a:r>
              <a:rPr lang="en-GB" dirty="0" smtClean="0">
                <a:latin typeface="Arial Narrow" pitchFamily="34" charset="0"/>
              </a:rPr>
              <a:t>Pituitary or hypothalamic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 </a:t>
            </a:r>
            <a:r>
              <a:rPr lang="en-GB" b="1" u="sng" dirty="0" smtClean="0">
                <a:latin typeface="Arial Narrow" pitchFamily="34" charset="0"/>
              </a:rPr>
              <a:t>A.  Cretinism</a:t>
            </a:r>
            <a:r>
              <a:rPr lang="en-GB" dirty="0" smtClean="0">
                <a:latin typeface="Arial Narrow" pitchFamily="34" charset="0"/>
              </a:rPr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i="1" dirty="0" smtClean="0">
                <a:latin typeface="Arial Narrow" pitchFamily="34" charset="0"/>
              </a:rPr>
              <a:t>- </a:t>
            </a:r>
            <a:r>
              <a:rPr lang="en-US" i="1" dirty="0" smtClean="0">
                <a:latin typeface="Arial Narrow" pitchFamily="34" charset="0"/>
              </a:rPr>
              <a:t>R</a:t>
            </a:r>
            <a:r>
              <a:rPr lang="en-US" dirty="0" smtClean="0">
                <a:latin typeface="Arial Narrow" pitchFamily="34" charset="0"/>
              </a:rPr>
              <a:t>efers to hypothyroidism developing in infancy or early childhood</a:t>
            </a:r>
            <a:r>
              <a:rPr lang="en-US" u="sng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1.  Endemic cretinism</a:t>
            </a:r>
            <a:r>
              <a:rPr lang="en-US" dirty="0" smtClean="0">
                <a:latin typeface="Arial Narrow" pitchFamily="34" charset="0"/>
              </a:rPr>
              <a:t>: This disorder formerly was common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in areas of the world where dietary iodine deficiency is endemic, including 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mountainous areas ( the Himalayas )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-  It is now much less frequent because of the widespread supplementation of foods with iodine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2.</a:t>
            </a:r>
            <a:r>
              <a:rPr lang="en-US" i="1" u="sng" dirty="0" smtClean="0">
                <a:latin typeface="Arial Narrow" pitchFamily="34" charset="0"/>
              </a:rPr>
              <a:t>  Sporadic cretinism</a:t>
            </a:r>
            <a:r>
              <a:rPr lang="en-US" i="1" dirty="0" smtClean="0">
                <a:latin typeface="Arial Narrow" pitchFamily="34" charset="0"/>
              </a:rPr>
              <a:t>.</a:t>
            </a:r>
            <a:r>
              <a:rPr lang="en-US" dirty="0" smtClean="0">
                <a:latin typeface="Arial Narrow" pitchFamily="34" charset="0"/>
              </a:rPr>
              <a:t>  Caused by enzyme defects that interfere with thyroid hormone synthesis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1651</Words>
  <Application>Microsoft Office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Endocrine system Fatima Obeidat, MD</vt:lpstr>
      <vt:lpstr>I. Thyroid diseases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Hashimoto thyroiditis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 Fatima Obeidat, MD</dc:title>
  <dc:creator>Delo</dc:creator>
  <cp:lastModifiedBy>Delo</cp:lastModifiedBy>
  <cp:revision>2</cp:revision>
  <dcterms:created xsi:type="dcterms:W3CDTF">2014-03-25T16:57:09Z</dcterms:created>
  <dcterms:modified xsi:type="dcterms:W3CDTF">2014-03-26T18:26:43Z</dcterms:modified>
</cp:coreProperties>
</file>