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74" r:id="rId3"/>
    <p:sldId id="323" r:id="rId4"/>
    <p:sldId id="258" r:id="rId5"/>
    <p:sldId id="279" r:id="rId6"/>
    <p:sldId id="259" r:id="rId7"/>
    <p:sldId id="282" r:id="rId8"/>
    <p:sldId id="260" r:id="rId9"/>
    <p:sldId id="325" r:id="rId10"/>
    <p:sldId id="326" r:id="rId11"/>
    <p:sldId id="261" r:id="rId12"/>
    <p:sldId id="303" r:id="rId13"/>
    <p:sldId id="302" r:id="rId14"/>
    <p:sldId id="314" r:id="rId15"/>
    <p:sldId id="331" r:id="rId16"/>
    <p:sldId id="262" r:id="rId17"/>
    <p:sldId id="263" r:id="rId18"/>
    <p:sldId id="300" r:id="rId19"/>
    <p:sldId id="264" r:id="rId20"/>
    <p:sldId id="298" r:id="rId21"/>
    <p:sldId id="297" r:id="rId22"/>
    <p:sldId id="267" r:id="rId23"/>
    <p:sldId id="321" r:id="rId24"/>
    <p:sldId id="329" r:id="rId25"/>
    <p:sldId id="320" r:id="rId26"/>
    <p:sldId id="268" r:id="rId27"/>
    <p:sldId id="309" r:id="rId28"/>
    <p:sldId id="330" r:id="rId29"/>
    <p:sldId id="295" r:id="rId30"/>
    <p:sldId id="291" r:id="rId31"/>
    <p:sldId id="308" r:id="rId32"/>
    <p:sldId id="270" r:id="rId33"/>
    <p:sldId id="289" r:id="rId34"/>
    <p:sldId id="327" r:id="rId35"/>
    <p:sldId id="32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821" autoAdjust="0"/>
  </p:normalViewPr>
  <p:slideViewPr>
    <p:cSldViewPr>
      <p:cViewPr varScale="1">
        <p:scale>
          <a:sx n="73" d="100"/>
          <a:sy n="73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2EF33-F2E8-424A-BB36-62B9CE5FDCF5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32929-C2AD-4B42-B4C0-2567103617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FEC-8F8F-42E4-B3DE-7F901CAEDAEE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73F2-78ED-499C-AE27-0D272510C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FEC-8F8F-42E4-B3DE-7F901CAEDAEE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73F2-78ED-499C-AE27-0D272510C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FEC-8F8F-42E4-B3DE-7F901CAEDAEE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73F2-78ED-499C-AE27-0D272510C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FEC-8F8F-42E4-B3DE-7F901CAEDAEE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73F2-78ED-499C-AE27-0D272510C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FEC-8F8F-42E4-B3DE-7F901CAEDAEE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73F2-78ED-499C-AE27-0D272510C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FEC-8F8F-42E4-B3DE-7F901CAEDAEE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73F2-78ED-499C-AE27-0D272510C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FEC-8F8F-42E4-B3DE-7F901CAEDAEE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73F2-78ED-499C-AE27-0D272510C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FEC-8F8F-42E4-B3DE-7F901CAEDAEE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73F2-78ED-499C-AE27-0D272510C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FEC-8F8F-42E4-B3DE-7F901CAEDAEE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73F2-78ED-499C-AE27-0D272510C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FEC-8F8F-42E4-B3DE-7F901CAEDAEE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73F2-78ED-499C-AE27-0D272510C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FEC-8F8F-42E4-B3DE-7F901CAEDAEE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73F2-78ED-499C-AE27-0D272510C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94FEC-8F8F-42E4-B3DE-7F901CAEDAEE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A73F2-78ED-499C-AE27-0D272510C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Diseases of the vulva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Koilocytic</a:t>
            </a:r>
            <a:r>
              <a:rPr lang="en-US" dirty="0" smtClean="0"/>
              <a:t> </a:t>
            </a:r>
            <a:r>
              <a:rPr lang="en-US" dirty="0" err="1" smtClean="0"/>
              <a:t>atypia</a:t>
            </a:r>
            <a:endParaRPr lang="en-US" dirty="0"/>
          </a:p>
        </p:txBody>
      </p:sp>
      <p:pic>
        <p:nvPicPr>
          <p:cNvPr id="3074" name="Picture 2" descr="C:\Users\user\Desktop\condyloma_acuminatum-figure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7315200" cy="4648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05800" cy="65563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Arial Narrow" pitchFamily="34" charset="0"/>
              </a:rPr>
              <a:t>4.Vulvar Intraepithelial </a:t>
            </a:r>
            <a:r>
              <a:rPr lang="en-US" sz="4000" b="1" dirty="0" err="1" smtClean="0">
                <a:latin typeface="Arial Narrow" pitchFamily="34" charset="0"/>
              </a:rPr>
              <a:t>Neoplasia</a:t>
            </a:r>
            <a:r>
              <a:rPr lang="en-US" sz="4000" b="1" dirty="0" smtClean="0">
                <a:latin typeface="Arial Narrow" pitchFamily="34" charset="0"/>
              </a:rPr>
              <a:t> and </a:t>
            </a:r>
            <a:r>
              <a:rPr lang="en-US" sz="4000" b="1" dirty="0" err="1" smtClean="0">
                <a:latin typeface="Arial Narrow" pitchFamily="34" charset="0"/>
              </a:rPr>
              <a:t>Vulvar</a:t>
            </a:r>
            <a:r>
              <a:rPr lang="en-US" sz="4000" b="1" dirty="0" smtClean="0">
                <a:latin typeface="Arial Narrow" pitchFamily="34" charset="0"/>
              </a:rPr>
              <a:t> Carcinoma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8307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Carcinoma of the vulva is an uncommon malignant neoplasm represents about 3% of all genital cancers in the female;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 Approximately two thirds occur in women older than 60 years. </a:t>
            </a:r>
          </a:p>
          <a:p>
            <a:pPr>
              <a:buFontTx/>
              <a:buChar char="-"/>
            </a:pPr>
            <a:r>
              <a:rPr lang="en-US" sz="3600" dirty="0" err="1" smtClean="0">
                <a:latin typeface="Arial Narrow" pitchFamily="34" charset="0"/>
              </a:rPr>
              <a:t>Squamous</a:t>
            </a:r>
            <a:r>
              <a:rPr lang="en-US" sz="3600" dirty="0" smtClean="0">
                <a:latin typeface="Arial Narrow" pitchFamily="34" charset="0"/>
              </a:rPr>
              <a:t> cell carcinoma Is the most common </a:t>
            </a:r>
            <a:r>
              <a:rPr lang="en-US" sz="3600" dirty="0" err="1" smtClean="0">
                <a:latin typeface="Arial Narrow" pitchFamily="34" charset="0"/>
              </a:rPr>
              <a:t>histologic</a:t>
            </a:r>
            <a:r>
              <a:rPr lang="en-US" sz="3600" dirty="0" smtClean="0">
                <a:latin typeface="Arial Narrow" pitchFamily="34" charset="0"/>
              </a:rPr>
              <a:t> type of </a:t>
            </a:r>
            <a:r>
              <a:rPr lang="en-US" sz="3600" dirty="0" err="1" smtClean="0">
                <a:latin typeface="Arial Narrow" pitchFamily="34" charset="0"/>
              </a:rPr>
              <a:t>vulvar</a:t>
            </a:r>
            <a:r>
              <a:rPr lang="en-US" sz="3600" dirty="0" smtClean="0">
                <a:latin typeface="Arial Narrow" pitchFamily="34" charset="0"/>
              </a:rPr>
              <a:t> cancer. </a:t>
            </a:r>
          </a:p>
          <a:p>
            <a:pPr>
              <a:buFontTx/>
              <a:buChar char="-"/>
            </a:pPr>
            <a:endParaRPr lang="en-US" sz="3600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610600" cy="594360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sz="3600" dirty="0" err="1" smtClean="0">
                <a:latin typeface="Arial Narrow" pitchFamily="34" charset="0"/>
              </a:rPr>
              <a:t>Vulvar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squamous</a:t>
            </a:r>
            <a:r>
              <a:rPr lang="en-US" sz="3600" dirty="0" smtClean="0">
                <a:latin typeface="Arial Narrow" pitchFamily="34" charset="0"/>
              </a:rPr>
              <a:t> cell carcinomas are divided into two groups: </a:t>
            </a:r>
          </a:p>
          <a:p>
            <a:pPr marL="742950" indent="-742950">
              <a:buAutoNum type="arabicPeriod"/>
            </a:pPr>
            <a:r>
              <a:rPr lang="en-US" sz="3600" i="1" dirty="0" smtClean="0">
                <a:latin typeface="Arial Narrow" pitchFamily="34" charset="0"/>
              </a:rPr>
              <a:t> </a:t>
            </a:r>
            <a:r>
              <a:rPr lang="en-US" sz="3600" i="1" dirty="0" err="1" smtClean="0">
                <a:latin typeface="Arial Narrow" pitchFamily="34" charset="0"/>
              </a:rPr>
              <a:t>Basaloid</a:t>
            </a:r>
            <a:r>
              <a:rPr lang="en-US" sz="3600" i="1" dirty="0" smtClean="0">
                <a:latin typeface="Arial Narrow" pitchFamily="34" charset="0"/>
              </a:rPr>
              <a:t> and warty carcinomas</a:t>
            </a:r>
            <a:r>
              <a:rPr lang="en-US" sz="3600" dirty="0" smtClean="0">
                <a:latin typeface="Arial Narrow" pitchFamily="34" charset="0"/>
              </a:rPr>
              <a:t> </a:t>
            </a:r>
          </a:p>
          <a:p>
            <a:pPr marL="742950" indent="-742950">
              <a:buFontTx/>
              <a:buChar char="-"/>
            </a:pPr>
            <a:r>
              <a:rPr lang="en-US" sz="3600" dirty="0" err="1" smtClean="0">
                <a:latin typeface="Arial Narrow" pitchFamily="34" charset="0"/>
              </a:rPr>
              <a:t>Acccounts</a:t>
            </a:r>
            <a:r>
              <a:rPr lang="en-US" sz="3600" dirty="0" smtClean="0">
                <a:latin typeface="Arial Narrow" pitchFamily="34" charset="0"/>
              </a:rPr>
              <a:t> for 30% of </a:t>
            </a:r>
            <a:r>
              <a:rPr lang="en-US" sz="3600" dirty="0" smtClean="0">
                <a:latin typeface="Arial Narrow" pitchFamily="34" charset="0"/>
              </a:rPr>
              <a:t>cases of </a:t>
            </a:r>
            <a:r>
              <a:rPr lang="en-US" sz="3600" dirty="0" err="1" smtClean="0">
                <a:latin typeface="Arial Narrow" pitchFamily="34" charset="0"/>
              </a:rPr>
              <a:t>vulvar</a:t>
            </a:r>
            <a:r>
              <a:rPr lang="en-US" sz="3600" dirty="0" smtClean="0">
                <a:latin typeface="Arial Narrow" pitchFamily="34" charset="0"/>
              </a:rPr>
              <a:t> carcinomas</a:t>
            </a:r>
            <a:endParaRPr lang="en-US" sz="3600" dirty="0" smtClean="0">
              <a:latin typeface="Arial Narrow" pitchFamily="34" charset="0"/>
            </a:endParaRPr>
          </a:p>
          <a:p>
            <a:pPr marL="742950" indent="-742950"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Related to infection with high </a:t>
            </a:r>
            <a:r>
              <a:rPr lang="en-US" sz="3600" dirty="0" err="1" smtClean="0">
                <a:latin typeface="Arial Narrow" pitchFamily="34" charset="0"/>
              </a:rPr>
              <a:t>oncogenic</a:t>
            </a:r>
            <a:r>
              <a:rPr lang="en-US" sz="3600" dirty="0" smtClean="0">
                <a:latin typeface="Arial Narrow" pitchFamily="34" charset="0"/>
              </a:rPr>
              <a:t> risk HPVs </a:t>
            </a:r>
          </a:p>
          <a:p>
            <a:pPr marL="742950" indent="-742950">
              <a:buNone/>
            </a:pPr>
            <a:r>
              <a:rPr lang="en-US" sz="3600" dirty="0" smtClean="0">
                <a:latin typeface="Arial Narrow" pitchFamily="34" charset="0"/>
              </a:rPr>
              <a:t>-     Develop from a precancerous in situ lesion called </a:t>
            </a:r>
            <a:r>
              <a:rPr lang="en-US" sz="3600" i="1" dirty="0" smtClean="0">
                <a:latin typeface="Arial Narrow" pitchFamily="34" charset="0"/>
              </a:rPr>
              <a:t>classic </a:t>
            </a:r>
            <a:r>
              <a:rPr lang="en-US" sz="3600" i="1" dirty="0" err="1" smtClean="0">
                <a:latin typeface="Arial Narrow" pitchFamily="34" charset="0"/>
              </a:rPr>
              <a:t>vulvar</a:t>
            </a:r>
            <a:r>
              <a:rPr lang="en-US" sz="3600" i="1" dirty="0" smtClean="0">
                <a:latin typeface="Arial Narrow" pitchFamily="34" charset="0"/>
              </a:rPr>
              <a:t> intraepithelial </a:t>
            </a:r>
            <a:r>
              <a:rPr lang="en-US" sz="3600" i="1" dirty="0" err="1" smtClean="0">
                <a:latin typeface="Arial Narrow" pitchFamily="34" charset="0"/>
              </a:rPr>
              <a:t>neoplasia</a:t>
            </a:r>
            <a:r>
              <a:rPr lang="en-US" sz="3600" dirty="0" smtClean="0">
                <a:latin typeface="Arial Narrow" pitchFamily="34" charset="0"/>
              </a:rPr>
              <a:t> (classic VIN)</a:t>
            </a:r>
          </a:p>
          <a:p>
            <a:pPr marL="742950" indent="-742950">
              <a:buAutoNum type="arabicPeriod"/>
            </a:pPr>
            <a:endParaRPr lang="en-US" sz="36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57451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4000" dirty="0" smtClean="0"/>
              <a:t>-  </a:t>
            </a:r>
            <a:r>
              <a:rPr lang="en-US" sz="4000" dirty="0" smtClean="0">
                <a:latin typeface="Arial Narrow" pitchFamily="34" charset="0"/>
              </a:rPr>
              <a:t>It most commonly occurs in reproductive-age women, and the  risk factors are : </a:t>
            </a:r>
          </a:p>
          <a:p>
            <a:pPr>
              <a:buNone/>
            </a:pPr>
            <a:r>
              <a:rPr lang="en-US" sz="4000" dirty="0" smtClean="0">
                <a:latin typeface="Arial Narrow" pitchFamily="34" charset="0"/>
              </a:rPr>
              <a:t>a. Young age at first intercourse, </a:t>
            </a:r>
          </a:p>
          <a:p>
            <a:pPr>
              <a:buNone/>
            </a:pPr>
            <a:r>
              <a:rPr lang="en-US" sz="4000" dirty="0" smtClean="0">
                <a:latin typeface="Arial Narrow" pitchFamily="34" charset="0"/>
              </a:rPr>
              <a:t>b. Multiple sexual partners </a:t>
            </a:r>
          </a:p>
          <a:p>
            <a:pPr>
              <a:buNone/>
            </a:pPr>
            <a:r>
              <a:rPr lang="en-US" sz="4000" dirty="0" smtClean="0">
                <a:latin typeface="Arial Narrow" pitchFamily="34" charset="0"/>
              </a:rPr>
              <a:t>c. Male partner with multiple sexual </a:t>
            </a:r>
            <a:r>
              <a:rPr lang="en-US" sz="4000" dirty="0" smtClean="0">
                <a:latin typeface="Arial Narrow" pitchFamily="34" charset="0"/>
              </a:rPr>
              <a:t>partners</a:t>
            </a:r>
            <a:endParaRPr lang="en-US" sz="4000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3820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i="1" u="sng" dirty="0" smtClean="0">
                <a:latin typeface="Arial Narrow" pitchFamily="34" charset="0"/>
              </a:rPr>
              <a:t> </a:t>
            </a:r>
            <a:r>
              <a:rPr lang="en-US" sz="3600" b="1" i="1" u="sng" dirty="0" err="1" smtClean="0">
                <a:latin typeface="Arial Narrow" pitchFamily="34" charset="0"/>
              </a:rPr>
              <a:t>Vulvar</a:t>
            </a:r>
            <a:r>
              <a:rPr lang="en-US" sz="3600" b="1" i="1" u="sng" dirty="0" smtClean="0">
                <a:latin typeface="Arial Narrow" pitchFamily="34" charset="0"/>
              </a:rPr>
              <a:t> intraepithelial </a:t>
            </a:r>
            <a:r>
              <a:rPr lang="en-US" sz="3600" b="1" i="1" u="sng" dirty="0" err="1" smtClean="0">
                <a:latin typeface="Arial Narrow" pitchFamily="34" charset="0"/>
              </a:rPr>
              <a:t>neoplasia</a:t>
            </a:r>
            <a:r>
              <a:rPr lang="en-US" sz="3600" b="1" i="1" u="sng" dirty="0" smtClean="0">
                <a:latin typeface="Arial Narrow" pitchFamily="34" charset="0"/>
              </a:rPr>
              <a:t> (VIN)</a:t>
            </a:r>
          </a:p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1. Frequently </a:t>
            </a:r>
            <a:r>
              <a:rPr lang="en-US" sz="3600" dirty="0" err="1" smtClean="0">
                <a:latin typeface="Arial Narrow" pitchFamily="34" charset="0"/>
              </a:rPr>
              <a:t>multicentric</a:t>
            </a:r>
            <a:r>
              <a:rPr lang="en-US" sz="3600" dirty="0" smtClean="0">
                <a:latin typeface="Arial Narrow" pitchFamily="34" charset="0"/>
              </a:rPr>
              <a:t> in the vulva, a</a:t>
            </a:r>
          </a:p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2.10</a:t>
            </a:r>
            <a:r>
              <a:rPr lang="en-US" sz="3600" dirty="0" smtClean="0">
                <a:latin typeface="Arial Narrow" pitchFamily="34" charset="0"/>
              </a:rPr>
              <a:t>% to 30% of patients with VIN also have vaginal or cervical HPV-related lesions</a:t>
            </a:r>
          </a:p>
          <a:p>
            <a:pPr>
              <a:buNone/>
            </a:pPr>
            <a:r>
              <a:rPr lang="en-US" sz="3600" dirty="0" smtClean="0"/>
              <a:t>3.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smtClean="0">
                <a:latin typeface="Arial Narrow" pitchFamily="34" charset="0"/>
              </a:rPr>
              <a:t>The majority of cases of classic VIN are positive for HPV 16, and less frequently for other high-risk HPV types, like HPV 18 or 31. </a:t>
            </a:r>
          </a:p>
          <a:p>
            <a:pPr>
              <a:buNone/>
            </a:pPr>
            <a:endParaRPr lang="en-US" sz="36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Note:</a:t>
            </a:r>
          </a:p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-  Spontaneous regression of VIN lesions has been reported, usually in younger women</a:t>
            </a:r>
          </a:p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 - The risk of progression to invasive carcinoma is higher in women older than 45 years of age or in women with </a:t>
            </a:r>
            <a:r>
              <a:rPr lang="en-US" dirty="0" err="1" smtClean="0">
                <a:latin typeface="Arial Narrow" pitchFamily="34" charset="0"/>
              </a:rPr>
              <a:t>immunosuppression</a:t>
            </a:r>
            <a:r>
              <a:rPr lang="en-US" dirty="0" smtClean="0">
                <a:latin typeface="Arial Narrow" pitchFamily="34" charset="0"/>
              </a:rPr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Arial Narrow" pitchFamily="34" charset="0"/>
              </a:rPr>
              <a:t>Gross of warty carcinoma of vulva</a:t>
            </a:r>
            <a:endParaRPr lang="en-US" sz="3600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- </a:t>
            </a:r>
            <a:r>
              <a:rPr lang="en-US" sz="3600" dirty="0" smtClean="0">
                <a:latin typeface="Arial Narrow" pitchFamily="34" charset="0"/>
              </a:rPr>
              <a:t>May </a:t>
            </a:r>
            <a:r>
              <a:rPr lang="en-US" sz="3600" dirty="0" smtClean="0">
                <a:latin typeface="Arial Narrow" pitchFamily="34" charset="0"/>
              </a:rPr>
              <a:t>be </a:t>
            </a:r>
            <a:r>
              <a:rPr lang="en-US" sz="3600" dirty="0" err="1" smtClean="0">
                <a:latin typeface="Arial Narrow" pitchFamily="34" charset="0"/>
              </a:rPr>
              <a:t>exophytic</a:t>
            </a:r>
            <a:r>
              <a:rPr lang="en-US" sz="3600" dirty="0" smtClean="0">
                <a:latin typeface="Arial Narrow" pitchFamily="34" charset="0"/>
              </a:rPr>
              <a:t> or </a:t>
            </a:r>
            <a:r>
              <a:rPr lang="en-US" sz="3600" dirty="0" err="1" smtClean="0">
                <a:latin typeface="Arial Narrow" pitchFamily="34" charset="0"/>
              </a:rPr>
              <a:t>indurated,with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smtClean="0">
                <a:latin typeface="Arial Narrow" pitchFamily="34" charset="0"/>
              </a:rPr>
              <a:t>ulceration. </a:t>
            </a:r>
          </a:p>
          <a:p>
            <a:pPr>
              <a:buNone/>
            </a:pPr>
            <a:r>
              <a:rPr lang="en-US" sz="3600" b="1" dirty="0" smtClean="0">
                <a:latin typeface="Arial Narrow" pitchFamily="34" charset="0"/>
              </a:rPr>
              <a:t>On </a:t>
            </a:r>
            <a:r>
              <a:rPr lang="en-US" sz="3600" b="1" dirty="0" err="1" smtClean="0">
                <a:latin typeface="Arial Narrow" pitchFamily="34" charset="0"/>
              </a:rPr>
              <a:t>histologic</a:t>
            </a:r>
            <a:r>
              <a:rPr lang="en-US" sz="3600" b="1" dirty="0" smtClean="0">
                <a:latin typeface="Arial Narrow" pitchFamily="34" charset="0"/>
              </a:rPr>
              <a:t> examination</a:t>
            </a:r>
            <a:r>
              <a:rPr lang="en-US" sz="3600" dirty="0" smtClean="0">
                <a:latin typeface="Arial Narrow" pitchFamily="34" charset="0"/>
              </a:rPr>
              <a:t>, are </a:t>
            </a:r>
          </a:p>
          <a:p>
            <a:pPr marL="742950" indent="-742950">
              <a:buAutoNum type="alphaLcPeriod"/>
            </a:pPr>
            <a:r>
              <a:rPr lang="en-US" sz="3600" dirty="0" smtClean="0">
                <a:latin typeface="Arial Narrow" pitchFamily="34" charset="0"/>
              </a:rPr>
              <a:t>An infiltrating tumors </a:t>
            </a:r>
          </a:p>
          <a:p>
            <a:pPr marL="742950" indent="-742950">
              <a:buAutoNum type="alphaLcPeriod"/>
            </a:pPr>
            <a:r>
              <a:rPr lang="en-US" sz="3600" dirty="0" smtClean="0">
                <a:latin typeface="Arial Narrow" pitchFamily="34" charset="0"/>
              </a:rPr>
              <a:t>Composed of nests and cords of small, tightly packed malignant </a:t>
            </a:r>
            <a:r>
              <a:rPr lang="en-US" sz="3600" dirty="0" err="1" smtClean="0">
                <a:latin typeface="Arial Narrow" pitchFamily="34" charset="0"/>
              </a:rPr>
              <a:t>squamous</a:t>
            </a:r>
            <a:r>
              <a:rPr lang="en-US" sz="3600" dirty="0" smtClean="0">
                <a:latin typeface="Arial Narrow" pitchFamily="34" charset="0"/>
              </a:rPr>
              <a:t> cells lacking maturation and may show necrosis</a:t>
            </a:r>
          </a:p>
          <a:p>
            <a:pPr>
              <a:buFontTx/>
              <a:buChar char="-"/>
            </a:pPr>
            <a:endParaRPr lang="en-US" sz="3600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4403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2.Non-HPV-related </a:t>
            </a:r>
            <a:r>
              <a:rPr lang="en-US" sz="3600" i="1" dirty="0" smtClean="0">
                <a:latin typeface="Arial Narrow" pitchFamily="34" charset="0"/>
              </a:rPr>
              <a:t>keratinizing </a:t>
            </a:r>
            <a:r>
              <a:rPr lang="en-US" sz="3600" i="1" dirty="0" err="1" smtClean="0">
                <a:latin typeface="Arial Narrow" pitchFamily="34" charset="0"/>
              </a:rPr>
              <a:t>squamous</a:t>
            </a:r>
            <a:r>
              <a:rPr lang="en-US" sz="3600" i="1" dirty="0" smtClean="0">
                <a:latin typeface="Arial Narrow" pitchFamily="34" charset="0"/>
              </a:rPr>
              <a:t> cell carcinomas</a:t>
            </a:r>
            <a:r>
              <a:rPr lang="en-US" sz="3600" dirty="0" smtClean="0">
                <a:latin typeface="Arial Narrow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en-US" sz="3600" i="1" dirty="0" smtClean="0">
                <a:latin typeface="Arial Narrow" pitchFamily="34" charset="0"/>
              </a:rPr>
              <a:t>Account for 70% of all cases of </a:t>
            </a:r>
            <a:r>
              <a:rPr lang="en-US" sz="3600" i="1" dirty="0" err="1" smtClean="0">
                <a:latin typeface="Arial Narrow" pitchFamily="34" charset="0"/>
              </a:rPr>
              <a:t>vulvar</a:t>
            </a:r>
            <a:r>
              <a:rPr lang="en-US" sz="3600" i="1" dirty="0" smtClean="0">
                <a:latin typeface="Arial Narrow" pitchFamily="34" charset="0"/>
              </a:rPr>
              <a:t> carcinomas</a:t>
            </a:r>
          </a:p>
          <a:p>
            <a:pPr>
              <a:buFontTx/>
              <a:buChar char="-"/>
            </a:pPr>
            <a:r>
              <a:rPr lang="en-US" sz="3600" i="1" dirty="0" smtClean="0">
                <a:latin typeface="Arial Narrow" pitchFamily="34" charset="0"/>
              </a:rPr>
              <a:t>No</a:t>
            </a:r>
            <a:r>
              <a:rPr lang="en-US" sz="3600" dirty="0" smtClean="0">
                <a:latin typeface="Arial Narrow" pitchFamily="34" charset="0"/>
              </a:rPr>
              <a:t>t related to HPV infection (70% of cases).</a:t>
            </a:r>
          </a:p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-  Frequently arise in individuals with long-standing lichen </a:t>
            </a:r>
            <a:r>
              <a:rPr lang="en-US" sz="3600" dirty="0" err="1" smtClean="0">
                <a:latin typeface="Arial Narrow" pitchFamily="34" charset="0"/>
              </a:rPr>
              <a:t>sclerosus</a:t>
            </a:r>
            <a:r>
              <a:rPr lang="en-US" sz="3600" dirty="0" smtClean="0">
                <a:latin typeface="Arial Narrow" pitchFamily="34" charset="0"/>
              </a:rPr>
              <a:t> or </a:t>
            </a:r>
            <a:r>
              <a:rPr lang="en-US" sz="3600" dirty="0" err="1" smtClean="0">
                <a:latin typeface="Arial Narrow" pitchFamily="34" charset="0"/>
              </a:rPr>
              <a:t>squamous</a:t>
            </a:r>
            <a:r>
              <a:rPr lang="en-US" sz="3600" dirty="0" smtClean="0">
                <a:latin typeface="Arial Narrow" pitchFamily="34" charset="0"/>
              </a:rPr>
              <a:t> cell hyperplasia. </a:t>
            </a:r>
          </a:p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- The mean age of the patients is 76 years. </a:t>
            </a:r>
          </a:p>
          <a:p>
            <a:pPr>
              <a:buNone/>
            </a:pPr>
            <a:endParaRPr lang="en-US" sz="36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763000" cy="55165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The immediate premalignant lesion is referred to as </a:t>
            </a:r>
            <a:r>
              <a:rPr lang="en-US" sz="3600" i="1" dirty="0" smtClean="0">
                <a:latin typeface="Arial Narrow" pitchFamily="34" charset="0"/>
              </a:rPr>
              <a:t>differentiated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i="1" dirty="0" err="1" smtClean="0">
                <a:latin typeface="Arial Narrow" pitchFamily="34" charset="0"/>
              </a:rPr>
              <a:t>vulvar</a:t>
            </a:r>
            <a:r>
              <a:rPr lang="en-US" sz="3600" i="1" dirty="0" smtClean="0">
                <a:latin typeface="Arial Narrow" pitchFamily="34" charset="0"/>
              </a:rPr>
              <a:t> intraepithelial </a:t>
            </a:r>
            <a:r>
              <a:rPr lang="en-US" sz="3600" i="1" dirty="0" err="1" smtClean="0">
                <a:latin typeface="Arial Narrow" pitchFamily="34" charset="0"/>
              </a:rPr>
              <a:t>neoplasia</a:t>
            </a:r>
            <a:r>
              <a:rPr lang="en-US" sz="3600" dirty="0" smtClean="0">
                <a:latin typeface="Arial Narrow" pitchFamily="34" charset="0"/>
              </a:rPr>
              <a:t> (differentiated VIN) </a:t>
            </a:r>
            <a:r>
              <a:rPr lang="en-US" sz="3600" dirty="0" smtClean="0">
                <a:latin typeface="Arial Narrow" pitchFamily="34" charset="0"/>
              </a:rPr>
              <a:t>of unknown etiology</a:t>
            </a:r>
            <a:r>
              <a:rPr lang="en-US" sz="3600" i="1" dirty="0" smtClean="0">
                <a:latin typeface="Arial Narrow" pitchFamily="34" charset="0"/>
              </a:rPr>
              <a:t> </a:t>
            </a:r>
            <a:endParaRPr lang="en-US" sz="3600" i="1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It is </a:t>
            </a:r>
            <a:r>
              <a:rPr lang="en-US" sz="3600" dirty="0" smtClean="0">
                <a:latin typeface="Arial Narrow" pitchFamily="34" charset="0"/>
              </a:rPr>
              <a:t>postulated that chronic epithelial irritation in lichen </a:t>
            </a:r>
            <a:r>
              <a:rPr lang="en-US" sz="3600" dirty="0" err="1" smtClean="0">
                <a:latin typeface="Arial Narrow" pitchFamily="34" charset="0"/>
              </a:rPr>
              <a:t>sclerosus</a:t>
            </a:r>
            <a:r>
              <a:rPr lang="en-US" sz="3600" dirty="0" smtClean="0">
                <a:latin typeface="Arial Narrow" pitchFamily="34" charset="0"/>
              </a:rPr>
              <a:t> or </a:t>
            </a:r>
            <a:r>
              <a:rPr lang="en-US" sz="3600" dirty="0" err="1" smtClean="0">
                <a:latin typeface="Arial Narrow" pitchFamily="34" charset="0"/>
              </a:rPr>
              <a:t>squamous</a:t>
            </a:r>
            <a:r>
              <a:rPr lang="en-US" sz="3600" dirty="0" smtClean="0">
                <a:latin typeface="Arial Narrow" pitchFamily="34" charset="0"/>
              </a:rPr>
              <a:t> cell hyperplasia may contribute to a gradual evolution of the malignant phenotype.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55927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dirty="0" smtClean="0">
                <a:latin typeface="Arial Narrow" pitchFamily="34" charset="0"/>
              </a:rPr>
              <a:t>Gross</a:t>
            </a:r>
          </a:p>
          <a:p>
            <a:pPr>
              <a:buFontTx/>
              <a:buChar char="-"/>
            </a:pPr>
            <a:r>
              <a:rPr lang="en-US" sz="3900" dirty="0" smtClean="0">
                <a:latin typeface="Arial Narrow" pitchFamily="34" charset="0"/>
              </a:rPr>
              <a:t>May </a:t>
            </a:r>
            <a:r>
              <a:rPr lang="en-US" sz="3900" dirty="0" smtClean="0">
                <a:latin typeface="Arial Narrow" pitchFamily="34" charset="0"/>
              </a:rPr>
              <a:t>develop as nodules in </a:t>
            </a:r>
            <a:r>
              <a:rPr lang="en-US" sz="3900" dirty="0" smtClean="0">
                <a:latin typeface="Arial Narrow" pitchFamily="34" charset="0"/>
              </a:rPr>
              <a:t>an inflammatory background and may be </a:t>
            </a:r>
            <a:r>
              <a:rPr lang="en-US" sz="3900" dirty="0" smtClean="0">
                <a:latin typeface="Arial Narrow" pitchFamily="34" charset="0"/>
              </a:rPr>
              <a:t>misinterpreted as dermatitis for long </a:t>
            </a:r>
            <a:r>
              <a:rPr lang="en-US" sz="3900" dirty="0" smtClean="0">
                <a:latin typeface="Arial Narrow" pitchFamily="34" charset="0"/>
              </a:rPr>
              <a:t>periods .</a:t>
            </a:r>
          </a:p>
          <a:p>
            <a:pPr>
              <a:buFontTx/>
              <a:buChar char="-"/>
            </a:pPr>
            <a:r>
              <a:rPr lang="en-US" sz="3900" dirty="0" smtClean="0">
                <a:latin typeface="Arial Narrow" pitchFamily="34" charset="0"/>
              </a:rPr>
              <a:t>Micro: Keratinizing </a:t>
            </a:r>
            <a:r>
              <a:rPr lang="en-US" sz="3900" dirty="0" err="1" smtClean="0">
                <a:latin typeface="Arial Narrow" pitchFamily="34" charset="0"/>
              </a:rPr>
              <a:t>squamous</a:t>
            </a:r>
            <a:r>
              <a:rPr lang="en-US" sz="3900" dirty="0" smtClean="0">
                <a:latin typeface="Arial Narrow" pitchFamily="34" charset="0"/>
              </a:rPr>
              <a:t> cell carcinoma</a:t>
            </a:r>
            <a:endParaRPr lang="en-US" sz="3900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US" sz="3900" dirty="0" smtClean="0">
                <a:latin typeface="Arial Narrow" pitchFamily="34" charset="0"/>
              </a:rPr>
              <a:t>Note:</a:t>
            </a:r>
          </a:p>
          <a:p>
            <a:pPr>
              <a:buNone/>
            </a:pPr>
            <a:r>
              <a:rPr lang="en-US" sz="3900" dirty="0" smtClean="0">
                <a:latin typeface="Arial Narrow" pitchFamily="34" charset="0"/>
              </a:rPr>
              <a:t>-</a:t>
            </a:r>
            <a:r>
              <a:rPr lang="en-US" sz="3900" dirty="0" smtClean="0">
                <a:latin typeface="Arial Narrow" pitchFamily="34" charset="0"/>
              </a:rPr>
              <a:t> </a:t>
            </a:r>
            <a:r>
              <a:rPr lang="en-US" sz="3900" dirty="0" smtClean="0">
                <a:latin typeface="Arial Narrow" pitchFamily="34" charset="0"/>
              </a:rPr>
              <a:t>The clinical manifestations are nonspecific, including local discomfort, itching, and  the superficial secondary infection, may underscore the importance of repeated examination in women with </a:t>
            </a:r>
            <a:r>
              <a:rPr lang="en-US" sz="3900" dirty="0" err="1" smtClean="0">
                <a:latin typeface="Arial Narrow" pitchFamily="34" charset="0"/>
              </a:rPr>
              <a:t>vulvar</a:t>
            </a:r>
            <a:r>
              <a:rPr lang="en-US" sz="3900" dirty="0" smtClean="0">
                <a:latin typeface="Arial Narrow" pitchFamily="34" charset="0"/>
              </a:rPr>
              <a:t> inflammatory disorders.).</a:t>
            </a:r>
          </a:p>
          <a:p>
            <a:pPr>
              <a:buFontTx/>
              <a:buChar char="-"/>
            </a:pPr>
            <a:endParaRPr lang="en-US" sz="3900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endParaRPr lang="en-US" sz="36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latin typeface="Arial Narrow" pitchFamily="34" charset="0"/>
              </a:rPr>
              <a:t>1. </a:t>
            </a:r>
            <a:r>
              <a:rPr lang="en-US" b="1" u="sng" dirty="0" err="1" smtClean="0">
                <a:latin typeface="Arial Narrow" pitchFamily="34" charset="0"/>
              </a:rPr>
              <a:t>Bartholin</a:t>
            </a:r>
            <a:r>
              <a:rPr lang="en-US" b="1" u="sng" dirty="0" smtClean="0">
                <a:latin typeface="Arial Narrow" pitchFamily="34" charset="0"/>
              </a:rPr>
              <a:t> Cyst</a:t>
            </a:r>
            <a:br>
              <a:rPr lang="en-US" b="1" u="sng" dirty="0" smtClean="0">
                <a:latin typeface="Arial Narrow" pitchFamily="34" charset="0"/>
              </a:rPr>
            </a:br>
            <a:endParaRPr lang="en-US" u="sng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25780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Infection of the </a:t>
            </a:r>
            <a:r>
              <a:rPr lang="en-US" sz="3600" dirty="0" err="1" smtClean="0">
                <a:latin typeface="Arial Narrow" pitchFamily="34" charset="0"/>
              </a:rPr>
              <a:t>Bartholin</a:t>
            </a:r>
            <a:r>
              <a:rPr lang="en-US" sz="3600" dirty="0" smtClean="0">
                <a:latin typeface="Arial Narrow" pitchFamily="34" charset="0"/>
              </a:rPr>
              <a:t> gland produces an acute inflammation within the gland (adenitis) and may result in an abscess. </a:t>
            </a:r>
          </a:p>
          <a:p>
            <a:pPr>
              <a:buNone/>
            </a:pPr>
            <a:r>
              <a:rPr lang="en-US" sz="3600" b="1" u="sng" dirty="0" err="1" smtClean="0">
                <a:latin typeface="Arial Narrow" pitchFamily="34" charset="0"/>
              </a:rPr>
              <a:t>Bartholin</a:t>
            </a:r>
            <a:r>
              <a:rPr lang="en-US" sz="3600" b="1" u="sng" dirty="0" smtClean="0">
                <a:latin typeface="Arial Narrow" pitchFamily="34" charset="0"/>
              </a:rPr>
              <a:t> duct cysts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 Are relatively common, and result from obstruction of the duct by an inflammation 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The cyst is lined by </a:t>
            </a:r>
            <a:r>
              <a:rPr lang="en-US" sz="3600" dirty="0" err="1" smtClean="0">
                <a:latin typeface="Arial Narrow" pitchFamily="34" charset="0"/>
              </a:rPr>
              <a:t>metaplastic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squamous</a:t>
            </a:r>
            <a:r>
              <a:rPr lang="en-US" sz="3600" dirty="0" smtClean="0">
                <a:latin typeface="Arial Narrow" pitchFamily="34" charset="0"/>
              </a:rPr>
              <a:t> epithelium. 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They produce pain and local discomfort</a:t>
            </a:r>
            <a:endParaRPr lang="en-US" sz="36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458200" cy="55165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Patients with lesions less than 2 cm in diameter have a 60% to 80% 5-year survival after treatment with </a:t>
            </a:r>
            <a:r>
              <a:rPr lang="en-US" sz="3600" dirty="0" err="1" smtClean="0">
                <a:latin typeface="Arial Narrow" pitchFamily="34" charset="0"/>
              </a:rPr>
              <a:t>vulvectomy</a:t>
            </a:r>
            <a:r>
              <a:rPr lang="en-US" sz="3600" dirty="0" smtClean="0">
                <a:latin typeface="Arial Narrow" pitchFamily="34" charset="0"/>
              </a:rPr>
              <a:t> and </a:t>
            </a:r>
            <a:r>
              <a:rPr lang="en-US" sz="3600" dirty="0" err="1" smtClean="0">
                <a:latin typeface="Arial Narrow" pitchFamily="34" charset="0"/>
              </a:rPr>
              <a:t>lymphadenectomy</a:t>
            </a:r>
            <a:endParaRPr lang="en-US" sz="3600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-   Large 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smtClean="0">
                <a:latin typeface="Arial Narrow" pitchFamily="34" charset="0"/>
              </a:rPr>
              <a:t>lesions with lymph node involvement have a 5-year survival rate of less than 10%.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i="1" dirty="0" err="1" smtClean="0">
                <a:latin typeface="Arial Narrow" pitchFamily="34" charset="0"/>
              </a:rPr>
              <a:t>Verrucous</a:t>
            </a:r>
            <a:r>
              <a:rPr lang="en-US" sz="3600" b="1" i="1" dirty="0" smtClean="0">
                <a:latin typeface="Arial Narrow" pitchFamily="34" charset="0"/>
              </a:rPr>
              <a:t> carcinomas</a:t>
            </a: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3600" b="1" dirty="0" smtClean="0">
                <a:latin typeface="Arial Narrow" pitchFamily="34" charset="0"/>
              </a:rPr>
              <a:t>of vulva</a:t>
            </a:r>
            <a:endParaRPr lang="en-US" sz="3600" b="1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Are </a:t>
            </a:r>
            <a:r>
              <a:rPr lang="en-US" sz="3600" dirty="0" err="1" smtClean="0">
                <a:latin typeface="Arial Narrow" pitchFamily="34" charset="0"/>
              </a:rPr>
              <a:t>fungating</a:t>
            </a:r>
            <a:r>
              <a:rPr lang="en-US" sz="3600" dirty="0" smtClean="0">
                <a:latin typeface="Arial Narrow" pitchFamily="34" charset="0"/>
              </a:rPr>
              <a:t> tumors resembling </a:t>
            </a:r>
            <a:r>
              <a:rPr lang="en-US" sz="3600" dirty="0" err="1" smtClean="0">
                <a:latin typeface="Arial Narrow" pitchFamily="34" charset="0"/>
              </a:rPr>
              <a:t>condyloma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acuminatum</a:t>
            </a:r>
            <a:r>
              <a:rPr lang="en-US" sz="3600" dirty="0" smtClean="0">
                <a:latin typeface="Arial Narrow" pitchFamily="34" charset="0"/>
              </a:rPr>
              <a:t>, 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Not associated with </a:t>
            </a:r>
            <a:r>
              <a:rPr lang="en-US" sz="3600" dirty="0" err="1" smtClean="0">
                <a:latin typeface="Arial Narrow" pitchFamily="34" charset="0"/>
              </a:rPr>
              <a:t>papillomaviruses</a:t>
            </a:r>
            <a:r>
              <a:rPr lang="en-US" sz="3600" dirty="0" smtClean="0">
                <a:latin typeface="Arial Narrow" pitchFamily="34" charset="0"/>
              </a:rPr>
              <a:t>. 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Rarely  metastasize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Successfully cured by wide excision.</a:t>
            </a:r>
          </a:p>
          <a:p>
            <a:endParaRPr lang="en-US" sz="36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Extramammary</a:t>
            </a:r>
            <a:r>
              <a:rPr lang="en-US" b="1" dirty="0" smtClean="0"/>
              <a:t> Paget Disease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983163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This is rare lesion of the vulva, and sometimes the </a:t>
            </a:r>
            <a:r>
              <a:rPr lang="en-US" sz="3600" dirty="0" err="1" smtClean="0">
                <a:latin typeface="Arial Narrow" pitchFamily="34" charset="0"/>
              </a:rPr>
              <a:t>perianal</a:t>
            </a:r>
            <a:r>
              <a:rPr lang="en-US" sz="3600" dirty="0" smtClean="0">
                <a:latin typeface="Arial Narrow" pitchFamily="34" charset="0"/>
              </a:rPr>
              <a:t> region and presents as a </a:t>
            </a:r>
            <a:r>
              <a:rPr lang="en-US" sz="3600" dirty="0" err="1" smtClean="0">
                <a:latin typeface="Arial Narrow" pitchFamily="34" charset="0"/>
              </a:rPr>
              <a:t>pruritic</a:t>
            </a:r>
            <a:r>
              <a:rPr lang="en-US" sz="3600" dirty="0" smtClean="0">
                <a:latin typeface="Arial Narrow" pitchFamily="34" charset="0"/>
              </a:rPr>
              <a:t>, red, sharply demarcated, area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Most commonly affects  the labia </a:t>
            </a:r>
            <a:r>
              <a:rPr lang="en-US" sz="3600" dirty="0" err="1" smtClean="0">
                <a:latin typeface="Arial Narrow" pitchFamily="34" charset="0"/>
              </a:rPr>
              <a:t>majora</a:t>
            </a:r>
            <a:r>
              <a:rPr lang="en-US" sz="3600" dirty="0" smtClean="0">
                <a:latin typeface="Arial Narrow" pitchFamily="34" charset="0"/>
              </a:rPr>
              <a:t>. </a:t>
            </a:r>
          </a:p>
          <a:p>
            <a:pPr>
              <a:buNone/>
            </a:pPr>
            <a:r>
              <a:rPr lang="en-US" sz="3600" b="1" i="1" u="sng" dirty="0" smtClean="0">
                <a:latin typeface="Arial Narrow" pitchFamily="34" charset="0"/>
              </a:rPr>
              <a:t>Note</a:t>
            </a:r>
            <a:r>
              <a:rPr lang="en-US" sz="3600" b="1" i="1" u="sng" dirty="0" smtClean="0">
                <a:latin typeface="Arial Narrow" pitchFamily="34" charset="0"/>
              </a:rPr>
              <a:t>;</a:t>
            </a:r>
          </a:p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- In contrast to Paget disease of the nipple, in which 100% of patients show an </a:t>
            </a:r>
            <a:r>
              <a:rPr lang="en-US" sz="3600" dirty="0" err="1" smtClean="0">
                <a:latin typeface="Arial Narrow" pitchFamily="34" charset="0"/>
              </a:rPr>
              <a:t>underlyingductal</a:t>
            </a:r>
            <a:r>
              <a:rPr lang="en-US" sz="3600" dirty="0" smtClean="0">
                <a:latin typeface="Arial Narrow" pitchFamily="34" charset="0"/>
              </a:rPr>
              <a:t> breast carcinoma, </a:t>
            </a:r>
            <a:r>
              <a:rPr lang="en-US" sz="3600" dirty="0" err="1" smtClean="0">
                <a:latin typeface="Arial Narrow" pitchFamily="34" charset="0"/>
              </a:rPr>
              <a:t>vulvar</a:t>
            </a:r>
            <a:r>
              <a:rPr lang="en-US" sz="3600" dirty="0" smtClean="0">
                <a:latin typeface="Arial Narrow" pitchFamily="34" charset="0"/>
              </a:rPr>
              <a:t> lesions are most frequently confined to the epidermis of the skin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211763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Paget </a:t>
            </a:r>
            <a:r>
              <a:rPr lang="en-US" sz="3600" dirty="0" smtClean="0">
                <a:latin typeface="Arial Narrow" pitchFamily="34" charset="0"/>
              </a:rPr>
              <a:t>disease is treated with wide local </a:t>
            </a:r>
            <a:r>
              <a:rPr lang="en-US" sz="3600" dirty="0" err="1" smtClean="0">
                <a:latin typeface="Arial Narrow" pitchFamily="34" charset="0"/>
              </a:rPr>
              <a:t>exision</a:t>
            </a:r>
            <a:endParaRPr lang="en-US" sz="3600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    With high recurrence rate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 Typically, Paget cells spread beyond the confines of the grossly visible lesion, and therefore are frequently present beyond the margins of surgical excision . </a:t>
            </a:r>
            <a:endParaRPr lang="en-US" sz="3600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It </a:t>
            </a:r>
            <a:r>
              <a:rPr lang="en-US" sz="3600" dirty="0" smtClean="0">
                <a:latin typeface="Arial Narrow" pitchFamily="34" charset="0"/>
              </a:rPr>
              <a:t>may persist for many years, or decades, without invasion or metastases. 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Invasion develops rarely, and in such patients the prognosis is poor</a:t>
            </a:r>
            <a:endParaRPr lang="en-US" sz="36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Diseases of Vagina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534400" cy="4906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i="1" u="sng" dirty="0" smtClean="0">
                <a:latin typeface="Arial Narrow" pitchFamily="34" charset="0"/>
              </a:rPr>
              <a:t>1.Vaginal </a:t>
            </a:r>
            <a:r>
              <a:rPr lang="en-US" sz="3600" b="1" i="1" u="sng" dirty="0" err="1" smtClean="0">
                <a:latin typeface="Arial Narrow" pitchFamily="34" charset="0"/>
              </a:rPr>
              <a:t>adenosis</a:t>
            </a:r>
            <a:endParaRPr lang="en-US" sz="3600" b="1" i="1" u="sng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Is a remnant of  </a:t>
            </a:r>
            <a:r>
              <a:rPr lang="en-US" sz="3600" dirty="0" err="1" smtClean="0">
                <a:latin typeface="Arial Narrow" pitchFamily="34" charset="0"/>
              </a:rPr>
              <a:t>endocervical</a:t>
            </a:r>
            <a:r>
              <a:rPr lang="en-US" sz="3600" dirty="0" smtClean="0">
                <a:latin typeface="Arial Narrow" pitchFamily="34" charset="0"/>
              </a:rPr>
              <a:t>-type epithelium that during </a:t>
            </a:r>
            <a:r>
              <a:rPr lang="en-US" sz="3600" dirty="0" err="1" smtClean="0">
                <a:latin typeface="Arial Narrow" pitchFamily="34" charset="0"/>
              </a:rPr>
              <a:t>embryonal</a:t>
            </a:r>
            <a:r>
              <a:rPr lang="en-US" sz="3600" dirty="0" smtClean="0">
                <a:latin typeface="Arial Narrow" pitchFamily="34" charset="0"/>
              </a:rPr>
              <a:t> development extends from the </a:t>
            </a:r>
            <a:r>
              <a:rPr lang="en-US" sz="3600" dirty="0" err="1" smtClean="0">
                <a:latin typeface="Arial Narrow" pitchFamily="34" charset="0"/>
              </a:rPr>
              <a:t>endocervix</a:t>
            </a:r>
            <a:r>
              <a:rPr lang="en-US" sz="3600" dirty="0" smtClean="0">
                <a:latin typeface="Arial Narrow" pitchFamily="34" charset="0"/>
              </a:rPr>
              <a:t> and covers the </a:t>
            </a:r>
            <a:r>
              <a:rPr lang="en-US" sz="3600" dirty="0" err="1" smtClean="0">
                <a:latin typeface="Arial Narrow" pitchFamily="34" charset="0"/>
              </a:rPr>
              <a:t>ectocervix</a:t>
            </a:r>
            <a:r>
              <a:rPr lang="en-US" sz="3600" dirty="0" smtClean="0">
                <a:latin typeface="Arial Narrow" pitchFamily="34" charset="0"/>
              </a:rPr>
              <a:t> and  upper vagina</a:t>
            </a:r>
            <a:r>
              <a:rPr lang="en-US" sz="3600" dirty="0" smtClean="0"/>
              <a:t> </a:t>
            </a:r>
          </a:p>
          <a:p>
            <a:pPr>
              <a:buFontTx/>
              <a:buChar char="-"/>
            </a:pPr>
            <a:r>
              <a:rPr lang="en-US" sz="3600" dirty="0" err="1" smtClean="0">
                <a:latin typeface="Arial Narrow" pitchFamily="34" charset="0"/>
              </a:rPr>
              <a:t>Adenosis</a:t>
            </a:r>
            <a:r>
              <a:rPr lang="en-US" sz="3600" dirty="0" smtClean="0">
                <a:latin typeface="Arial Narrow" pitchFamily="34" charset="0"/>
              </a:rPr>
              <a:t>, while normally present in a small percentage of adult women, has been reported in 35% to 90% of women exposed</a:t>
            </a:r>
            <a:endParaRPr lang="en-US" sz="36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5165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sz="3600" dirty="0" smtClean="0">
                <a:latin typeface="Arial Narrow" pitchFamily="34" charset="0"/>
              </a:rPr>
              <a:t>to </a:t>
            </a:r>
            <a:r>
              <a:rPr lang="en-US" sz="3600" dirty="0" err="1" smtClean="0">
                <a:latin typeface="Arial Narrow" pitchFamily="34" charset="0"/>
              </a:rPr>
              <a:t>Diethysl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stillbesterol</a:t>
            </a:r>
            <a:r>
              <a:rPr lang="en-US" sz="3600" dirty="0" smtClean="0">
                <a:latin typeface="Arial Narrow" pitchFamily="34" charset="0"/>
              </a:rPr>
              <a:t> DES in </a:t>
            </a:r>
            <a:r>
              <a:rPr lang="en-US" sz="3600" dirty="0" err="1" smtClean="0">
                <a:latin typeface="Arial Narrow" pitchFamily="34" charset="0"/>
              </a:rPr>
              <a:t>utero</a:t>
            </a:r>
            <a:r>
              <a:rPr lang="en-US" sz="3600" dirty="0" smtClean="0">
                <a:latin typeface="Arial Narrow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Adenosis</a:t>
            </a:r>
            <a:r>
              <a:rPr lang="en-US" sz="3600" dirty="0" smtClean="0">
                <a:latin typeface="Arial Narrow" pitchFamily="34" charset="0"/>
              </a:rPr>
              <a:t> presents clinically as red, areas contrasting with the normal pale-pink vaginal mucosa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On microscopic examination, it is composed of columnar  </a:t>
            </a:r>
            <a:r>
              <a:rPr lang="en-US" sz="3600" dirty="0" err="1" smtClean="0">
                <a:latin typeface="Arial Narrow" pitchFamily="34" charset="0"/>
              </a:rPr>
              <a:t>mucinous</a:t>
            </a:r>
            <a:r>
              <a:rPr lang="en-US" sz="3600" dirty="0" smtClean="0">
                <a:latin typeface="Arial Narrow" pitchFamily="34" charset="0"/>
              </a:rPr>
              <a:t> epithelium</a:t>
            </a:r>
          </a:p>
          <a:p>
            <a:pPr>
              <a:buNone/>
            </a:pPr>
            <a:r>
              <a:rPr lang="en-US" sz="3600" u="sng" dirty="0" smtClean="0">
                <a:latin typeface="Arial Narrow" pitchFamily="34" charset="0"/>
              </a:rPr>
              <a:t>Note:  Rare cases of clear cell carcinoma of </a:t>
            </a:r>
            <a:r>
              <a:rPr lang="en-US" sz="3600" u="sng" dirty="0" err="1" smtClean="0">
                <a:latin typeface="Arial Narrow" pitchFamily="34" charset="0"/>
              </a:rPr>
              <a:t>vaginain</a:t>
            </a:r>
            <a:r>
              <a:rPr lang="en-US" sz="3600" u="sng" dirty="0" smtClean="0">
                <a:latin typeface="Arial Narrow" pitchFamily="34" charset="0"/>
              </a:rPr>
              <a:t> DES-related </a:t>
            </a:r>
            <a:r>
              <a:rPr lang="en-US" sz="3600" u="sng" dirty="0" err="1" smtClean="0">
                <a:latin typeface="Arial Narrow" pitchFamily="34" charset="0"/>
              </a:rPr>
              <a:t>adenosis</a:t>
            </a:r>
            <a:r>
              <a:rPr lang="en-US" sz="3600" u="sng" dirty="0" smtClean="0">
                <a:latin typeface="Arial Narrow" pitchFamily="34" charset="0"/>
              </a:rPr>
              <a:t> were recorded in teens and young women in the 1970s and 1980s, resulting in discontinuation of DES treatment</a:t>
            </a:r>
            <a:endParaRPr lang="en-US" sz="3600" u="sng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Vaginal </a:t>
            </a:r>
            <a:r>
              <a:rPr lang="en-US" dirty="0" err="1" smtClean="0"/>
              <a:t>adenosi</a:t>
            </a:r>
            <a:endParaRPr lang="en-US" dirty="0"/>
          </a:p>
        </p:txBody>
      </p:sp>
      <p:pic>
        <p:nvPicPr>
          <p:cNvPr id="6146" name="Picture 2" descr="C:\Users\user\Desktop\h1f1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7924799" cy="4125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458200" cy="54403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600" b="1" u="sng" dirty="0" smtClean="0">
                <a:latin typeface="Arial Narrow" pitchFamily="34" charset="0"/>
              </a:rPr>
              <a:t>2.Gartner </a:t>
            </a:r>
            <a:r>
              <a:rPr lang="en-US" sz="3600" b="1" u="sng" dirty="0" smtClean="0">
                <a:latin typeface="Arial Narrow" pitchFamily="34" charset="0"/>
              </a:rPr>
              <a:t>duct cysts of vagina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Are relatively common lesions found along the lateral walls of the vagina and derived from </a:t>
            </a:r>
            <a:r>
              <a:rPr lang="en-US" sz="3600" dirty="0" err="1" smtClean="0">
                <a:latin typeface="Arial Narrow" pitchFamily="34" charset="0"/>
              </a:rPr>
              <a:t>wolffian</a:t>
            </a:r>
            <a:r>
              <a:rPr lang="en-US" sz="3600" dirty="0" smtClean="0">
                <a:latin typeface="Arial Narrow" pitchFamily="34" charset="0"/>
              </a:rPr>
              <a:t> (</a:t>
            </a:r>
            <a:r>
              <a:rPr lang="en-US" sz="3600" dirty="0" err="1" smtClean="0">
                <a:latin typeface="Arial Narrow" pitchFamily="34" charset="0"/>
              </a:rPr>
              <a:t>mesonephric</a:t>
            </a:r>
            <a:r>
              <a:rPr lang="en-US" sz="3600" dirty="0" smtClean="0">
                <a:latin typeface="Arial Narrow" pitchFamily="34" charset="0"/>
              </a:rPr>
              <a:t>) duct rests. </a:t>
            </a:r>
          </a:p>
          <a:p>
            <a:pPr>
              <a:buNone/>
            </a:pPr>
            <a:r>
              <a:rPr lang="en-US" sz="3600" b="1" dirty="0" smtClean="0">
                <a:latin typeface="Arial Narrow" pitchFamily="34" charset="0"/>
              </a:rPr>
              <a:t>3.Vaginal </a:t>
            </a:r>
            <a:r>
              <a:rPr lang="en-US" sz="3600" b="1" dirty="0" smtClean="0">
                <a:latin typeface="Arial Narrow" pitchFamily="34" charset="0"/>
              </a:rPr>
              <a:t>carcinoma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The most common malignant tumor of the vagina is carcinoma metastatic from the cervix, 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Followed by a primary </a:t>
            </a:r>
            <a:r>
              <a:rPr lang="en-US" sz="3600" dirty="0" err="1" smtClean="0">
                <a:latin typeface="Arial Narrow" pitchFamily="34" charset="0"/>
              </a:rPr>
              <a:t>squamous</a:t>
            </a:r>
            <a:r>
              <a:rPr lang="en-US" sz="3600" dirty="0" smtClean="0">
                <a:latin typeface="Arial Narrow" pitchFamily="34" charset="0"/>
              </a:rPr>
              <a:t> cell carcinoma of the vagina which are uncommon accounting for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Bartholin</a:t>
            </a:r>
            <a:r>
              <a:rPr lang="en-US" dirty="0" smtClean="0"/>
              <a:t> cyst</a:t>
            </a:r>
            <a:endParaRPr lang="en-US" dirty="0"/>
          </a:p>
        </p:txBody>
      </p:sp>
      <p:pic>
        <p:nvPicPr>
          <p:cNvPr id="1026" name="Picture 2" descr="C:\Users\user\Desktop\4453-13248-20055-513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80010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135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  about 1% of malignant </a:t>
            </a:r>
            <a:r>
              <a:rPr lang="en-US" sz="3600" dirty="0" err="1" smtClean="0">
                <a:latin typeface="Arial Narrow" pitchFamily="34" charset="0"/>
              </a:rPr>
              <a:t>neoplasms</a:t>
            </a:r>
            <a:r>
              <a:rPr lang="en-US" sz="3600" dirty="0" smtClean="0">
                <a:latin typeface="Arial Narrow" pitchFamily="34" charset="0"/>
              </a:rPr>
              <a:t> in the female genital tract.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 All of the tumors are </a:t>
            </a:r>
            <a:r>
              <a:rPr lang="en-US" sz="3600" dirty="0" err="1" smtClean="0">
                <a:latin typeface="Arial Narrow" pitchFamily="34" charset="0"/>
              </a:rPr>
              <a:t>squamous</a:t>
            </a:r>
            <a:r>
              <a:rPr lang="en-US" sz="3600" dirty="0" smtClean="0">
                <a:latin typeface="Arial Narrow" pitchFamily="34" charset="0"/>
              </a:rPr>
              <a:t> cell carcinomas associated with </a:t>
            </a:r>
            <a:r>
              <a:rPr lang="en-US" sz="3600" i="1" dirty="0" smtClean="0">
                <a:latin typeface="Arial Narrow" pitchFamily="34" charset="0"/>
              </a:rPr>
              <a:t>high </a:t>
            </a:r>
            <a:r>
              <a:rPr lang="en-US" sz="3600" i="1" dirty="0" err="1" smtClean="0">
                <a:latin typeface="Arial Narrow" pitchFamily="34" charset="0"/>
              </a:rPr>
              <a:t>oncogenic</a:t>
            </a:r>
            <a:r>
              <a:rPr lang="en-US" sz="3600" i="1" dirty="0" smtClean="0">
                <a:latin typeface="Arial Narrow" pitchFamily="34" charset="0"/>
              </a:rPr>
              <a:t> risk HPVs</a:t>
            </a:r>
            <a:r>
              <a:rPr lang="en-US" sz="3600" dirty="0" smtClean="0">
                <a:latin typeface="Arial Narrow" pitchFamily="34" charset="0"/>
              </a:rPr>
              <a:t>. </a:t>
            </a:r>
          </a:p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Note: The greatest risk factor is a previous carcinoma of the cervix or vulva  and 1% to 2% of women with an invasive </a:t>
            </a:r>
            <a:r>
              <a:rPr lang="en-US" sz="3600" dirty="0" err="1" smtClean="0">
                <a:latin typeface="Arial Narrow" pitchFamily="34" charset="0"/>
              </a:rPr>
              <a:t>cervical;carcinoma</a:t>
            </a:r>
            <a:r>
              <a:rPr lang="en-US" sz="3600" dirty="0" smtClean="0">
                <a:latin typeface="Arial Narrow" pitchFamily="34" charset="0"/>
              </a:rPr>
              <a:t> eventually develop a vaginal </a:t>
            </a:r>
            <a:r>
              <a:rPr lang="en-US" sz="3600" dirty="0" err="1" smtClean="0">
                <a:latin typeface="Arial Narrow" pitchFamily="34" charset="0"/>
              </a:rPr>
              <a:t>squamous</a:t>
            </a:r>
            <a:r>
              <a:rPr lang="en-US" sz="3600" dirty="0" smtClean="0">
                <a:latin typeface="Arial Narrow" pitchFamily="34" charset="0"/>
              </a:rPr>
              <a:t> cell </a:t>
            </a:r>
            <a:r>
              <a:rPr lang="en-US" sz="3600" dirty="0" err="1" smtClean="0">
                <a:latin typeface="Arial Narrow" pitchFamily="34" charset="0"/>
              </a:rPr>
              <a:t>carc</a:t>
            </a:r>
            <a:endParaRPr lang="en-US" sz="3600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 </a:t>
            </a:r>
            <a:endParaRPr lang="en-US" sz="36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534400" cy="5440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.carcinoma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Primary </a:t>
            </a:r>
            <a:r>
              <a:rPr lang="en-US" sz="3600" dirty="0" err="1" smtClean="0">
                <a:latin typeface="Arial Narrow" pitchFamily="34" charset="0"/>
              </a:rPr>
              <a:t>squamous</a:t>
            </a:r>
            <a:r>
              <a:rPr lang="en-US" sz="3600" dirty="0" smtClean="0">
                <a:latin typeface="Arial Narrow" pitchFamily="34" charset="0"/>
              </a:rPr>
              <a:t> cell carcinoma of the vagina arises from a premalignant lesion, </a:t>
            </a:r>
            <a:r>
              <a:rPr lang="en-US" sz="3600" i="1" dirty="0" smtClean="0">
                <a:latin typeface="Arial Narrow" pitchFamily="34" charset="0"/>
              </a:rPr>
              <a:t>vaginal intraepithelial </a:t>
            </a:r>
            <a:r>
              <a:rPr lang="en-US" sz="3600" i="1" dirty="0" err="1" smtClean="0">
                <a:latin typeface="Arial Narrow" pitchFamily="34" charset="0"/>
              </a:rPr>
              <a:t>neoplasia</a:t>
            </a:r>
            <a:r>
              <a:rPr lang="en-US" sz="3600" dirty="0" smtClean="0">
                <a:latin typeface="Arial Narrow" pitchFamily="34" charset="0"/>
              </a:rPr>
              <a:t> (</a:t>
            </a:r>
            <a:r>
              <a:rPr lang="en-US" sz="3600" dirty="0" err="1" smtClean="0">
                <a:latin typeface="Arial Narrow" pitchFamily="34" charset="0"/>
              </a:rPr>
              <a:t>VaIN</a:t>
            </a:r>
            <a:r>
              <a:rPr lang="en-US" sz="3600" dirty="0" smtClean="0">
                <a:latin typeface="Arial Narrow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Most often the invasive tumor affects the upper posterior vagina. 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Primary carcinomas  in the lower two thirds of the vagina metastasize to the inguinal nodes, whereas upper lesions tend to involve the regional iliac nodes.</a:t>
            </a:r>
          </a:p>
          <a:p>
            <a:pPr>
              <a:buFontTx/>
              <a:buChar char="-"/>
            </a:pPr>
            <a:endParaRPr lang="en-US" sz="36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5.Embryonal </a:t>
            </a:r>
            <a:r>
              <a:rPr lang="en-US" b="1" dirty="0" err="1" smtClean="0"/>
              <a:t>Rhabdomyosarcoma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490696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Called sarcoma </a:t>
            </a:r>
            <a:r>
              <a:rPr lang="en-US" sz="3600" dirty="0" err="1" smtClean="0">
                <a:latin typeface="Arial Narrow" pitchFamily="34" charset="0"/>
              </a:rPr>
              <a:t>botryoides</a:t>
            </a:r>
            <a:r>
              <a:rPr lang="en-US" sz="3600" dirty="0" smtClean="0">
                <a:latin typeface="Arial Narrow" pitchFamily="34" charset="0"/>
              </a:rPr>
              <a:t>  of the vagina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This uncommon vaginal tumor is </a:t>
            </a:r>
          </a:p>
          <a:p>
            <a:pPr marL="514350" indent="-514350"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Most frequently found in infants and in children younger than 5 years of age </a:t>
            </a:r>
          </a:p>
          <a:p>
            <a:pPr marL="514350" indent="-514350"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This tumor tend to invade locally</a:t>
            </a:r>
          </a:p>
          <a:p>
            <a:pPr marL="514350" indent="-514350"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It  causes death by penetration into the peritoneal cavity or by obstruction of the urinary tract.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534400" cy="53641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Conservative surgery, coupled with chemotherapy, seems to offer the best results in cases diagnosed sufficiently early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b="1" u="sng" dirty="0" smtClean="0">
                <a:latin typeface="Arial Narrow" pitchFamily="34" charset="0"/>
              </a:rPr>
              <a:t>Gross appearance</a:t>
            </a:r>
          </a:p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1.These tumors tend to grow as </a:t>
            </a:r>
            <a:r>
              <a:rPr lang="en-US" sz="3600" dirty="0" err="1" smtClean="0">
                <a:latin typeface="Arial Narrow" pitchFamily="34" charset="0"/>
              </a:rPr>
              <a:t>polypoid</a:t>
            </a:r>
            <a:r>
              <a:rPr lang="en-US" sz="3600" dirty="0" smtClean="0">
                <a:latin typeface="Arial Narrow" pitchFamily="34" charset="0"/>
              </a:rPr>
              <a:t>, rounded, bulky masses that sometimes fill and project out of the vagina; </a:t>
            </a:r>
          </a:p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2. They have the appearance and consistency of grapelike clusters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Sarcoma </a:t>
            </a:r>
            <a:r>
              <a:rPr lang="en-US" dirty="0" err="1" smtClean="0"/>
              <a:t>botryodes</a:t>
            </a:r>
            <a:endParaRPr lang="en-US" dirty="0"/>
          </a:p>
        </p:txBody>
      </p:sp>
      <p:pic>
        <p:nvPicPr>
          <p:cNvPr id="4098" name="Picture 2" descr="C:\Users\user\Desktop\sarcoma_botryoides134941055019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0866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Sarcoma </a:t>
            </a:r>
            <a:r>
              <a:rPr lang="en-US" smtClean="0"/>
              <a:t>Botryodes</a:t>
            </a:r>
            <a:endParaRPr lang="en-US"/>
          </a:p>
        </p:txBody>
      </p:sp>
      <p:pic>
        <p:nvPicPr>
          <p:cNvPr id="5122" name="Picture 2" descr="C:\Users\user\Desktop\embryonalrhabdobotryd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3703" y="1614888"/>
            <a:ext cx="5976594" cy="4496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 Narrow" pitchFamily="34" charset="0"/>
              </a:rPr>
              <a:t>2.Non-Neoplastic Epithelial Disorders</a:t>
            </a:r>
            <a:br>
              <a:rPr lang="en-US" b="1" dirty="0" smtClean="0">
                <a:latin typeface="Arial Narrow" pitchFamily="34" charset="0"/>
              </a:rPr>
            </a:br>
            <a:endParaRPr lang="en-US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83076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Are heterogeneous group of lesions of the vulva presents as white, </a:t>
            </a:r>
            <a:r>
              <a:rPr lang="en-US" sz="3600" dirty="0" smtClean="0">
                <a:latin typeface="Arial Narrow" pitchFamily="34" charset="0"/>
              </a:rPr>
              <a:t>mucosal </a:t>
            </a:r>
            <a:r>
              <a:rPr lang="en-US" sz="3600" dirty="0" smtClean="0">
                <a:latin typeface="Arial Narrow" pitchFamily="34" charset="0"/>
              </a:rPr>
              <a:t>thickening 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May produce itching </a:t>
            </a:r>
            <a:r>
              <a:rPr lang="en-US" sz="3600" dirty="0" smtClean="0">
                <a:latin typeface="Arial Narrow" pitchFamily="34" charset="0"/>
              </a:rPr>
              <a:t>and </a:t>
            </a:r>
            <a:r>
              <a:rPr lang="en-US" sz="3600" dirty="0" smtClean="0">
                <a:latin typeface="Arial Narrow" pitchFamily="34" charset="0"/>
              </a:rPr>
              <a:t>scaling. 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Are  of unknown etiology are classified into two categories which may coexist and often  multiple, making their clinical management particularly difficult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135563"/>
          </a:xfrm>
        </p:spPr>
        <p:txBody>
          <a:bodyPr>
            <a:normAutofit/>
          </a:bodyPr>
          <a:lstStyle/>
          <a:p>
            <a:pPr marL="514350" indent="-514350">
              <a:buAutoNum type="arabicParenBoth"/>
            </a:pPr>
            <a:r>
              <a:rPr lang="en-US" sz="3600" b="1" u="sng" dirty="0" smtClean="0">
                <a:latin typeface="Arial Narrow" pitchFamily="34" charset="0"/>
              </a:rPr>
              <a:t>Lichen </a:t>
            </a:r>
            <a:r>
              <a:rPr lang="en-US" sz="3600" b="1" u="sng" dirty="0" err="1" smtClean="0">
                <a:latin typeface="Arial Narrow" pitchFamily="34" charset="0"/>
              </a:rPr>
              <a:t>sclerosus</a:t>
            </a:r>
            <a:r>
              <a:rPr lang="en-US" sz="3600" b="1" u="sng" dirty="0" smtClean="0">
                <a:latin typeface="Arial Narrow" pitchFamily="34" charset="0"/>
              </a:rPr>
              <a:t> </a:t>
            </a:r>
          </a:p>
          <a:p>
            <a:pPr marL="514350" indent="-514350"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The </a:t>
            </a:r>
            <a:r>
              <a:rPr lang="en-US" sz="3600" dirty="0" smtClean="0">
                <a:latin typeface="Arial Narrow" pitchFamily="34" charset="0"/>
              </a:rPr>
              <a:t>lesions appear clinically as white lesions  time may extend and </a:t>
            </a:r>
            <a:r>
              <a:rPr lang="en-US" sz="3600" dirty="0" smtClean="0">
                <a:latin typeface="Arial Narrow" pitchFamily="34" charset="0"/>
              </a:rPr>
              <a:t>coalesce, and when involve the entire vulva, </a:t>
            </a:r>
            <a:r>
              <a:rPr lang="en-US" sz="3600" dirty="0" smtClean="0">
                <a:latin typeface="Arial Narrow" pitchFamily="34" charset="0"/>
              </a:rPr>
              <a:t>the labia become atrophic and </a:t>
            </a:r>
            <a:r>
              <a:rPr lang="en-US" sz="3600" dirty="0" smtClean="0">
                <a:latin typeface="Arial Narrow" pitchFamily="34" charset="0"/>
              </a:rPr>
              <a:t>stiffened</a:t>
            </a:r>
            <a:r>
              <a:rPr lang="en-US" sz="3600" dirty="0" smtClean="0">
                <a:latin typeface="Arial Narrow" pitchFamily="34" charset="0"/>
              </a:rPr>
              <a:t>.</a:t>
            </a:r>
            <a:r>
              <a:rPr lang="en-US" sz="3600" dirty="0" smtClean="0">
                <a:latin typeface="Arial Narrow" pitchFamily="34" charset="0"/>
              </a:rPr>
              <a:t> </a:t>
            </a:r>
            <a:endParaRPr lang="en-US" sz="3600" dirty="0" smtClean="0">
              <a:latin typeface="Arial Narrow" pitchFamily="34" charset="0"/>
            </a:endParaRPr>
          </a:p>
          <a:p>
            <a:pPr marL="514350" indent="-514350"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Is </a:t>
            </a:r>
            <a:r>
              <a:rPr lang="en-US" sz="3600" dirty="0" smtClean="0">
                <a:latin typeface="Arial Narrow" pitchFamily="34" charset="0"/>
              </a:rPr>
              <a:t>most common in postmenopausal </a:t>
            </a:r>
            <a:r>
              <a:rPr lang="en-US" sz="3600" dirty="0" smtClean="0">
                <a:latin typeface="Arial Narrow" pitchFamily="34" charset="0"/>
              </a:rPr>
              <a:t>women </a:t>
            </a:r>
            <a:endParaRPr lang="en-US" sz="3600" dirty="0" smtClean="0">
              <a:latin typeface="Arial Narrow" pitchFamily="34" charset="0"/>
            </a:endParaRPr>
          </a:p>
          <a:p>
            <a:pPr marL="514350" indent="-514350"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It </a:t>
            </a:r>
            <a:r>
              <a:rPr lang="en-US" sz="3600" dirty="0" smtClean="0">
                <a:latin typeface="Arial Narrow" pitchFamily="34" charset="0"/>
              </a:rPr>
              <a:t>may also be encountered elsewhere on the skin</a:t>
            </a:r>
            <a:endParaRPr lang="en-US" sz="3600" dirty="0" smtClean="0">
              <a:latin typeface="Arial Narrow" pitchFamily="34" charset="0"/>
            </a:endParaRPr>
          </a:p>
          <a:p>
            <a:pPr marL="514350" indent="-514350">
              <a:buFontTx/>
              <a:buChar char="-"/>
            </a:pPr>
            <a:endParaRPr lang="en-US" sz="36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763000" cy="5516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3600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The pathogenesis is </a:t>
            </a:r>
            <a:r>
              <a:rPr lang="en-US" sz="3600" dirty="0" err="1" smtClean="0">
                <a:latin typeface="Arial Narrow" pitchFamily="34" charset="0"/>
              </a:rPr>
              <a:t>uncertainincreased</a:t>
            </a:r>
            <a:r>
              <a:rPr lang="en-US" sz="3600" dirty="0" smtClean="0">
                <a:latin typeface="Arial Narrow" pitchFamily="34" charset="0"/>
              </a:rPr>
              <a:t> frequency of autoimmune disorders in these women suggests an autoimmune reaction may be involved 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Although the lesion is </a:t>
            </a:r>
            <a:r>
              <a:rPr lang="en-US" sz="3600" b="1" dirty="0" smtClean="0">
                <a:latin typeface="Arial Narrow" pitchFamily="34" charset="0"/>
              </a:rPr>
              <a:t>not pre-malignant </a:t>
            </a:r>
            <a:r>
              <a:rPr lang="en-US" sz="3600" dirty="0" smtClean="0">
                <a:latin typeface="Arial Narrow" pitchFamily="34" charset="0"/>
              </a:rPr>
              <a:t>by itself, women with symptomatic lichen </a:t>
            </a:r>
            <a:r>
              <a:rPr lang="en-US" sz="3600" dirty="0" err="1" smtClean="0">
                <a:latin typeface="Arial Narrow" pitchFamily="34" charset="0"/>
              </a:rPr>
              <a:t>sclerosus</a:t>
            </a:r>
            <a:r>
              <a:rPr lang="en-US" sz="3600" dirty="0" smtClean="0">
                <a:latin typeface="Arial Narrow" pitchFamily="34" charset="0"/>
              </a:rPr>
              <a:t> have a somewhat increased chance of developing </a:t>
            </a:r>
            <a:r>
              <a:rPr lang="en-US" sz="3600" dirty="0" err="1" smtClean="0">
                <a:latin typeface="Arial Narrow" pitchFamily="34" charset="0"/>
              </a:rPr>
              <a:t>squamous</a:t>
            </a:r>
            <a:r>
              <a:rPr lang="en-US" sz="3600" dirty="0" smtClean="0">
                <a:latin typeface="Arial Narrow" pitchFamily="34" charset="0"/>
              </a:rPr>
              <a:t> cell carcinoma in their lifetime.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 smtClean="0">
                <a:latin typeface="Arial Narrow" pitchFamily="34" charset="0"/>
              </a:rPr>
              <a:t>2. </a:t>
            </a:r>
            <a:r>
              <a:rPr lang="en-US" sz="3600" b="1" u="sng" dirty="0" err="1" smtClean="0">
                <a:latin typeface="Arial Narrow" pitchFamily="34" charset="0"/>
              </a:rPr>
              <a:t>Squamous</a:t>
            </a:r>
            <a:r>
              <a:rPr lang="en-US" sz="3600" b="1" u="sng" dirty="0" smtClean="0">
                <a:latin typeface="Arial Narrow" pitchFamily="34" charset="0"/>
              </a:rPr>
              <a:t> Cell Hyperplasia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Is a nonspecific condition resulting from rubbing or scratching of the skin to relieve </a:t>
            </a:r>
            <a:r>
              <a:rPr lang="en-US" sz="3600" dirty="0" err="1" smtClean="0">
                <a:latin typeface="Arial Narrow" pitchFamily="34" charset="0"/>
              </a:rPr>
              <a:t>pruritus</a:t>
            </a:r>
            <a:r>
              <a:rPr lang="en-US" sz="3600" dirty="0" smtClean="0">
                <a:latin typeface="Arial Narrow" pitchFamily="34" charset="0"/>
              </a:rPr>
              <a:t>. 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It is marked by </a:t>
            </a:r>
          </a:p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a. Epithelial thickening, with </a:t>
            </a:r>
            <a:r>
              <a:rPr lang="en-US" sz="3600" dirty="0" err="1" smtClean="0">
                <a:latin typeface="Arial Narrow" pitchFamily="34" charset="0"/>
              </a:rPr>
              <a:t>hypergranulosis</a:t>
            </a:r>
            <a:endParaRPr lang="en-US" sz="3600" dirty="0" smtClean="0">
              <a:latin typeface="Arial Narrow" pitchFamily="34" charset="0"/>
            </a:endParaRPr>
          </a:p>
          <a:p>
            <a:pPr marL="742950" indent="-742950">
              <a:buNone/>
            </a:pPr>
            <a:r>
              <a:rPr lang="en-US" sz="3600" dirty="0" smtClean="0">
                <a:latin typeface="Arial Narrow" pitchFamily="34" charset="0"/>
              </a:rPr>
              <a:t>b. Significant surface hyperkeratosis </a:t>
            </a:r>
          </a:p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c..</a:t>
            </a:r>
            <a:r>
              <a:rPr lang="en-US" sz="3600" dirty="0" err="1" smtClean="0">
                <a:latin typeface="Arial Narrow" pitchFamily="34" charset="0"/>
              </a:rPr>
              <a:t>Leukocytic</a:t>
            </a:r>
            <a:r>
              <a:rPr lang="en-US" sz="3600" dirty="0" smtClean="0">
                <a:latin typeface="Arial Narrow" pitchFamily="34" charset="0"/>
              </a:rPr>
              <a:t> infiltration of the dermis  </a:t>
            </a:r>
          </a:p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d. No </a:t>
            </a:r>
            <a:r>
              <a:rPr lang="en-US" sz="3600" dirty="0" err="1" smtClean="0">
                <a:latin typeface="Arial Narrow" pitchFamily="34" charset="0"/>
              </a:rPr>
              <a:t>atypia</a:t>
            </a:r>
            <a:r>
              <a:rPr lang="en-US" sz="3600" dirty="0" smtClean="0">
                <a:latin typeface="Arial Narrow" pitchFamily="34" charset="0"/>
              </a:rPr>
              <a:t> . </a:t>
            </a:r>
          </a:p>
          <a:p>
            <a:pPr marL="742950" indent="-742950">
              <a:buNone/>
            </a:pPr>
            <a:endParaRPr lang="en-US" sz="36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latin typeface="Arial Narrow" pitchFamily="34" charset="0"/>
              </a:rPr>
              <a:t>3. </a:t>
            </a:r>
            <a:r>
              <a:rPr lang="en-US" b="1" u="sng" dirty="0" err="1" smtClean="0">
                <a:latin typeface="Arial Narrow" pitchFamily="34" charset="0"/>
              </a:rPr>
              <a:t>Condyloma</a:t>
            </a:r>
            <a:r>
              <a:rPr lang="en-US" b="1" u="sng" dirty="0" smtClean="0">
                <a:latin typeface="Arial Narrow" pitchFamily="34" charset="0"/>
              </a:rPr>
              <a:t> </a:t>
            </a:r>
            <a:r>
              <a:rPr lang="en-US" b="1" u="sng" dirty="0" err="1" smtClean="0">
                <a:latin typeface="Arial Narrow" pitchFamily="34" charset="0"/>
              </a:rPr>
              <a:t>acuminata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 A benign </a:t>
            </a:r>
            <a:r>
              <a:rPr lang="en-US" sz="3600" dirty="0" err="1" smtClean="0">
                <a:latin typeface="Arial Narrow" pitchFamily="34" charset="0"/>
              </a:rPr>
              <a:t>exophytic</a:t>
            </a:r>
            <a:r>
              <a:rPr lang="en-US" sz="3600" dirty="0" smtClean="0">
                <a:latin typeface="Arial Narrow" pitchFamily="34" charset="0"/>
              </a:rPr>
              <a:t> lesions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Are sexually </a:t>
            </a:r>
            <a:r>
              <a:rPr lang="en-US" sz="3600" dirty="0" smtClean="0">
                <a:latin typeface="Arial Narrow" pitchFamily="34" charset="0"/>
              </a:rPr>
              <a:t>transmitted, benign lesions  caused by low </a:t>
            </a:r>
            <a:r>
              <a:rPr lang="en-US" sz="3600" dirty="0" err="1" smtClean="0">
                <a:latin typeface="Arial Narrow" pitchFamily="34" charset="0"/>
              </a:rPr>
              <a:t>oncogenic</a:t>
            </a:r>
            <a:r>
              <a:rPr lang="en-US" sz="3600" dirty="0" smtClean="0">
                <a:latin typeface="Arial Narrow" pitchFamily="34" charset="0"/>
              </a:rPr>
              <a:t> risk HPVs,  6 and 11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They are more frequently </a:t>
            </a:r>
            <a:r>
              <a:rPr lang="en-US" sz="3600" dirty="0" smtClean="0">
                <a:latin typeface="Arial Narrow" pitchFamily="34" charset="0"/>
              </a:rPr>
              <a:t>multifocal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smtClean="0">
                <a:latin typeface="Arial Narrow" pitchFamily="34" charset="0"/>
              </a:rPr>
              <a:t>They may involve </a:t>
            </a:r>
            <a:r>
              <a:rPr lang="en-US" sz="3600" dirty="0" err="1" smtClean="0">
                <a:latin typeface="Arial Narrow" pitchFamily="34" charset="0"/>
              </a:rPr>
              <a:t>vulvar</a:t>
            </a:r>
            <a:r>
              <a:rPr lang="en-US" sz="3600" dirty="0" smtClean="0">
                <a:latin typeface="Arial Narrow" pitchFamily="34" charset="0"/>
              </a:rPr>
              <a:t>, </a:t>
            </a:r>
            <a:r>
              <a:rPr lang="en-US" sz="3600" dirty="0" err="1" smtClean="0">
                <a:latin typeface="Arial Narrow" pitchFamily="34" charset="0"/>
              </a:rPr>
              <a:t>perineal</a:t>
            </a:r>
            <a:r>
              <a:rPr lang="en-US" sz="3600" dirty="0" smtClean="0">
                <a:latin typeface="Arial Narrow" pitchFamily="34" charset="0"/>
              </a:rPr>
              <a:t>, and </a:t>
            </a:r>
            <a:r>
              <a:rPr lang="en-US" sz="3600" dirty="0" err="1" smtClean="0">
                <a:latin typeface="Arial Narrow" pitchFamily="34" charset="0"/>
              </a:rPr>
              <a:t>perianal</a:t>
            </a:r>
            <a:r>
              <a:rPr lang="en-US" sz="3600" dirty="0" smtClean="0">
                <a:latin typeface="Arial Narrow" pitchFamily="34" charset="0"/>
              </a:rPr>
              <a:t> regions , vagina and  less commonly, the </a:t>
            </a:r>
            <a:r>
              <a:rPr lang="en-US" sz="3600" dirty="0" smtClean="0">
                <a:latin typeface="Arial Narrow" pitchFamily="34" charset="0"/>
              </a:rPr>
              <a:t>cervix</a:t>
            </a:r>
          </a:p>
          <a:p>
            <a:pPr>
              <a:buNone/>
            </a:pPr>
            <a:r>
              <a:rPr lang="en-US" sz="3600" u="sng" dirty="0" smtClean="0">
                <a:latin typeface="Arial Narrow" pitchFamily="34" charset="0"/>
              </a:rPr>
              <a:t> </a:t>
            </a:r>
            <a:r>
              <a:rPr lang="en-US" sz="3600" u="sng" dirty="0" smtClean="0">
                <a:latin typeface="Arial Narrow" pitchFamily="34" charset="0"/>
              </a:rPr>
              <a:t>-  </a:t>
            </a:r>
            <a:r>
              <a:rPr lang="en-US" sz="3600" u="sng" dirty="0" smtClean="0">
                <a:latin typeface="Arial Narrow" pitchFamily="34" charset="0"/>
              </a:rPr>
              <a:t>Are </a:t>
            </a:r>
            <a:r>
              <a:rPr lang="en-US" sz="3600" u="sng" dirty="0" smtClean="0">
                <a:latin typeface="Arial Narrow" pitchFamily="34" charset="0"/>
              </a:rPr>
              <a:t>not considered precancerous lesions</a:t>
            </a:r>
            <a:endParaRPr lang="en-US" sz="3600" dirty="0" smtClean="0">
              <a:latin typeface="Arial Narrow" pitchFamily="34" charset="0"/>
            </a:endParaRPr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Condyloma</a:t>
            </a:r>
            <a:r>
              <a:rPr lang="en-US" dirty="0" smtClean="0"/>
              <a:t> </a:t>
            </a:r>
            <a:r>
              <a:rPr lang="en-US" dirty="0" err="1" smtClean="0"/>
              <a:t>acuminatum</a:t>
            </a:r>
            <a:endParaRPr lang="en-US" dirty="0"/>
          </a:p>
        </p:txBody>
      </p:sp>
      <p:pic>
        <p:nvPicPr>
          <p:cNvPr id="2050" name="Picture 2" descr="C:\Users\user\Desktop\flat-condyloma-5920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76962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1355</Words>
  <Application>Microsoft Office PowerPoint</Application>
  <PresentationFormat>On-screen Show (4:3)</PresentationFormat>
  <Paragraphs>123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Diseases of the vulva</vt:lpstr>
      <vt:lpstr>1. Bartholin Cyst </vt:lpstr>
      <vt:lpstr>Bartholin cyst</vt:lpstr>
      <vt:lpstr>2.Non-Neoplastic Epithelial Disorders </vt:lpstr>
      <vt:lpstr>Slide 5</vt:lpstr>
      <vt:lpstr>Slide 6</vt:lpstr>
      <vt:lpstr>Slide 7</vt:lpstr>
      <vt:lpstr>3. Condyloma acuminata</vt:lpstr>
      <vt:lpstr>Condyloma acuminatum</vt:lpstr>
      <vt:lpstr>Koilocytic atypia</vt:lpstr>
      <vt:lpstr>4.Vulvar Intraepithelial Neoplasia and Vulvar Carcinoma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Extramammary Paget Disease </vt:lpstr>
      <vt:lpstr>Slide 23</vt:lpstr>
      <vt:lpstr>Slide 24</vt:lpstr>
      <vt:lpstr>Diseases of Vagina</vt:lpstr>
      <vt:lpstr> </vt:lpstr>
      <vt:lpstr>Slide 27</vt:lpstr>
      <vt:lpstr>Vaginal adenosi</vt:lpstr>
      <vt:lpstr>Slide 29</vt:lpstr>
      <vt:lpstr>Slide 30</vt:lpstr>
      <vt:lpstr>Slide 31</vt:lpstr>
      <vt:lpstr>5.Embryonal Rhabdomyosarcoma </vt:lpstr>
      <vt:lpstr>Slide 33</vt:lpstr>
      <vt:lpstr>Sarcoma botryodes</vt:lpstr>
      <vt:lpstr>Sarcoma Botryodes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40</cp:revision>
  <dcterms:created xsi:type="dcterms:W3CDTF">2015-04-17T09:30:41Z</dcterms:created>
  <dcterms:modified xsi:type="dcterms:W3CDTF">2015-04-18T11:45:40Z</dcterms:modified>
</cp:coreProperties>
</file>