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29"/>
  </p:notesMasterIdLst>
  <p:sldIdLst>
    <p:sldId id="256" r:id="rId3"/>
    <p:sldId id="342" r:id="rId4"/>
    <p:sldId id="363" r:id="rId5"/>
    <p:sldId id="263" r:id="rId6"/>
    <p:sldId id="309" r:id="rId7"/>
    <p:sldId id="317" r:id="rId8"/>
    <p:sldId id="338" r:id="rId9"/>
    <p:sldId id="334" r:id="rId10"/>
    <p:sldId id="335" r:id="rId11"/>
    <p:sldId id="339" r:id="rId12"/>
    <p:sldId id="314" r:id="rId13"/>
    <p:sldId id="354" r:id="rId14"/>
    <p:sldId id="365" r:id="rId15"/>
    <p:sldId id="370" r:id="rId16"/>
    <p:sldId id="367" r:id="rId17"/>
    <p:sldId id="345" r:id="rId18"/>
    <p:sldId id="368" r:id="rId19"/>
    <p:sldId id="352" r:id="rId20"/>
    <p:sldId id="362" r:id="rId21"/>
    <p:sldId id="353" r:id="rId22"/>
    <p:sldId id="275" r:id="rId23"/>
    <p:sldId id="356" r:id="rId24"/>
    <p:sldId id="357" r:id="rId25"/>
    <p:sldId id="358" r:id="rId26"/>
    <p:sldId id="359" r:id="rId27"/>
    <p:sldId id="3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B11"/>
    <a:srgbClr val="4D4D4D"/>
    <a:srgbClr val="C3D69B"/>
    <a:srgbClr val="000000"/>
    <a:srgbClr val="F2DCDB"/>
    <a:srgbClr val="4F81BD"/>
    <a:srgbClr val="9E00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1378-11E3-4CE1-9843-EF2F8F84A95C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FBA3-8DC3-418D-9997-7979374D7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6017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595366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32" y="829638"/>
            <a:ext cx="1312438" cy="166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30003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2910" y="435770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F850C4-891D-4754-9416-99ADF253E6F8}" type="datetimeFigureOut">
              <a:rPr lang="en-US" smtClean="0"/>
              <a:pPr/>
              <a:t>11/8/2014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6C16E3-2E4A-460A-9344-DF1D45570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972" y="2330687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kumimoji="0" lang="en-US" sz="5500" b="1" i="1" u="none" strike="noStrike" kern="1200" cap="none" spc="-642" normalizeH="0" baseline="0" noProof="0" dirty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2813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31222"/>
            <a:ext cx="4114800" cy="346249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978927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31222"/>
            <a:ext cx="4117019" cy="346249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8927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67638"/>
            <a:ext cx="467544" cy="5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798" y="66898"/>
            <a:ext cx="78486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117040"/>
            <a:ext cx="83820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Metabolism of </a:t>
            </a:r>
            <a:r>
              <a:rPr lang="en-US"/>
              <a:t>cardiac </a:t>
            </a:r>
            <a:r>
              <a:rPr lang="en-US" smtClean="0"/>
              <a:t>muscle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226666"/>
            <a:ext cx="7681913" cy="461665"/>
          </a:xfrm>
        </p:spPr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Cardiovascular system, 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677" y="5100091"/>
            <a:ext cx="7905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Resources:</a:t>
            </a:r>
          </a:p>
          <a:p>
            <a:r>
              <a:rPr lang="en-US" sz="2400" b="1" dirty="0" smtClean="0"/>
              <a:t>This lecture</a:t>
            </a:r>
          </a:p>
          <a:p>
            <a:r>
              <a:rPr lang="en-US" sz="2400" b="1" dirty="0" smtClean="0"/>
              <a:t>Mark’s Basic Medical Biochemistry,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ed., p. 890-891</a:t>
            </a:r>
          </a:p>
          <a:p>
            <a:r>
              <a:rPr lang="en-US" sz="2400" b="1" dirty="0" smtClean="0"/>
              <a:t>Hand-out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Lactate transport and metabolism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7649" y="1047134"/>
            <a:ext cx="5566351" cy="317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83859" y="1976284"/>
            <a:ext cx="1946788" cy="634181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955" y="846787"/>
            <a:ext cx="31856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A healthy </a:t>
            </a:r>
            <a:r>
              <a:rPr lang="en-US" sz="2200" b="1" dirty="0" err="1" smtClean="0">
                <a:solidFill>
                  <a:srgbClr val="C00000"/>
                </a:solidFill>
              </a:rPr>
              <a:t>nonischemic</a:t>
            </a:r>
            <a:r>
              <a:rPr lang="en-US" sz="2200" b="1" dirty="0" smtClean="0">
                <a:solidFill>
                  <a:srgbClr val="C00000"/>
                </a:solidFill>
              </a:rPr>
              <a:t> heart is a net consumer of lactate.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It becomes a net lactate producer under accelerated </a:t>
            </a:r>
            <a:r>
              <a:rPr lang="en-US" sz="2200" b="1" dirty="0" err="1" smtClean="0">
                <a:solidFill>
                  <a:srgbClr val="C00000"/>
                </a:solidFill>
              </a:rPr>
              <a:t>glycolysis</a:t>
            </a:r>
            <a:r>
              <a:rPr lang="en-US" sz="2200" b="1" dirty="0" smtClean="0">
                <a:solidFill>
                  <a:srgbClr val="C00000"/>
                </a:solidFill>
              </a:rPr>
              <a:t> and impaired oxidation of pyruvate (as in ischemic conditions)</a:t>
            </a:r>
            <a:endParaRPr lang="en-US" sz="2200" dirty="0" smtClean="0"/>
          </a:p>
        </p:txBody>
      </p:sp>
      <p:pic>
        <p:nvPicPr>
          <p:cNvPr id="8" name="Picture 1" descr="LDH_reaction"/>
          <p:cNvPicPr>
            <a:picLocks noChangeAspect="1" noChangeArrowheads="1"/>
          </p:cNvPicPr>
          <p:nvPr/>
        </p:nvPicPr>
        <p:blipFill>
          <a:blip r:embed="rId3" cstate="print"/>
          <a:srcRect t="9697" b="8700"/>
          <a:stretch>
            <a:fillRect/>
          </a:stretch>
        </p:blipFill>
        <p:spPr bwMode="auto">
          <a:xfrm>
            <a:off x="206722" y="4582833"/>
            <a:ext cx="3810630" cy="13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4351013" y="4366127"/>
            <a:ext cx="4117019" cy="346249"/>
          </a:xfrm>
          <a:prstGeom prst="rect">
            <a:avLst/>
          </a:prstGeom>
        </p:spPr>
        <p:txBody>
          <a:bodyPr/>
          <a:lstStyle/>
          <a:p>
            <a:pPr marL="396875" marR="0" lvl="0" indent="-396875" algn="ctr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all H4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isozyme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4350057" y="4831656"/>
            <a:ext cx="4142715" cy="1421928"/>
          </a:xfrm>
          <a:prstGeom prst="rect">
            <a:avLst/>
          </a:prstGeom>
        </p:spPr>
        <p:txBody>
          <a:bodyPr/>
          <a:lstStyle/>
          <a:p>
            <a:pPr marL="396875" marR="0" lvl="0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 aerobically</a:t>
            </a:r>
          </a:p>
          <a:p>
            <a:pPr marL="396875" marR="0" lvl="0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Reduces lactate into pyruvate</a:t>
            </a:r>
          </a:p>
          <a:p>
            <a:pPr marL="396875" marR="0" lvl="0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Km for lactate</a:t>
            </a:r>
          </a:p>
          <a:p>
            <a:pPr marL="396875" marR="0" lvl="0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inhibited by pyruvate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11221" y="4321277"/>
            <a:ext cx="2890684" cy="1"/>
          </a:xfrm>
          <a:prstGeom prst="line">
            <a:avLst/>
          </a:prstGeom>
          <a:ln w="76200" cmpd="tri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ketone bodies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29" t="11052" r="1065" b="2496"/>
          <a:stretch>
            <a:fillRect/>
          </a:stretch>
        </p:blipFill>
        <p:spPr bwMode="auto">
          <a:xfrm>
            <a:off x="1120877" y="2359740"/>
            <a:ext cx="6725265" cy="429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30381" y="5749065"/>
            <a:ext cx="1018573" cy="2430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663382"/>
            <a:ext cx="637922" cy="2940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81367" y="5601332"/>
            <a:ext cx="582538" cy="2685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4082" y="4701804"/>
            <a:ext cx="1018573" cy="2430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92131" y="719703"/>
            <a:ext cx="5663381" cy="215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66898"/>
            <a:ext cx="7659331" cy="1246495"/>
          </a:xfrm>
        </p:spPr>
        <p:txBody>
          <a:bodyPr/>
          <a:lstStyle/>
          <a:p>
            <a:r>
              <a:rPr lang="en-US" sz="4400" dirty="0" smtClean="0"/>
              <a:t>Regulation of glucose metabolism </a:t>
            </a:r>
            <a:r>
              <a:rPr lang="en-US" sz="4400" dirty="0" smtClean="0">
                <a:solidFill>
                  <a:srgbClr val="C00000"/>
                </a:solidFill>
              </a:rPr>
              <a:t>by FFA and </a:t>
            </a:r>
            <a:r>
              <a:rPr lang="en-US" sz="4400" dirty="0" err="1" smtClean="0">
                <a:solidFill>
                  <a:srgbClr val="C00000"/>
                </a:solidFill>
              </a:rPr>
              <a:t>ketone</a:t>
            </a:r>
            <a:r>
              <a:rPr lang="en-US" sz="4400" dirty="0" smtClean="0">
                <a:solidFill>
                  <a:srgbClr val="C00000"/>
                </a:solidFill>
              </a:rPr>
              <a:t> bodies</a:t>
            </a:r>
            <a:endParaRPr lang="ar-JO" sz="44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431983"/>
          </a:xfrm>
        </p:spPr>
        <p:txBody>
          <a:bodyPr/>
          <a:lstStyle/>
          <a:p>
            <a:pPr algn="l" rtl="0"/>
            <a:r>
              <a:rPr lang="en-US" sz="2400" dirty="0" smtClean="0"/>
              <a:t>Ketone bodies metabolism increases </a:t>
            </a:r>
          </a:p>
          <a:p>
            <a:pPr lvl="1" algn="l" rtl="0"/>
            <a:r>
              <a:rPr lang="en-US" dirty="0" smtClean="0"/>
              <a:t>acetyl </a:t>
            </a:r>
            <a:r>
              <a:rPr lang="en-US" dirty="0" err="1" smtClean="0"/>
              <a:t>CoA</a:t>
            </a:r>
            <a:r>
              <a:rPr lang="en-US" dirty="0" smtClean="0"/>
              <a:t>, which activates PDK inactivating PDH</a:t>
            </a:r>
          </a:p>
          <a:p>
            <a:pPr lvl="1" algn="l" rtl="0"/>
            <a:r>
              <a:rPr lang="en-US" dirty="0" smtClean="0"/>
              <a:t>citrate, which inhibits PFK</a:t>
            </a:r>
          </a:p>
          <a:p>
            <a:pPr algn="l" rtl="0"/>
            <a:r>
              <a:rPr lang="en-US" sz="2400" dirty="0" smtClean="0"/>
              <a:t>Fatty acids  metabolism increases:</a:t>
            </a:r>
          </a:p>
          <a:p>
            <a:pPr lvl="1" algn="l" rtl="0"/>
            <a:r>
              <a:rPr lang="en-US" dirty="0" smtClean="0"/>
              <a:t>LCFAs that inhibit HK</a:t>
            </a:r>
          </a:p>
          <a:p>
            <a:pPr lvl="1" algn="l" rtl="0"/>
            <a:r>
              <a:rPr lang="en-US" dirty="0" smtClean="0"/>
              <a:t>NADH/NAD+ ratio, which inhibits PDH</a:t>
            </a:r>
          </a:p>
          <a:p>
            <a:pPr lvl="1" algn="l" rtl="0"/>
            <a:r>
              <a:rPr lang="en-US" dirty="0" smtClean="0"/>
              <a:t>acetyl </a:t>
            </a:r>
            <a:r>
              <a:rPr lang="en-US" dirty="0" err="1" smtClean="0"/>
              <a:t>CoA</a:t>
            </a:r>
            <a:r>
              <a:rPr lang="en-US" dirty="0" smtClean="0"/>
              <a:t> and citrate (see above)</a:t>
            </a:r>
            <a:endParaRPr lang="en-US" dirty="0"/>
          </a:p>
        </p:txBody>
      </p:sp>
      <p:pic>
        <p:nvPicPr>
          <p:cNvPr id="8" name="Picture 2" descr="http://ars.els-cdn.com/content/image/1-s2.0-S0022282811000289-g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17117" y="1308049"/>
            <a:ext cx="3751158" cy="48125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66898"/>
            <a:ext cx="7848600" cy="1218795"/>
          </a:xfrm>
        </p:spPr>
        <p:txBody>
          <a:bodyPr/>
          <a:lstStyle/>
          <a:p>
            <a:pPr rtl="0"/>
            <a:r>
              <a:rPr lang="en-US" sz="4400" dirty="0" smtClean="0"/>
              <a:t>Regulation of fatty acid metabolism </a:t>
            </a:r>
            <a:r>
              <a:rPr lang="en-US" sz="4400" dirty="0" smtClean="0">
                <a:solidFill>
                  <a:srgbClr val="C00000"/>
                </a:solidFill>
              </a:rPr>
              <a:t>by glucose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2238" cy="2427790"/>
          </a:xfrm>
        </p:spPr>
        <p:txBody>
          <a:bodyPr/>
          <a:lstStyle/>
          <a:p>
            <a:pPr algn="l" rtl="0"/>
            <a:r>
              <a:rPr lang="en-US" sz="2400" dirty="0" smtClean="0"/>
              <a:t>Glucose oxidation produces citrate, which can be converted to </a:t>
            </a:r>
            <a:r>
              <a:rPr lang="en-US" sz="2400" dirty="0" err="1" smtClean="0"/>
              <a:t>malonyl-CoA</a:t>
            </a:r>
            <a:r>
              <a:rPr lang="en-US" sz="2400" dirty="0" smtClean="0"/>
              <a:t> by acetyl-</a:t>
            </a:r>
            <a:r>
              <a:rPr lang="en-US" sz="2400" dirty="0" err="1" smtClean="0"/>
              <a:t>CoA</a:t>
            </a:r>
            <a:r>
              <a:rPr lang="en-US" sz="2400" dirty="0" smtClean="0"/>
              <a:t> </a:t>
            </a:r>
            <a:r>
              <a:rPr lang="en-US" sz="2400" dirty="0" err="1" smtClean="0"/>
              <a:t>carboxylase</a:t>
            </a:r>
            <a:r>
              <a:rPr lang="en-US" sz="2400" dirty="0" smtClean="0"/>
              <a:t> (ACC). </a:t>
            </a:r>
          </a:p>
          <a:p>
            <a:pPr algn="l" rtl="0"/>
            <a:r>
              <a:rPr lang="en-US" sz="2400" dirty="0" err="1" smtClean="0"/>
              <a:t>Malonyl-CoA</a:t>
            </a:r>
            <a:r>
              <a:rPr lang="en-US" sz="2400" dirty="0" smtClean="0"/>
              <a:t> then can bind to and inhibit CPT1 blocking fatty acid oxidation. </a:t>
            </a:r>
            <a:endParaRPr lang="en-US" sz="2400" dirty="0"/>
          </a:p>
        </p:txBody>
      </p:sp>
      <p:pic>
        <p:nvPicPr>
          <p:cNvPr id="9" name="Picture 2" descr="http://ajpendo.physiology.org/content/ajpendo/276/1/E1/F6.large.jpg?width=800&amp;height=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55" y="3351253"/>
            <a:ext cx="7939585" cy="2968523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2725838" y="2976623"/>
            <a:ext cx="6599499" cy="3624804"/>
          </a:xfrm>
          <a:custGeom>
            <a:avLst/>
            <a:gdLst>
              <a:gd name="connsiteX0" fmla="*/ 190982 w 6599499"/>
              <a:gd name="connsiteY0" fmla="*/ 287438 h 3624804"/>
              <a:gd name="connsiteX1" fmla="*/ 225706 w 6599499"/>
              <a:gd name="connsiteY1" fmla="*/ 1537504 h 3624804"/>
              <a:gd name="connsiteX2" fmla="*/ 1545220 w 6599499"/>
              <a:gd name="connsiteY2" fmla="*/ 2359306 h 3624804"/>
              <a:gd name="connsiteX3" fmla="*/ 1533646 w 6599499"/>
              <a:gd name="connsiteY3" fmla="*/ 3123235 h 3624804"/>
              <a:gd name="connsiteX4" fmla="*/ 5989899 w 6599499"/>
              <a:gd name="connsiteY4" fmla="*/ 3412602 h 3624804"/>
              <a:gd name="connsiteX5" fmla="*/ 5191246 w 6599499"/>
              <a:gd name="connsiteY5" fmla="*/ 1850020 h 3624804"/>
              <a:gd name="connsiteX6" fmla="*/ 2598516 w 6599499"/>
              <a:gd name="connsiteY6" fmla="*/ 2069939 h 3624804"/>
              <a:gd name="connsiteX7" fmla="*/ 2864734 w 6599499"/>
              <a:gd name="connsiteY7" fmla="*/ 287438 h 3624804"/>
              <a:gd name="connsiteX8" fmla="*/ 179408 w 6599499"/>
              <a:gd name="connsiteY8" fmla="*/ 345311 h 3624804"/>
              <a:gd name="connsiteX9" fmla="*/ 179408 w 6599499"/>
              <a:gd name="connsiteY9" fmla="*/ 345311 h 362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9499" h="3624804">
                <a:moveTo>
                  <a:pt x="190982" y="287438"/>
                </a:moveTo>
                <a:cubicBezTo>
                  <a:pt x="95491" y="739815"/>
                  <a:pt x="0" y="1192193"/>
                  <a:pt x="225706" y="1537504"/>
                </a:cubicBezTo>
                <a:cubicBezTo>
                  <a:pt x="451412" y="1882815"/>
                  <a:pt x="1327230" y="2095018"/>
                  <a:pt x="1545220" y="2359306"/>
                </a:cubicBezTo>
                <a:cubicBezTo>
                  <a:pt x="1763210" y="2623595"/>
                  <a:pt x="792866" y="2947686"/>
                  <a:pt x="1533646" y="3123235"/>
                </a:cubicBezTo>
                <a:cubicBezTo>
                  <a:pt x="2274426" y="3298784"/>
                  <a:pt x="5380299" y="3624804"/>
                  <a:pt x="5989899" y="3412602"/>
                </a:cubicBezTo>
                <a:cubicBezTo>
                  <a:pt x="6599499" y="3200400"/>
                  <a:pt x="5756476" y="2073797"/>
                  <a:pt x="5191246" y="1850020"/>
                </a:cubicBezTo>
                <a:cubicBezTo>
                  <a:pt x="4626016" y="1626243"/>
                  <a:pt x="2986268" y="2330369"/>
                  <a:pt x="2598516" y="2069939"/>
                </a:cubicBezTo>
                <a:cubicBezTo>
                  <a:pt x="2210764" y="1809509"/>
                  <a:pt x="3267919" y="574876"/>
                  <a:pt x="2864734" y="287438"/>
                </a:cubicBezTo>
                <a:cubicBezTo>
                  <a:pt x="2461549" y="0"/>
                  <a:pt x="179408" y="345311"/>
                  <a:pt x="179408" y="345311"/>
                </a:cubicBezTo>
                <a:lnTo>
                  <a:pt x="179408" y="345311"/>
                </a:lnTo>
              </a:path>
            </a:pathLst>
          </a:custGeom>
          <a:solidFill>
            <a:schemeClr val="tx2">
              <a:lumMod val="20000"/>
              <a:lumOff val="80000"/>
              <a:alpha val="36863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66898"/>
            <a:ext cx="7848600" cy="609398"/>
          </a:xfrm>
        </p:spPr>
        <p:txBody>
          <a:bodyPr/>
          <a:lstStyle/>
          <a:p>
            <a:r>
              <a:rPr lang="en-US" sz="4400" dirty="0" smtClean="0"/>
              <a:t>The glucose-fatty acid (Randle) cycle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7760"/>
            <a:ext cx="4357868" cy="4136517"/>
          </a:xfrm>
        </p:spPr>
        <p:txBody>
          <a:bodyPr/>
          <a:lstStyle/>
          <a:p>
            <a:r>
              <a:rPr lang="en-US" sz="2400" dirty="0" smtClean="0"/>
              <a:t>The Randle cycle describes the reciprocal relationship between fatty acid and glucose metabolism.</a:t>
            </a:r>
          </a:p>
          <a:p>
            <a:r>
              <a:rPr lang="en-US" sz="2400" dirty="0" smtClean="0"/>
              <a:t>The increased generation of acetyl </a:t>
            </a:r>
            <a:r>
              <a:rPr lang="en-US" sz="2400" dirty="0" err="1" smtClean="0"/>
              <a:t>CoA</a:t>
            </a:r>
            <a:r>
              <a:rPr lang="en-US" sz="2400" dirty="0" smtClean="0"/>
              <a:t> derived from fatty acid-oxidation decreases glucose (</a:t>
            </a:r>
            <a:r>
              <a:rPr lang="en-US" sz="2400" dirty="0" err="1" smtClean="0"/>
              <a:t>pyruvate</a:t>
            </a:r>
            <a:r>
              <a:rPr lang="en-US" sz="2400" dirty="0" smtClean="0"/>
              <a:t>) oxidation.</a:t>
            </a:r>
          </a:p>
          <a:p>
            <a:r>
              <a:rPr lang="en-US" sz="2400" dirty="0" smtClean="0"/>
              <a:t>The increased generation of acetyl </a:t>
            </a:r>
            <a:r>
              <a:rPr lang="en-US" sz="2400" dirty="0" err="1" smtClean="0"/>
              <a:t>CoA</a:t>
            </a:r>
            <a:r>
              <a:rPr lang="en-US" sz="2400" dirty="0" smtClean="0"/>
              <a:t> derived from glucose (pyruvate) oxidation inhibits fatty acid oxidation.</a:t>
            </a:r>
            <a:endParaRPr lang="en-US" sz="24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74686" y="1057338"/>
            <a:ext cx="3842014" cy="411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 rot="19137527">
            <a:off x="5999171" y="1503520"/>
            <a:ext cx="1403225" cy="2810117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412" y="5459812"/>
            <a:ext cx="7890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In the heart, inhibition of glucose utilization by fatty acids is a form of glucose intolerance that resembles, or may lead to, insulin resistance.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regulation by AMPK </a:t>
            </a:r>
            <a:endParaRPr lang="en-US" dirty="0"/>
          </a:p>
        </p:txBody>
      </p:sp>
      <p:pic>
        <p:nvPicPr>
          <p:cNvPr id="8" name="Picture 2" descr="http://jeb.biologists.org/content/212/5/722/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8297" y="881933"/>
            <a:ext cx="5427406" cy="3576058"/>
          </a:xfrm>
          <a:prstGeom prst="rect">
            <a:avLst/>
          </a:prstGeom>
          <a:noFill/>
        </p:spPr>
      </p:pic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425245" y="4421546"/>
            <a:ext cx="8382000" cy="218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96875" marR="0" lvl="0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AMPK</a:t>
            </a:r>
          </a:p>
          <a:p>
            <a:pPr marL="914400" marR="0" lvl="1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Activates GLUT-4 translocation into membrane</a:t>
            </a:r>
          </a:p>
          <a:p>
            <a:pPr marL="914400" marR="0" lvl="1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Stimulates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glycolysis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activating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hexokinase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phosphofructokinase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2E4B1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Activates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glycogenolysis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2E4B1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1" indent="-396875" algn="l" defTabSz="9128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Inactivates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E4B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glycogenesis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AMPK and glucose metabolism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565" y="1425354"/>
            <a:ext cx="6452251" cy="470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 rot="16200000" flipH="1">
            <a:off x="2123044" y="5349364"/>
            <a:ext cx="1462315" cy="1294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85704" y="6086996"/>
            <a:ext cx="4180114" cy="1187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6058397" y="5109592"/>
            <a:ext cx="2001528" cy="1042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520042" y="4078416"/>
            <a:ext cx="724395" cy="118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876425" y="4423297"/>
            <a:ext cx="546100" cy="317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1834738" y="3229331"/>
            <a:ext cx="2030680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850078" y="3080890"/>
            <a:ext cx="1876301" cy="1187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838203" y="2819633"/>
            <a:ext cx="606672" cy="346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819400" y="2203703"/>
            <a:ext cx="1218210" cy="661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65714" y="4434677"/>
            <a:ext cx="902525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3811216" y="4088170"/>
            <a:ext cx="727283" cy="1323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162425" y="3734033"/>
            <a:ext cx="1027092" cy="66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422226" y="5918893"/>
            <a:ext cx="546100" cy="317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422226" y="6273168"/>
            <a:ext cx="546100" cy="31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32746" y="5735814"/>
            <a:ext cx="11281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Activation</a:t>
            </a:r>
            <a:endParaRPr lang="ar-JO" dirty="0"/>
          </a:p>
        </p:txBody>
      </p:sp>
      <p:sp>
        <p:nvSpPr>
          <p:cNvPr id="45" name="TextBox 44"/>
          <p:cNvSpPr txBox="1"/>
          <p:nvPr/>
        </p:nvSpPr>
        <p:spPr>
          <a:xfrm>
            <a:off x="7932746" y="6090089"/>
            <a:ext cx="10871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Inhibition</a:t>
            </a:r>
            <a:endParaRPr lang="ar-JO" dirty="0"/>
          </a:p>
        </p:txBody>
      </p:sp>
      <p:sp>
        <p:nvSpPr>
          <p:cNvPr id="46" name="Rectangle 45"/>
          <p:cNvSpPr/>
          <p:nvPr/>
        </p:nvSpPr>
        <p:spPr>
          <a:xfrm>
            <a:off x="7327075" y="5717212"/>
            <a:ext cx="1698172" cy="754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AMPK and fatty acid 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0710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AMPK activates fatty acid oxidation by inhibiting formation of </a:t>
            </a:r>
            <a:r>
              <a:rPr lang="en-US" sz="2400" b="1" dirty="0" err="1" smtClean="0">
                <a:solidFill>
                  <a:srgbClr val="C00000"/>
                </a:solidFill>
              </a:rPr>
              <a:t>malonyl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CoA</a:t>
            </a:r>
            <a:r>
              <a:rPr lang="en-US" sz="2400" b="1" dirty="0" smtClean="0">
                <a:solidFill>
                  <a:srgbClr val="C00000"/>
                </a:solidFill>
              </a:rPr>
              <a:t> and activating CPT-1</a:t>
            </a:r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ars.els-cdn.com/content/image/1-s2.0-S0163782702000656-gr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352" y="2563605"/>
            <a:ext cx="5323603" cy="385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3321934" y="3129719"/>
            <a:ext cx="1799389" cy="1106615"/>
          </a:xfrm>
          <a:prstGeom prst="straightConnector1">
            <a:avLst/>
          </a:prstGeom>
          <a:ln w="38100">
            <a:solidFill>
              <a:srgbClr val="9E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352585" y="3244645"/>
            <a:ext cx="74822" cy="37281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170134"/>
            <a:ext cx="7848600" cy="1052596"/>
          </a:xfrm>
        </p:spPr>
        <p:txBody>
          <a:bodyPr/>
          <a:lstStyle/>
          <a:p>
            <a:r>
              <a:rPr lang="en-US" sz="3800" dirty="0" err="1" smtClean="0"/>
              <a:t>Peroxisome</a:t>
            </a:r>
            <a:r>
              <a:rPr lang="en-US" sz="3800" dirty="0" smtClean="0"/>
              <a:t> </a:t>
            </a:r>
            <a:r>
              <a:rPr lang="en-US" sz="3800" dirty="0" err="1" smtClean="0"/>
              <a:t>proliferator</a:t>
            </a:r>
            <a:r>
              <a:rPr lang="en-US" sz="3800" dirty="0" smtClean="0"/>
              <a:t> activated receptor </a:t>
            </a:r>
            <a:r>
              <a:rPr lang="en-US" sz="3800" dirty="0" smtClean="0">
                <a:solidFill>
                  <a:srgbClr val="C00000"/>
                </a:solidFill>
              </a:rPr>
              <a:t>(PPAR)</a:t>
            </a:r>
            <a:endParaRPr lang="ar-JO" sz="3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245" y="911430"/>
            <a:ext cx="6034548" cy="1301895"/>
          </a:xfrm>
        </p:spPr>
        <p:txBody>
          <a:bodyPr/>
          <a:lstStyle/>
          <a:p>
            <a:r>
              <a:rPr lang="en-US" dirty="0" smtClean="0"/>
              <a:t>PPAR </a:t>
            </a:r>
            <a:r>
              <a:rPr lang="en-US" dirty="0" err="1" smtClean="0"/>
              <a:t>isoforms</a:t>
            </a:r>
            <a:endParaRPr lang="en-US" dirty="0" smtClean="0"/>
          </a:p>
          <a:p>
            <a:pPr lvl="1"/>
            <a:r>
              <a:rPr lang="en-US" dirty="0" smtClean="0"/>
              <a:t>PPAR-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&gt;&gt;</a:t>
            </a:r>
            <a:r>
              <a:rPr lang="en-US" dirty="0" smtClean="0"/>
              <a:t> PPAR-</a:t>
            </a:r>
            <a:r>
              <a:rPr lang="el-GR" dirty="0" smtClean="0"/>
              <a:t>β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C00000"/>
                </a:solidFill>
              </a:rPr>
              <a:t>&gt;&gt;</a:t>
            </a:r>
            <a:r>
              <a:rPr lang="en-US" dirty="0" smtClean="0"/>
              <a:t> PPAR-</a:t>
            </a:r>
            <a:r>
              <a:rPr lang="el-GR" dirty="0" smtClean="0">
                <a:sym typeface="Symbol"/>
              </a:rPr>
              <a:t></a:t>
            </a:r>
            <a:endParaRPr lang="ar-JO" dirty="0" smtClean="0"/>
          </a:p>
          <a:p>
            <a:endParaRPr lang="ar-J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1" y="2639766"/>
            <a:ext cx="4848933" cy="353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41985" y="4747493"/>
            <a:ext cx="960699" cy="1238491"/>
          </a:xfrm>
          <a:prstGeom prst="rect">
            <a:avLst/>
          </a:prstGeom>
          <a:solidFill>
            <a:srgbClr val="C3D69B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43949" y="2684212"/>
            <a:ext cx="2054" cy="3422373"/>
          </a:xfrm>
          <a:prstGeom prst="line">
            <a:avLst/>
          </a:prstGeom>
          <a:ln w="76200" cmpd="tri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10479" y="1946793"/>
            <a:ext cx="178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Heart, skeletal muscle, and liver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36232" y="1931735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adipose tissue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63306" y="2108712"/>
            <a:ext cx="160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skeletal muscle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1" idx="0"/>
          </p:cNvCxnSpPr>
          <p:nvPr/>
        </p:nvCxnSpPr>
        <p:spPr>
          <a:xfrm>
            <a:off x="7005484" y="1696072"/>
            <a:ext cx="589930" cy="23566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>
            <a:off x="5589640" y="1725569"/>
            <a:ext cx="76803" cy="38314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0"/>
          </p:cNvCxnSpPr>
          <p:nvPr/>
        </p:nvCxnSpPr>
        <p:spPr>
          <a:xfrm flipH="1">
            <a:off x="3502749" y="1740318"/>
            <a:ext cx="405574" cy="20647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43948" y="2847479"/>
            <a:ext cx="39083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PPAR-</a:t>
            </a:r>
            <a:r>
              <a:rPr lang="el-GR" sz="2200" b="1" dirty="0" smtClean="0">
                <a:solidFill>
                  <a:srgbClr val="C00000"/>
                </a:solidFill>
              </a:rPr>
              <a:t>α </a:t>
            </a:r>
            <a:r>
              <a:rPr lang="en-US" sz="2200" b="1" dirty="0" smtClean="0">
                <a:solidFill>
                  <a:srgbClr val="C00000"/>
                </a:solidFill>
              </a:rPr>
              <a:t>increases the expression of inducers of fatty acid oxidation (uptake, </a:t>
            </a:r>
            <a:r>
              <a:rPr lang="en-US" sz="2200" b="1" dirty="0" err="1" smtClean="0">
                <a:solidFill>
                  <a:srgbClr val="C00000"/>
                </a:solidFill>
              </a:rPr>
              <a:t>esterification</a:t>
            </a:r>
            <a:r>
              <a:rPr lang="en-US" sz="2200" b="1" dirty="0" smtClean="0">
                <a:solidFill>
                  <a:srgbClr val="C00000"/>
                </a:solidFill>
              </a:rPr>
              <a:t>, and oxidation).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PPARs can indirectly regulate fatty acid oxidation by decreasing the fatty acid concentration to which the heart is exposed.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7" y="66898"/>
            <a:ext cx="8131279" cy="1107996"/>
          </a:xfrm>
        </p:spPr>
        <p:txBody>
          <a:bodyPr/>
          <a:lstStyle/>
          <a:p>
            <a:pPr rtl="0"/>
            <a:r>
              <a:rPr lang="en-US" sz="4000" dirty="0" smtClean="0"/>
              <a:t>How does ischemia alter metabolic profile?</a:t>
            </a:r>
            <a:endParaRPr lang="ar-JO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6752"/>
            <a:ext cx="8142790" cy="1742015"/>
          </a:xfrm>
        </p:spPr>
        <p:txBody>
          <a:bodyPr/>
          <a:lstStyle/>
          <a:p>
            <a:pPr algn="l" rtl="0"/>
            <a:r>
              <a:rPr lang="en-US" dirty="0" smtClean="0"/>
              <a:t>Ischemia results in</a:t>
            </a:r>
          </a:p>
          <a:p>
            <a:pPr lvl="1"/>
            <a:r>
              <a:rPr lang="en-US" sz="2200" dirty="0" smtClean="0"/>
              <a:t>A decrease of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and nutrients, which inhibits oxidation of fatty acid and glucose.</a:t>
            </a:r>
          </a:p>
          <a:p>
            <a:pPr lvl="1" algn="l" rtl="0"/>
            <a:r>
              <a:rPr lang="en-US" sz="2200" dirty="0" smtClean="0"/>
              <a:t>An increase in AMP/ATP ratio, which activates AMPK, which activates glucose uptake and </a:t>
            </a:r>
            <a:r>
              <a:rPr lang="en-US" sz="2200" dirty="0" err="1" smtClean="0"/>
              <a:t>glycolysis</a:t>
            </a:r>
            <a:r>
              <a:rPr lang="en-US" sz="2200" dirty="0" smtClean="0"/>
              <a:t>.</a:t>
            </a:r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7919" r="20127" b="32729"/>
          <a:stretch>
            <a:fillRect/>
          </a:stretch>
        </p:blipFill>
        <p:spPr bwMode="auto">
          <a:xfrm>
            <a:off x="689657" y="3256790"/>
            <a:ext cx="7655689" cy="31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" y="66898"/>
            <a:ext cx="7848600" cy="609398"/>
          </a:xfrm>
        </p:spPr>
        <p:txBody>
          <a:bodyPr/>
          <a:lstStyle/>
          <a:p>
            <a:r>
              <a:rPr lang="en-US" sz="4400" dirty="0" smtClean="0"/>
              <a:t>What is heart failure?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099584"/>
          </a:xfrm>
        </p:spPr>
        <p:txBody>
          <a:bodyPr/>
          <a:lstStyle/>
          <a:p>
            <a:r>
              <a:rPr lang="en-US" sz="2400" dirty="0" smtClean="0"/>
              <a:t>Heart failure is “a complex clinical syndrome that can result from any structural or functional cardiac disorder that impairs the ability of the ventricle to fill with or eject blood”.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Why is this topic important?</a:t>
            </a:r>
            <a:endParaRPr lang="ar-JO" sz="2400" b="1" dirty="0" smtClean="0"/>
          </a:p>
          <a:p>
            <a:r>
              <a:rPr lang="en-US" sz="2400" dirty="0" smtClean="0"/>
              <a:t>It is currently a leading cause of death and disability across the globe.</a:t>
            </a:r>
          </a:p>
          <a:p>
            <a:r>
              <a:rPr lang="en-US" sz="2400" dirty="0" smtClean="0"/>
              <a:t>Heart failure (HF) is associated to changes in metabolic profile.</a:t>
            </a:r>
          </a:p>
          <a:p>
            <a:r>
              <a:rPr lang="en-US" sz="2400" dirty="0" smtClean="0"/>
              <a:t>20-30% of HF patients are diabetic indicative of a connection.</a:t>
            </a:r>
          </a:p>
          <a:p>
            <a:r>
              <a:rPr lang="en-US" sz="2400" dirty="0" smtClean="0"/>
              <a:t>Optimization of substrate metabolism improves cardiac function.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 during reperfusion</a:t>
            </a:r>
            <a:endParaRPr lang="ar-J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31501"/>
            <a:ext cx="8281686" cy="1637371"/>
          </a:xfrm>
        </p:spPr>
        <p:txBody>
          <a:bodyPr/>
          <a:lstStyle/>
          <a:p>
            <a:r>
              <a:rPr lang="en-US" sz="2800" dirty="0" smtClean="0"/>
              <a:t>Fatty acid oxidation resumes, </a:t>
            </a:r>
            <a:r>
              <a:rPr lang="en-US" sz="2800" dirty="0" err="1" smtClean="0"/>
              <a:t>glycolysis</a:t>
            </a:r>
            <a:r>
              <a:rPr lang="en-US" sz="2800" dirty="0" smtClean="0"/>
              <a:t> continues, but glucose oxidation is inhibited.  This is called “</a:t>
            </a:r>
            <a:r>
              <a:rPr lang="en-US" sz="2800" dirty="0" err="1" smtClean="0"/>
              <a:t>lipotoxicity</a:t>
            </a:r>
            <a:r>
              <a:rPr lang="en-US" sz="2800" dirty="0" smtClean="0"/>
              <a:t>”.</a:t>
            </a:r>
          </a:p>
          <a:p>
            <a:endParaRPr lang="en-US" dirty="0"/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3043" b="13710"/>
          <a:stretch>
            <a:fillRect/>
          </a:stretch>
        </p:blipFill>
        <p:spPr bwMode="auto">
          <a:xfrm>
            <a:off x="782255" y="2640718"/>
            <a:ext cx="7978352" cy="328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6065134" y="5360768"/>
            <a:ext cx="243069" cy="532436"/>
          </a:xfrm>
          <a:prstGeom prst="straightConnector1">
            <a:avLst/>
          </a:prstGeom>
          <a:ln w="38100">
            <a:solidFill>
              <a:srgbClr val="4D4D4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774" y="5738162"/>
            <a:ext cx="2687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Oxygen wasting</a:t>
            </a:r>
          </a:p>
          <a:p>
            <a:pPr marL="266700" indent="-266700" algn="ctr">
              <a:buAutoNum type="arabicPeriod"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Fatty acid oxidation</a:t>
            </a:r>
          </a:p>
          <a:p>
            <a:pPr marL="266700" indent="-266700" algn="ctr">
              <a:buAutoNum type="arabicPeriod"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Synthesis of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uncouplers</a:t>
            </a:r>
            <a:endParaRPr lang="en-US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981" y="141902"/>
            <a:ext cx="8096864" cy="470898"/>
          </a:xfrm>
        </p:spPr>
        <p:txBody>
          <a:bodyPr/>
          <a:lstStyle/>
          <a:p>
            <a:r>
              <a:rPr lang="en-US" sz="3400" dirty="0" smtClean="0"/>
              <a:t>Consequences of metabolism during reperfusion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479" y="848048"/>
            <a:ext cx="4135153" cy="50783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(1) Increased </a:t>
            </a:r>
            <a:r>
              <a:rPr lang="en-US" sz="2000" dirty="0" err="1" smtClean="0"/>
              <a:t>glycolysis</a:t>
            </a:r>
            <a:r>
              <a:rPr lang="en-US" sz="2000" dirty="0" smtClean="0"/>
              <a:t> and (2) beta oxidation</a:t>
            </a:r>
          </a:p>
          <a:p>
            <a:pPr>
              <a:buNone/>
            </a:pPr>
            <a:r>
              <a:rPr lang="en-US" sz="2000" dirty="0" smtClean="0"/>
              <a:t>(3) Activation of AMPK and (4) inhibition of glucose oxidation</a:t>
            </a:r>
          </a:p>
          <a:p>
            <a:pPr marL="457200" indent="-457200">
              <a:buAutoNum type="arabicParenBoth"/>
            </a:pPr>
            <a:r>
              <a:rPr lang="en-US" sz="2000" dirty="0" smtClean="0"/>
              <a:t>Lactate and protons accumulate (</a:t>
            </a:r>
            <a:r>
              <a:rPr lang="en-US" sz="2000" dirty="0" smtClean="0">
                <a:solidFill>
                  <a:srgbClr val="C00000"/>
                </a:solidFill>
              </a:rPr>
              <a:t>acidosis</a:t>
            </a:r>
            <a:r>
              <a:rPr lang="en-US" sz="2000" dirty="0" smtClean="0"/>
              <a:t>)</a:t>
            </a:r>
            <a:r>
              <a:rPr lang="en-US" sz="2000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None/>
            </a:pPr>
            <a:r>
              <a:rPr lang="en-US" sz="2000" b="1" u="sng" dirty="0" smtClean="0">
                <a:solidFill>
                  <a:schemeClr val="accent4">
                    <a:lumMod val="50000"/>
                  </a:schemeClr>
                </a:solidFill>
              </a:rPr>
              <a:t>ATP wasting </a:t>
            </a:r>
            <a:r>
              <a:rPr lang="en-US" sz="2000" dirty="0" smtClean="0"/>
              <a:t>results from:</a:t>
            </a:r>
          </a:p>
          <a:p>
            <a:pPr marL="457200" indent="-457200">
              <a:buNone/>
            </a:pPr>
            <a:r>
              <a:rPr lang="en-US" sz="2000" dirty="0" smtClean="0"/>
              <a:t>(5) removal of via H+/Na+ exchanger (Na+ overload) and Na+ ions are removed by Na+/Ca++ exchanger (Ca++ overload)</a:t>
            </a:r>
          </a:p>
          <a:p>
            <a:pPr>
              <a:buNone/>
            </a:pPr>
            <a:r>
              <a:rPr lang="en-US" sz="2000" dirty="0" smtClean="0"/>
              <a:t>(6) Increased FFA stimulated synthesis of </a:t>
            </a:r>
            <a:r>
              <a:rPr lang="en-US" sz="2000" dirty="0" err="1" smtClean="0"/>
              <a:t>uncouplers</a:t>
            </a:r>
            <a:r>
              <a:rPr lang="en-US" sz="2000" dirty="0" smtClean="0"/>
              <a:t> that dissipate the electrochemical gradient across the inner mitochondrial membrane </a:t>
            </a:r>
            <a:endParaRPr lang="en-US" sz="2000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smtClean="0"/>
              <a:t>Production of free radicals (</a:t>
            </a:r>
            <a:r>
              <a:rPr lang="en-US" sz="2000" dirty="0" smtClean="0">
                <a:solidFill>
                  <a:srgbClr val="C00000"/>
                </a:solidFill>
              </a:rPr>
              <a:t>mitochondrial damage</a:t>
            </a:r>
            <a:r>
              <a:rPr lang="en-US" sz="2000" dirty="0" smtClean="0"/>
              <a:t>)</a:t>
            </a:r>
          </a:p>
        </p:txBody>
      </p:sp>
      <p:pic>
        <p:nvPicPr>
          <p:cNvPr id="11" name="Picture 2" descr="Full-size image (61 K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289" y="638267"/>
            <a:ext cx="4719483" cy="6007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444" y="574208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H+</a:t>
            </a:r>
            <a:endParaRPr lang="en-US" sz="1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62123" y="6006083"/>
            <a:ext cx="1216" cy="498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6370464" y="6158116"/>
            <a:ext cx="494036" cy="242684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chemeClr val="bg1"/>
                </a:solidFill>
                <a:latin typeface="Segoe" pitchFamily="34" charset="0"/>
              </a:rPr>
              <a:t>UCP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002104" y="6028107"/>
            <a:ext cx="186347" cy="195014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latin typeface="Segoe" pitchFamily="34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123" y="5922828"/>
            <a:ext cx="382857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All lead to loss of cardiac contractile power.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16071" y="5972538"/>
            <a:ext cx="3515149" cy="3922"/>
          </a:xfrm>
          <a:prstGeom prst="line">
            <a:avLst/>
          </a:prstGeom>
          <a:ln w="76200" cmpd="tri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0"/>
            <a:ext cx="3406878" cy="1329595"/>
          </a:xfrm>
        </p:spPr>
        <p:txBody>
          <a:bodyPr/>
          <a:lstStyle/>
          <a:p>
            <a:pPr rtl="0"/>
            <a:r>
              <a:rPr lang="en-US" dirty="0" smtClean="0"/>
              <a:t>Therapeutic </a:t>
            </a:r>
            <a:r>
              <a:rPr lang="en-US" dirty="0" smtClean="0">
                <a:solidFill>
                  <a:srgbClr val="C00000"/>
                </a:solidFill>
              </a:rPr>
              <a:t>targets (1)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9" name="Picture 2" descr="http://ars.els-cdn.com/content/image/1-s2.0-S0167488911000231-g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62683" y="0"/>
            <a:ext cx="5321358" cy="681303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56814" y="0"/>
            <a:ext cx="3537678" cy="172386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6992" y="795647"/>
            <a:ext cx="653143" cy="1588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24467" y="1688688"/>
            <a:ext cx="3465867" cy="446891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Glucose–insulin–potassium (GIK) (reduce circulating fatty acid concentrations, while maintaining circulating glucose concentration)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PPAR agonists (increase beta-oxidation in peripheral tissues)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β-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adrenoceptor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antagonists (reduce catecholamine-induced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lipolysis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35974" y="1600200"/>
            <a:ext cx="3481587" cy="4213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2600" dirty="0" smtClean="0"/>
              <a:t>The mitochondrial uptake of long chain </a:t>
            </a:r>
            <a:r>
              <a:rPr lang="en-US" sz="2600" dirty="0" err="1" smtClean="0"/>
              <a:t>acyl-CoAs</a:t>
            </a:r>
            <a:r>
              <a:rPr lang="en-US" sz="2600" dirty="0" smtClean="0"/>
              <a:t> can be reduced </a:t>
            </a:r>
          </a:p>
          <a:p>
            <a:pPr lvl="1" algn="l" rtl="0"/>
            <a:r>
              <a:rPr lang="en-US" sz="2600" dirty="0" err="1" smtClean="0"/>
              <a:t>Carnitine</a:t>
            </a:r>
            <a:r>
              <a:rPr lang="en-US" sz="2600" dirty="0" smtClean="0"/>
              <a:t> </a:t>
            </a:r>
            <a:r>
              <a:rPr lang="en-US" sz="2600" dirty="0" err="1" smtClean="0"/>
              <a:t>palmitoyl</a:t>
            </a:r>
            <a:r>
              <a:rPr lang="en-US" sz="2600" dirty="0" smtClean="0"/>
              <a:t> </a:t>
            </a:r>
            <a:r>
              <a:rPr lang="en-US" sz="2600" dirty="0" err="1" smtClean="0"/>
              <a:t>tranferase</a:t>
            </a:r>
            <a:r>
              <a:rPr lang="en-US" sz="2600" dirty="0" smtClean="0"/>
              <a:t>-I (CPTI)</a:t>
            </a:r>
          </a:p>
          <a:p>
            <a:pPr lvl="1" algn="l" rtl="0"/>
            <a:r>
              <a:rPr lang="en-US" sz="2600" dirty="0" err="1" smtClean="0"/>
              <a:t>Malonyl-CoA</a:t>
            </a:r>
            <a:r>
              <a:rPr lang="en-US" sz="2600" dirty="0" smtClean="0"/>
              <a:t> </a:t>
            </a:r>
            <a:r>
              <a:rPr lang="en-US" sz="2600" dirty="0" err="1" smtClean="0"/>
              <a:t>decarboxylase</a:t>
            </a:r>
            <a:r>
              <a:rPr lang="en-US" sz="2600" dirty="0" smtClean="0"/>
              <a:t> (MCD) inhibitors</a:t>
            </a:r>
          </a:p>
        </p:txBody>
      </p:sp>
      <p:pic>
        <p:nvPicPr>
          <p:cNvPr id="9" name="Picture 2" descr="http://ars.els-cdn.com/content/image/1-s2.0-S0167488911000231-g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31069" y="0"/>
            <a:ext cx="5297942" cy="6783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00407" y="1394085"/>
            <a:ext cx="2143593" cy="202367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6477" y="0"/>
            <a:ext cx="3406878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Therapeutic </a:t>
            </a: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targets (2)</a:t>
            </a:r>
            <a:endParaRPr kumimoji="0" lang="ar-JO" sz="4800" b="0" i="0" u="none" strike="noStrike" kern="1200" cap="none" spc="-150" normalizeH="0" baseline="0" noProof="0" dirty="0">
              <a:ln w="3175"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39213" y="1600200"/>
            <a:ext cx="3333377" cy="153272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2600" dirty="0" smtClean="0"/>
              <a:t>Fatty acid oxidation inhibitors reduce the rates of myocardial fatty acid oxidation.</a:t>
            </a:r>
          </a:p>
        </p:txBody>
      </p:sp>
      <p:pic>
        <p:nvPicPr>
          <p:cNvPr id="9" name="Picture 2" descr="http://ars.els-cdn.com/content/image/1-s2.0-S0167488911000231-g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92511" y="23201"/>
            <a:ext cx="5291529" cy="67748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56223" y="3177914"/>
            <a:ext cx="2818152" cy="322288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973291" y="3538848"/>
            <a:ext cx="593762" cy="261256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6477" y="0"/>
            <a:ext cx="3406878" cy="1329595"/>
          </a:xfrm>
        </p:spPr>
        <p:txBody>
          <a:bodyPr/>
          <a:lstStyle/>
          <a:p>
            <a:pPr rtl="0"/>
            <a:r>
              <a:rPr lang="en-US" dirty="0" smtClean="0"/>
              <a:t>Therapeutic </a:t>
            </a:r>
            <a:r>
              <a:rPr lang="en-US" dirty="0" smtClean="0">
                <a:solidFill>
                  <a:srgbClr val="C00000"/>
                </a:solidFill>
              </a:rPr>
              <a:t>targets (3)</a:t>
            </a:r>
            <a:endParaRPr lang="ar-J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1226" y="1600200"/>
            <a:ext cx="3554361" cy="35732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2600" dirty="0" smtClean="0"/>
              <a:t>Glucose oxidation can be increased by compounds that </a:t>
            </a:r>
          </a:p>
          <a:p>
            <a:pPr lvl="1"/>
            <a:r>
              <a:rPr lang="en-US" sz="2600" dirty="0" smtClean="0"/>
              <a:t>increase pyruvate dehydrogenase (PDH) complex activity</a:t>
            </a:r>
          </a:p>
          <a:p>
            <a:pPr lvl="1"/>
            <a:r>
              <a:rPr lang="en-US" sz="2600" dirty="0" smtClean="0"/>
              <a:t>inhibit PDK</a:t>
            </a:r>
            <a:endParaRPr lang="ar-JO" sz="2600" dirty="0" smtClean="0"/>
          </a:p>
          <a:p>
            <a:pPr algn="l" rtl="0"/>
            <a:endParaRPr lang="ar-JO" sz="2600" dirty="0"/>
          </a:p>
        </p:txBody>
      </p:sp>
      <p:pic>
        <p:nvPicPr>
          <p:cNvPr id="9" name="Picture 2" descr="http://ars.els-cdn.com/content/image/1-s2.0-S0167488911000231-g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74391" y="0"/>
            <a:ext cx="5309650" cy="67980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42217" y="3117954"/>
            <a:ext cx="1978702" cy="184379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477" y="0"/>
            <a:ext cx="3406878" cy="1329595"/>
          </a:xfrm>
        </p:spPr>
        <p:txBody>
          <a:bodyPr/>
          <a:lstStyle/>
          <a:p>
            <a:pPr rtl="0"/>
            <a:r>
              <a:rPr lang="en-US" dirty="0" smtClean="0"/>
              <a:t>Therapeutic </a:t>
            </a:r>
            <a:r>
              <a:rPr lang="en-US" dirty="0" smtClean="0">
                <a:solidFill>
                  <a:srgbClr val="C00000"/>
                </a:solidFill>
              </a:rPr>
              <a:t>targets (4)</a:t>
            </a:r>
            <a:endParaRPr lang="ar-J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Biomarkers of HF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52" y="739724"/>
            <a:ext cx="6656438" cy="58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4656" t="71697" r="39444" b="12822"/>
          <a:stretch>
            <a:fillRect/>
          </a:stretch>
        </p:blipFill>
        <p:spPr bwMode="auto">
          <a:xfrm>
            <a:off x="6784258" y="1415845"/>
            <a:ext cx="2359742" cy="200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1846" t="86670" r="22452"/>
          <a:stretch>
            <a:fillRect/>
          </a:stretch>
        </p:blipFill>
        <p:spPr bwMode="auto">
          <a:xfrm>
            <a:off x="6473127" y="4704735"/>
            <a:ext cx="2670873" cy="12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288890" y="4468761"/>
            <a:ext cx="2227007" cy="2079523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prstDash val="lgDashDotDot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671501"/>
          </a:xfrm>
        </p:spPr>
        <p:txBody>
          <a:bodyPr/>
          <a:lstStyle/>
          <a:p>
            <a:r>
              <a:rPr lang="en-US" dirty="0" smtClean="0"/>
              <a:t>Metabolic profile in </a:t>
            </a:r>
            <a:r>
              <a:rPr lang="en-US" dirty="0" err="1" smtClean="0"/>
              <a:t>cardiomyocytes</a:t>
            </a:r>
            <a:endParaRPr lang="en-US" dirty="0" smtClean="0"/>
          </a:p>
          <a:p>
            <a:r>
              <a:rPr lang="en-US" dirty="0" smtClean="0"/>
              <a:t>Alteration in metabolic profile during ischemia and reperfusion</a:t>
            </a:r>
          </a:p>
          <a:p>
            <a:r>
              <a:rPr lang="en-US" dirty="0" smtClean="0"/>
              <a:t>Therapeutic targets</a:t>
            </a:r>
          </a:p>
          <a:p>
            <a:r>
              <a:rPr lang="en-US" dirty="0" smtClean="0"/>
              <a:t>Biomarkers of heart failure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Pathways</a:t>
            </a:r>
            <a:endParaRPr lang="en-US" dirty="0"/>
          </a:p>
        </p:txBody>
      </p:sp>
      <p:pic>
        <p:nvPicPr>
          <p:cNvPr id="10" name="Picture 2" descr="c14f019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26860" t="21753" r="31257" b="9937"/>
          <a:stretch>
            <a:fillRect/>
          </a:stretch>
        </p:blipFill>
        <p:spPr bwMode="auto">
          <a:xfrm>
            <a:off x="118212" y="3685042"/>
            <a:ext cx="2030191" cy="29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0214" y="4764655"/>
            <a:ext cx="6804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indent="-17621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&gt;95% of ATP comes from oxidative </a:t>
            </a:r>
            <a:r>
              <a:rPr lang="en-US" sz="2000" b="1" dirty="0" err="1" smtClean="0">
                <a:solidFill>
                  <a:srgbClr val="C00000"/>
                </a:solidFill>
              </a:rPr>
              <a:t>phosphorylation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76213" lvl="1" indent="-17621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Complete ATP turnover every 10s (constant)</a:t>
            </a:r>
          </a:p>
          <a:p>
            <a:pPr marL="176213" lvl="1" indent="-17621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60–70% of ATP hydrolysis fuels contractile power., and the rest is used for maintaining ionic homeostasis.</a:t>
            </a:r>
          </a:p>
          <a:p>
            <a:pPr marL="176213" lvl="1" indent="-176213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Fatty acid oxidation requires a greater oxygen consumption per produced ATP compared to glucose oxidation.</a:t>
            </a:r>
          </a:p>
        </p:txBody>
      </p:sp>
      <p:pic>
        <p:nvPicPr>
          <p:cNvPr id="12" name="Picture 2" descr="c14f013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8547"/>
          <a:stretch>
            <a:fillRect/>
          </a:stretch>
        </p:blipFill>
        <p:spPr bwMode="auto">
          <a:xfrm>
            <a:off x="191728" y="722672"/>
            <a:ext cx="3628103" cy="28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4772" y="1106129"/>
            <a:ext cx="4580244" cy="37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 flipV="1">
            <a:off x="88498" y="3628103"/>
            <a:ext cx="2890684" cy="1"/>
          </a:xfrm>
          <a:prstGeom prst="line">
            <a:avLst/>
          </a:prstGeom>
          <a:ln w="76200" cmpd="tri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08323" y="943900"/>
            <a:ext cx="14748" cy="3628102"/>
          </a:xfrm>
          <a:prstGeom prst="line">
            <a:avLst/>
          </a:prstGeom>
          <a:ln w="76200" cmpd="tri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3887" y="244823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60-90%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6132" y="32495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10-40%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Preferential substrates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398127"/>
          </a:xfrm>
        </p:spPr>
        <p:txBody>
          <a:bodyPr/>
          <a:lstStyle/>
          <a:p>
            <a:r>
              <a:rPr lang="en-US" dirty="0" smtClean="0"/>
              <a:t>Sufficient oxygen:</a:t>
            </a:r>
          </a:p>
          <a:p>
            <a:pPr lvl="1"/>
            <a:r>
              <a:rPr lang="en-US" dirty="0" smtClean="0"/>
              <a:t>Fatty acids (50-70%)</a:t>
            </a:r>
          </a:p>
          <a:p>
            <a:pPr lvl="1"/>
            <a:r>
              <a:rPr lang="en-US" dirty="0" smtClean="0"/>
              <a:t>Glucose (30%)</a:t>
            </a:r>
          </a:p>
          <a:p>
            <a:pPr lvl="2"/>
            <a:r>
              <a:rPr lang="en-US" dirty="0" err="1" smtClean="0"/>
              <a:t>Glycolysis</a:t>
            </a:r>
            <a:r>
              <a:rPr lang="en-US" dirty="0" smtClean="0"/>
              <a:t> produces 5% of ATP.</a:t>
            </a:r>
          </a:p>
          <a:p>
            <a:pPr marL="396875" lvl="2" indent="-396875">
              <a:buBlip>
                <a:blip r:embed="rId2"/>
              </a:buBlip>
            </a:pPr>
            <a:r>
              <a:rPr lang="en-US" sz="2800" dirty="0" smtClean="0"/>
              <a:t>Increased muscular activity and under ischemic conditions</a:t>
            </a:r>
          </a:p>
          <a:p>
            <a:pPr lvl="1"/>
            <a:r>
              <a:rPr lang="en-US" dirty="0" smtClean="0"/>
              <a:t>Glucose and lactate</a:t>
            </a:r>
          </a:p>
          <a:p>
            <a:r>
              <a:rPr lang="en-US" dirty="0" smtClean="0"/>
              <a:t>Pathological conditions and starvation:</a:t>
            </a:r>
          </a:p>
          <a:p>
            <a:pPr lvl="1"/>
            <a:r>
              <a:rPr lang="en-US" dirty="0" err="1" smtClean="0"/>
              <a:t>Ketone</a:t>
            </a:r>
            <a:r>
              <a:rPr lang="en-US" dirty="0" smtClean="0"/>
              <a:t> bodies and amino acids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acid metabolism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46787" y="1678344"/>
            <a:ext cx="5574818" cy="368698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5816927" y="3104433"/>
            <a:ext cx="736099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70-90%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7371" y="2730734"/>
            <a:ext cx="736099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10-30%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838" y="5714215"/>
            <a:ext cx="8381471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ACC,</a:t>
            </a:r>
            <a:r>
              <a:rPr lang="en-US" sz="1600" b="1" dirty="0" smtClean="0">
                <a:solidFill>
                  <a:srgbClr val="C00000"/>
                </a:solidFill>
              </a:rPr>
              <a:t> acetyl-</a:t>
            </a:r>
            <a:r>
              <a:rPr lang="en-US" sz="1600" b="1" dirty="0" err="1" smtClean="0">
                <a:solidFill>
                  <a:srgbClr val="C00000"/>
                </a:solidFill>
              </a:rPr>
              <a:t>CoA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carboxylase</a:t>
            </a:r>
            <a:r>
              <a:rPr lang="en-US" sz="1600" b="1" dirty="0" smtClean="0">
                <a:solidFill>
                  <a:srgbClr val="C00000"/>
                </a:solidFill>
              </a:rPr>
              <a:t>; </a:t>
            </a:r>
            <a:r>
              <a:rPr lang="en-US" sz="1600" b="1" dirty="0" smtClean="0"/>
              <a:t>CAT,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carnitine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acyltranslocase</a:t>
            </a:r>
            <a:r>
              <a:rPr lang="en-US" sz="1600" b="1" dirty="0" smtClean="0">
                <a:solidFill>
                  <a:srgbClr val="C00000"/>
                </a:solidFill>
              </a:rPr>
              <a:t>; </a:t>
            </a:r>
            <a:r>
              <a:rPr lang="en-US" sz="1600" b="1" dirty="0" smtClean="0"/>
              <a:t>CPT-I,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carnitine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palmitoyltransferase</a:t>
            </a:r>
            <a:r>
              <a:rPr lang="en-US" sz="1600" b="1" dirty="0" smtClean="0">
                <a:solidFill>
                  <a:srgbClr val="C00000"/>
                </a:solidFill>
              </a:rPr>
              <a:t>; </a:t>
            </a:r>
            <a:r>
              <a:rPr lang="en-US" sz="1600" b="1" dirty="0" smtClean="0"/>
              <a:t>FABPPM,</a:t>
            </a:r>
            <a:r>
              <a:rPr lang="en-US" sz="1600" b="1" dirty="0" smtClean="0">
                <a:solidFill>
                  <a:srgbClr val="C00000"/>
                </a:solidFill>
              </a:rPr>
              <a:t> plasma membrane fatty acid binding protein; </a:t>
            </a:r>
            <a:r>
              <a:rPr lang="en-US" sz="1600" b="1" dirty="0" smtClean="0"/>
              <a:t>FAT,</a:t>
            </a:r>
            <a:r>
              <a:rPr lang="en-US" sz="1600" b="1" dirty="0" smtClean="0">
                <a:solidFill>
                  <a:srgbClr val="C00000"/>
                </a:solidFill>
              </a:rPr>
              <a:t> fatty acid transporter; </a:t>
            </a:r>
          </a:p>
          <a:p>
            <a:r>
              <a:rPr lang="en-US" sz="1600" b="1" dirty="0" smtClean="0"/>
              <a:t>LPL,</a:t>
            </a:r>
            <a:r>
              <a:rPr lang="en-US" sz="1600" b="1" dirty="0" smtClean="0">
                <a:solidFill>
                  <a:srgbClr val="C00000"/>
                </a:solidFill>
              </a:rPr>
              <a:t> lipoprotein lipase; </a:t>
            </a:r>
            <a:r>
              <a:rPr lang="en-US" sz="1600" b="1" dirty="0" smtClean="0"/>
              <a:t>MCD,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malonyl-CoA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decarboxylase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ar-JO" sz="1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8456" y="9179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Fatty acids enter the </a:t>
            </a:r>
            <a:r>
              <a:rPr lang="en-US" sz="1600" b="1" dirty="0" err="1" smtClean="0">
                <a:solidFill>
                  <a:srgbClr val="C00000"/>
                </a:solidFill>
              </a:rPr>
              <a:t>cardiomyocyte</a:t>
            </a:r>
            <a:r>
              <a:rPr lang="en-US" sz="1600" b="1" dirty="0" smtClean="0">
                <a:solidFill>
                  <a:srgbClr val="C00000"/>
                </a:solidFill>
              </a:rPr>
              <a:t> by either passive diffusion or by either FAT or </a:t>
            </a:r>
            <a:r>
              <a:rPr lang="en-US" sz="1600" b="1" dirty="0" err="1" smtClean="0">
                <a:solidFill>
                  <a:srgbClr val="C00000"/>
                </a:solidFill>
              </a:rPr>
              <a:t>FABPpm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5922" y="2032422"/>
            <a:ext cx="1622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FAs are </a:t>
            </a:r>
            <a:r>
              <a:rPr lang="en-US" sz="1600" b="1" dirty="0" err="1" smtClean="0">
                <a:solidFill>
                  <a:srgbClr val="C00000"/>
                </a:solidFill>
              </a:rPr>
              <a:t>esterified</a:t>
            </a:r>
            <a:r>
              <a:rPr lang="en-US" sz="1600" b="1" dirty="0" smtClean="0">
                <a:solidFill>
                  <a:srgbClr val="C00000"/>
                </a:solidFill>
              </a:rPr>
              <a:t> into fatty </a:t>
            </a:r>
            <a:r>
              <a:rPr lang="en-US" sz="1600" b="1" dirty="0" err="1" smtClean="0">
                <a:solidFill>
                  <a:srgbClr val="C00000"/>
                </a:solidFill>
              </a:rPr>
              <a:t>acyl-CoA</a:t>
            </a:r>
            <a:r>
              <a:rPr lang="en-US" sz="1600" b="1" dirty="0" smtClean="0">
                <a:solidFill>
                  <a:srgbClr val="C00000"/>
                </a:solidFill>
              </a:rPr>
              <a:t> by FACS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7713" y="3979211"/>
            <a:ext cx="1976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fatty </a:t>
            </a:r>
            <a:r>
              <a:rPr lang="en-US" sz="1600" b="1" dirty="0" err="1" smtClean="0">
                <a:solidFill>
                  <a:srgbClr val="C00000"/>
                </a:solidFill>
              </a:rPr>
              <a:t>acyl</a:t>
            </a:r>
            <a:r>
              <a:rPr lang="en-US" sz="1600" b="1" dirty="0" smtClean="0">
                <a:solidFill>
                  <a:srgbClr val="C00000"/>
                </a:solidFill>
              </a:rPr>
              <a:t> molecule is transferred into the matrix by a </a:t>
            </a:r>
            <a:r>
              <a:rPr lang="en-US" sz="1600" b="1" dirty="0" err="1" smtClean="0">
                <a:solidFill>
                  <a:srgbClr val="C00000"/>
                </a:solidFill>
              </a:rPr>
              <a:t>carnitine</a:t>
            </a:r>
            <a:r>
              <a:rPr lang="en-US" sz="1600" b="1" dirty="0" smtClean="0">
                <a:solidFill>
                  <a:srgbClr val="C00000"/>
                </a:solidFill>
              </a:rPr>
              <a:t>-dependent transport system.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488" y="1109045"/>
            <a:ext cx="1858297" cy="452431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Malonyl-CoA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 is formed from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carboxylation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 of acetyl-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CoA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 by ACC.</a:t>
            </a:r>
          </a:p>
          <a:p>
            <a:endParaRPr lang="en-US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The activity of CPT-I is strongly inhibited by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malonyl-CoA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en-US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MCD converts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malonyl-CoA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 back to acetyl-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CoA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 and CO2.</a:t>
            </a:r>
          </a:p>
          <a:p>
            <a:endParaRPr lang="en-US" sz="1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The activity of ACC is inhibited by </a:t>
            </a:r>
            <a:r>
              <a:rPr lang="en-US" sz="1600" b="1" dirty="0" err="1" smtClean="0">
                <a:solidFill>
                  <a:schemeClr val="accent4">
                    <a:lumMod val="50000"/>
                  </a:schemeClr>
                </a:solidFill>
              </a:rPr>
              <a:t>phosphorylation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 by AMPK.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08671" y="2344994"/>
            <a:ext cx="2315497" cy="1002890"/>
          </a:xfrm>
          <a:prstGeom prst="rect">
            <a:avLst/>
          </a:prstGeom>
          <a:noFill/>
          <a:ln w="38100" cmpd="sng">
            <a:solidFill>
              <a:schemeClr val="accent4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and glycogen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0972" y="1855290"/>
            <a:ext cx="7824051" cy="44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905203" y="1890365"/>
            <a:ext cx="2128603" cy="324204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0439" y="858316"/>
            <a:ext cx="8318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Glycolytic</a:t>
            </a:r>
            <a:r>
              <a:rPr lang="en-US" sz="2400" b="1" dirty="0" smtClean="0">
                <a:solidFill>
                  <a:srgbClr val="C00000"/>
                </a:solidFill>
              </a:rPr>
              <a:t> substrate is derived from exogenous glucose and glycogen stores.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transporters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4464" y="1215685"/>
          <a:ext cx="8431967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8534"/>
                <a:gridCol w="2349892"/>
                <a:gridCol w="4753541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err="1" smtClean="0"/>
                        <a:t>Tansporter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Major Sites</a:t>
                      </a:r>
                      <a:br>
                        <a:rPr lang="en-US" dirty="0"/>
                      </a:br>
                      <a:r>
                        <a:rPr lang="en-US" dirty="0"/>
                        <a:t>of Expression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Characteristics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GLUT-1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Brain, erythrocyte, endothelial cells, fetal tissues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/>
                        <a:t>Transports glucose and </a:t>
                      </a:r>
                      <a:r>
                        <a:rPr lang="en-US" sz="1800" kern="1200" dirty="0" err="1" smtClean="0"/>
                        <a:t>galactose</a:t>
                      </a:r>
                      <a:r>
                        <a:rPr lang="en-US" sz="1800" kern="1200" dirty="0" smtClean="0"/>
                        <a:t>, not fructose</a:t>
                      </a:r>
                    </a:p>
                    <a:p>
                      <a:pPr algn="l" rtl="0"/>
                      <a:r>
                        <a:rPr lang="en-US" sz="1800" kern="1200" dirty="0" smtClean="0"/>
                        <a:t>Low Km (~ 1 </a:t>
                      </a:r>
                      <a:r>
                        <a:rPr lang="en-US" sz="1800" kern="1200" dirty="0" err="1" smtClean="0"/>
                        <a:t>mM</a:t>
                      </a:r>
                      <a:r>
                        <a:rPr lang="en-US" sz="1800" kern="1200" dirty="0" smtClean="0"/>
                        <a:t>)</a:t>
                      </a:r>
                      <a:endParaRPr lang="en-US" sz="18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GLUT-2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Liver, pancreatic beta cell, small intestine, kidney.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 smtClean="0"/>
                        <a:t>Transports </a:t>
                      </a:r>
                      <a:r>
                        <a:rPr lang="en-US" sz="1800" kern="1200" dirty="0"/>
                        <a:t>glucose, </a:t>
                      </a:r>
                      <a:r>
                        <a:rPr lang="en-US" sz="1800" kern="1200" dirty="0" err="1"/>
                        <a:t>galactose</a:t>
                      </a:r>
                      <a:r>
                        <a:rPr lang="en-US" sz="1800" kern="1200" dirty="0"/>
                        <a:t> and </a:t>
                      </a:r>
                      <a:r>
                        <a:rPr lang="en-US" sz="1800" kern="1200" dirty="0" smtClean="0"/>
                        <a:t>fructose</a:t>
                      </a:r>
                    </a:p>
                    <a:p>
                      <a:pPr algn="l" rtl="0"/>
                      <a:r>
                        <a:rPr lang="en-US" sz="1800" kern="1200" dirty="0" smtClean="0"/>
                        <a:t>Low </a:t>
                      </a:r>
                      <a:r>
                        <a:rPr lang="en-US" sz="1800" kern="1200" dirty="0"/>
                        <a:t>affinity, high capacity glucose </a:t>
                      </a:r>
                      <a:r>
                        <a:rPr lang="en-US" sz="1800" kern="1200" dirty="0" smtClean="0"/>
                        <a:t>transporter</a:t>
                      </a:r>
                    </a:p>
                    <a:p>
                      <a:pPr algn="l" rtl="0"/>
                      <a:r>
                        <a:rPr lang="en-US" sz="1800" kern="1200" dirty="0" smtClean="0"/>
                        <a:t>High Km (15–20 </a:t>
                      </a:r>
                      <a:r>
                        <a:rPr lang="en-US" sz="1800" kern="1200" dirty="0" err="1" smtClean="0"/>
                        <a:t>mM</a:t>
                      </a:r>
                      <a:r>
                        <a:rPr lang="en-US" sz="1800" kern="1200" dirty="0" smtClean="0"/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GLUT-3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/>
                        <a:t>Brain, placenta and testes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/>
                        <a:t>Transports glucose (high </a:t>
                      </a:r>
                      <a:r>
                        <a:rPr lang="en-US" sz="1800" kern="1200" dirty="0" smtClean="0"/>
                        <a:t>affinity; and </a:t>
                      </a:r>
                      <a:r>
                        <a:rPr lang="en-US" sz="1800" kern="1200" dirty="0" err="1"/>
                        <a:t>galactose</a:t>
                      </a:r>
                      <a:r>
                        <a:rPr lang="en-US" sz="1800" kern="1200" dirty="0"/>
                        <a:t>, not </a:t>
                      </a:r>
                      <a:r>
                        <a:rPr lang="en-US" sz="1800" kern="1200" dirty="0" smtClean="0"/>
                        <a:t>fructose</a:t>
                      </a:r>
                    </a:p>
                    <a:p>
                      <a:pPr algn="l" rtl="0"/>
                      <a:r>
                        <a:rPr lang="en-US" sz="1800" kern="1200" dirty="0" smtClean="0"/>
                        <a:t>Low Km (&lt;1 </a:t>
                      </a:r>
                      <a:r>
                        <a:rPr lang="en-US" sz="1800" kern="1200" dirty="0" err="1" smtClean="0"/>
                        <a:t>mM</a:t>
                      </a:r>
                      <a:r>
                        <a:rPr lang="en-US" sz="1800" kern="1200" dirty="0" smtClean="0"/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GLUT-4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Skeletal and cardiac muscle, 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</a:rPr>
                        <a:t>adipocytes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</a:rPr>
                        <a:t>Insulin-responsive; High </a:t>
                      </a:r>
                      <a:r>
                        <a:rPr lang="en-US" sz="1800" b="1" kern="1200" dirty="0">
                          <a:solidFill>
                            <a:srgbClr val="C00000"/>
                          </a:solidFill>
                        </a:rPr>
                        <a:t>affinity for 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</a:rPr>
                        <a:t>glucose</a:t>
                      </a:r>
                    </a:p>
                    <a:p>
                      <a:pPr algn="l" rtl="0"/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</a:rPr>
                        <a:t>Medium Km (2.5–5 </a:t>
                      </a:r>
                      <a:r>
                        <a:rPr lang="en-US" sz="1800" b="1" kern="1200" dirty="0" err="1" smtClean="0">
                          <a:solidFill>
                            <a:srgbClr val="C00000"/>
                          </a:solidFill>
                        </a:rPr>
                        <a:t>mM</a:t>
                      </a:r>
                      <a:r>
                        <a:rPr lang="en-US" sz="1800" b="1" kern="12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GLUT-5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Small intestine, </a:t>
                      </a:r>
                      <a:r>
                        <a:rPr lang="en-US" dirty="0" smtClean="0"/>
                        <a:t>sperm, brain, kidney, </a:t>
                      </a:r>
                      <a:r>
                        <a:rPr lang="en-US" dirty="0" err="1" smtClean="0"/>
                        <a:t>adipocytes</a:t>
                      </a:r>
                      <a:r>
                        <a:rPr lang="en-US" dirty="0" smtClean="0"/>
                        <a:t> and muscle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/>
                        <a:t>Transports fructose, but not glucose or </a:t>
                      </a:r>
                      <a:r>
                        <a:rPr lang="en-US" sz="1800" kern="1200" dirty="0" err="1" smtClean="0"/>
                        <a:t>galactose</a:t>
                      </a:r>
                      <a:endParaRPr lang="en-US" sz="1800" kern="1200" dirty="0" smtClean="0"/>
                    </a:p>
                    <a:p>
                      <a:pPr algn="l" rtl="0"/>
                      <a:r>
                        <a:rPr lang="en-US" sz="1800" kern="1200" dirty="0" smtClean="0"/>
                        <a:t>Medium Km (~ 6 </a:t>
                      </a:r>
                      <a:r>
                        <a:rPr lang="en-US" sz="1800" kern="1200" dirty="0" err="1" smtClean="0"/>
                        <a:t>mM</a:t>
                      </a:r>
                      <a:r>
                        <a:rPr lang="en-US" sz="1800" kern="1200" dirty="0" smtClean="0"/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GLUT-4 translocation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87418" y="1128251"/>
            <a:ext cx="7135318" cy="504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6647" y="2100816"/>
            <a:ext cx="95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00000"/>
                </a:solidFill>
              </a:rPr>
              <a:t>Ischemia</a:t>
            </a:r>
          </a:p>
          <a:p>
            <a:r>
              <a:rPr lang="en-US" sz="1400" b="1" i="1" dirty="0" smtClean="0">
                <a:solidFill>
                  <a:srgbClr val="C00000"/>
                </a:solidFill>
              </a:rPr>
              <a:t>Work load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412946" y="2624036"/>
            <a:ext cx="430595" cy="12824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template 3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5</Template>
  <TotalTime>9616</TotalTime>
  <Words>1146</Words>
  <Application>Microsoft Office PowerPoint</Application>
  <PresentationFormat>On-screen Show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Green template 3</vt:lpstr>
      <vt:lpstr>White with Courier font for code slides</vt:lpstr>
      <vt:lpstr>Metabolism of cardiac muscle</vt:lpstr>
      <vt:lpstr>What is heart failure?</vt:lpstr>
      <vt:lpstr>Lecture outline</vt:lpstr>
      <vt:lpstr>Pathways</vt:lpstr>
      <vt:lpstr>Preferential substrates</vt:lpstr>
      <vt:lpstr>Fatty acid metabolism</vt:lpstr>
      <vt:lpstr>Glucose and glycogen</vt:lpstr>
      <vt:lpstr>Glucose transporters</vt:lpstr>
      <vt:lpstr>GLUT-4 translocation</vt:lpstr>
      <vt:lpstr>Lactate transport and metabolism</vt:lpstr>
      <vt:lpstr>Production of ketone bodies</vt:lpstr>
      <vt:lpstr>Regulation of glucose metabolism by FFA and ketone bodies</vt:lpstr>
      <vt:lpstr>Regulation of fatty acid metabolism by glucose</vt:lpstr>
      <vt:lpstr>The glucose-fatty acid (Randle) cycle</vt:lpstr>
      <vt:lpstr>Metabolic regulation by AMPK </vt:lpstr>
      <vt:lpstr>AMPK and glucose metabolism</vt:lpstr>
      <vt:lpstr>AMPK and fatty acid oxidation</vt:lpstr>
      <vt:lpstr>Peroxisome proliferator activated receptor (PPAR)</vt:lpstr>
      <vt:lpstr>How does ischemia alter metabolic profile?</vt:lpstr>
      <vt:lpstr>Metabolism during reperfusion</vt:lpstr>
      <vt:lpstr>Consequences of metabolism during reperfusion</vt:lpstr>
      <vt:lpstr>Therapeutic targets (1)</vt:lpstr>
      <vt:lpstr>Slide 23</vt:lpstr>
      <vt:lpstr>Therapeutic targets (3)</vt:lpstr>
      <vt:lpstr>Therapeutic targets (4)</vt:lpstr>
      <vt:lpstr>Biomarkers of HF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cardiac muscles</dc:title>
  <dc:creator>Ahram</dc:creator>
  <cp:lastModifiedBy>Ahram</cp:lastModifiedBy>
  <cp:revision>191</cp:revision>
  <dcterms:created xsi:type="dcterms:W3CDTF">2012-03-03T15:32:06Z</dcterms:created>
  <dcterms:modified xsi:type="dcterms:W3CDTF">2014-11-08T21:43:17Z</dcterms:modified>
</cp:coreProperties>
</file>