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8" r:id="rId4"/>
    <p:sldId id="273" r:id="rId5"/>
    <p:sldId id="259" r:id="rId6"/>
    <p:sldId id="260" r:id="rId7"/>
    <p:sldId id="258" r:id="rId8"/>
    <p:sldId id="277" r:id="rId9"/>
    <p:sldId id="278" r:id="rId10"/>
    <p:sldId id="280" r:id="rId11"/>
    <p:sldId id="261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6A085-097D-4201-AE7D-93E77D4AB7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47566-AAC7-4EF3-892E-613E3E296913}">
      <dgm:prSet/>
      <dgm:spPr/>
      <dgm:t>
        <a:bodyPr/>
        <a:lstStyle/>
        <a:p>
          <a:pPr rtl="0"/>
          <a:r>
            <a:rPr lang="en-US" b="1" dirty="0" smtClean="0">
              <a:solidFill>
                <a:srgbClr val="7030A0"/>
              </a:solidFill>
            </a:rPr>
            <a:t>           </a:t>
          </a:r>
          <a:r>
            <a:rPr lang="en-US" b="1" dirty="0" smtClean="0">
              <a:solidFill>
                <a:schemeClr val="bg1"/>
              </a:solidFill>
            </a:rPr>
            <a:t>Motivation</a:t>
          </a:r>
          <a:endParaRPr lang="en-US" b="1" dirty="0">
            <a:solidFill>
              <a:schemeClr val="bg1"/>
            </a:solidFill>
          </a:endParaRPr>
        </a:p>
      </dgm:t>
    </dgm:pt>
    <dgm:pt modelId="{02F93418-FCF7-4AF2-9081-611E793F6125}" type="parTrans" cxnId="{DB7A4BB9-4FFD-4BE7-B53C-5E21253F1157}">
      <dgm:prSet/>
      <dgm:spPr/>
      <dgm:t>
        <a:bodyPr/>
        <a:lstStyle/>
        <a:p>
          <a:endParaRPr lang="en-US"/>
        </a:p>
      </dgm:t>
    </dgm:pt>
    <dgm:pt modelId="{CBA619CE-BDFF-433A-B1A3-33866A5CCB2C}" type="sibTrans" cxnId="{DB7A4BB9-4FFD-4BE7-B53C-5E21253F1157}">
      <dgm:prSet/>
      <dgm:spPr/>
      <dgm:t>
        <a:bodyPr/>
        <a:lstStyle/>
        <a:p>
          <a:endParaRPr lang="en-US"/>
        </a:p>
      </dgm:t>
    </dgm:pt>
    <dgm:pt modelId="{A42751EC-4CE0-4970-BD6E-ECFABD1DF75D}" type="pres">
      <dgm:prSet presAssocID="{A076A085-097D-4201-AE7D-93E77D4AB7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420BAC-6FCB-4918-90EB-AA82ED84530E}" type="pres">
      <dgm:prSet presAssocID="{30147566-AAC7-4EF3-892E-613E3E29691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7A4BB9-4FFD-4BE7-B53C-5E21253F1157}" srcId="{A076A085-097D-4201-AE7D-93E77D4AB736}" destId="{30147566-AAC7-4EF3-892E-613E3E296913}" srcOrd="0" destOrd="0" parTransId="{02F93418-FCF7-4AF2-9081-611E793F6125}" sibTransId="{CBA619CE-BDFF-433A-B1A3-33866A5CCB2C}"/>
    <dgm:cxn modelId="{C9DDFC0B-D485-4F2E-B212-A82979CAEBB9}" type="presOf" srcId="{A076A085-097D-4201-AE7D-93E77D4AB736}" destId="{A42751EC-4CE0-4970-BD6E-ECFABD1DF75D}" srcOrd="0" destOrd="0" presId="urn:microsoft.com/office/officeart/2005/8/layout/vList2"/>
    <dgm:cxn modelId="{84484714-E82E-4019-86D6-F351AD841F0E}" type="presOf" srcId="{30147566-AAC7-4EF3-892E-613E3E296913}" destId="{3A420BAC-6FCB-4918-90EB-AA82ED84530E}" srcOrd="0" destOrd="0" presId="urn:microsoft.com/office/officeart/2005/8/layout/vList2"/>
    <dgm:cxn modelId="{1EA243FD-9009-44C2-B8AE-83EB8F1203D9}" type="presParOf" srcId="{A42751EC-4CE0-4970-BD6E-ECFABD1DF75D}" destId="{3A420BAC-6FCB-4918-90EB-AA82ED84530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420BAC-6FCB-4918-90EB-AA82ED84530E}">
      <dsp:nvSpPr>
        <dsp:cNvPr id="0" name=""/>
        <dsp:cNvSpPr/>
      </dsp:nvSpPr>
      <dsp:spPr>
        <a:xfrm>
          <a:off x="0" y="4349"/>
          <a:ext cx="7772400" cy="1439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solidFill>
                <a:srgbClr val="7030A0"/>
              </a:solidFill>
            </a:rPr>
            <a:t>           </a:t>
          </a:r>
          <a:r>
            <a:rPr lang="en-US" sz="6000" b="1" kern="1200" dirty="0" smtClean="0">
              <a:solidFill>
                <a:schemeClr val="bg1"/>
              </a:solidFill>
            </a:rPr>
            <a:t>Motivation</a:t>
          </a:r>
          <a:endParaRPr lang="en-US" sz="6000" b="1" kern="1200" dirty="0">
            <a:solidFill>
              <a:schemeClr val="bg1"/>
            </a:solidFill>
          </a:endParaRPr>
        </a:p>
      </dsp:txBody>
      <dsp:txXfrm>
        <a:off x="0" y="4349"/>
        <a:ext cx="7772400" cy="1439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87D4D-2AEB-4397-AC86-CFF552AB34F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DC5FD-6E7E-47BF-88BA-72062D0E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DC5FD-6E7E-47BF-88BA-72062D0ECC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36CE-A251-405A-9B8E-C460D2C5AD9A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F5D0-0C31-41C2-98E9-45DE6B9EF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1752601"/>
          <a:ext cx="77724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100" b="1" i="1" dirty="0" smtClean="0">
                <a:solidFill>
                  <a:srgbClr val="002060"/>
                </a:solidFill>
              </a:rPr>
              <a:t>Abdul-Monaf Al-Jadiry,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MD, FRCPsych </a:t>
            </a:r>
          </a:p>
          <a:p>
            <a:r>
              <a:rPr lang="en-US" sz="3100" b="1" i="1" dirty="0" smtClean="0">
                <a:solidFill>
                  <a:srgbClr val="002060"/>
                </a:solidFill>
              </a:rPr>
              <a:t>Professor of Psy</a:t>
            </a:r>
            <a:r>
              <a:rPr lang="en-US" b="1" i="1" dirty="0" smtClean="0">
                <a:solidFill>
                  <a:srgbClr val="002060"/>
                </a:solidFill>
              </a:rPr>
              <a:t>chiatry </a:t>
            </a:r>
          </a:p>
          <a:p>
            <a:endParaRPr lang="en-US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Theories of Motivation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 </a:t>
            </a:r>
            <a:r>
              <a:rPr lang="en-US" sz="3900" b="1" i="1" u="sng" dirty="0" smtClean="0"/>
              <a:t>Humanistic Theory of Motivation </a:t>
            </a:r>
            <a:endParaRPr lang="en-US" sz="3500" b="1" i="1" u="sng" dirty="0" smtClean="0"/>
          </a:p>
          <a:p>
            <a:pPr algn="just"/>
            <a:r>
              <a:rPr lang="en-US" b="1" dirty="0" smtClean="0"/>
              <a:t>Based on the idea that people have strong cognitive reasons to perform various actions. </a:t>
            </a:r>
          </a:p>
          <a:p>
            <a:pPr algn="just"/>
            <a:r>
              <a:rPr lang="en-US" b="1" dirty="0" smtClean="0"/>
              <a:t>his is famously illustrated in </a:t>
            </a:r>
            <a:r>
              <a:rPr lang="en-US" b="1" dirty="0" smtClean="0">
                <a:solidFill>
                  <a:srgbClr val="C00000"/>
                </a:solidFill>
              </a:rPr>
              <a:t>Abraham Maslow's hierarchy of needs</a:t>
            </a:r>
            <a:r>
              <a:rPr lang="en-US" b="1" dirty="0" smtClean="0"/>
              <a:t>, which presents different motivations at different levels. </a:t>
            </a:r>
          </a:p>
          <a:p>
            <a:pPr algn="just"/>
            <a:r>
              <a:rPr lang="en-US" b="1" dirty="0" smtClean="0"/>
              <a:t>First, people are motivated to fulfill basic biological needs for </a:t>
            </a:r>
            <a:r>
              <a:rPr lang="en-US" b="1" dirty="0" smtClean="0">
                <a:solidFill>
                  <a:srgbClr val="C00000"/>
                </a:solidFill>
              </a:rPr>
              <a:t>food and shelter</a:t>
            </a:r>
            <a:r>
              <a:rPr lang="en-US" b="1" dirty="0" smtClean="0"/>
              <a:t>, as well as those of </a:t>
            </a:r>
            <a:r>
              <a:rPr lang="en-US" b="1" dirty="0" smtClean="0">
                <a:solidFill>
                  <a:srgbClr val="C00000"/>
                </a:solidFill>
              </a:rPr>
              <a:t>safety, love and esteem. </a:t>
            </a:r>
          </a:p>
          <a:p>
            <a:pPr algn="just"/>
            <a:r>
              <a:rPr lang="en-US" b="1" dirty="0" smtClean="0"/>
              <a:t>Once the lower level needs have been met, the primary motivator becomes the </a:t>
            </a:r>
            <a:r>
              <a:rPr lang="en-US" b="1" dirty="0" smtClean="0">
                <a:solidFill>
                  <a:srgbClr val="C00000"/>
                </a:solidFill>
              </a:rPr>
              <a:t>need for self-actualization, </a:t>
            </a:r>
            <a:r>
              <a:rPr lang="en-US" b="1" dirty="0" smtClean="0"/>
              <a:t>or the desire to fulfill one's individual potential.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Extrinsic motivation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Extrinsic motivation </a:t>
            </a:r>
            <a:r>
              <a:rPr lang="en-US" sz="2800" b="1" dirty="0" smtClean="0">
                <a:solidFill>
                  <a:srgbClr val="002060"/>
                </a:solidFill>
              </a:rPr>
              <a:t>refers to the performance of an activity in order to </a:t>
            </a:r>
            <a:r>
              <a:rPr lang="en-US" sz="2800" b="1" dirty="0" smtClean="0">
                <a:solidFill>
                  <a:srgbClr val="C00000"/>
                </a:solidFill>
              </a:rPr>
              <a:t>attain a desired outcome </a:t>
            </a:r>
            <a:r>
              <a:rPr lang="en-US" sz="2800" b="1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Extrinsic motivation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comes from influences outside of the individual.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Common extrinsic motivations are rewards </a:t>
            </a:r>
            <a:r>
              <a:rPr lang="en-US" sz="2800" b="1" dirty="0" smtClean="0">
                <a:solidFill>
                  <a:srgbClr val="002060"/>
                </a:solidFill>
              </a:rPr>
              <a:t>(for example money or grades) and the threat of </a:t>
            </a:r>
            <a:r>
              <a:rPr lang="en-US" sz="2800" b="1" dirty="0" smtClean="0">
                <a:solidFill>
                  <a:schemeClr val="accent2"/>
                </a:solidFill>
              </a:rPr>
              <a:t>punishment following misbehavior.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chemeClr val="accent2"/>
                </a:solidFill>
              </a:rPr>
              <a:t>Competition is in an extrinsic motivation. 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526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accent2"/>
                </a:solidFill>
              </a:rPr>
              <a:t>Thank you</a:t>
            </a:r>
            <a:endParaRPr lang="en-US" sz="60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Motivation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Motivation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is the force that initiates, guides and maintains goal-oriented behaviors.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the  word used to describe the reasons for our actions, our desires, our needs, etc.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7030A0"/>
                </a:solidFill>
              </a:rPr>
              <a:t>For example</a:t>
            </a:r>
            <a:r>
              <a:rPr lang="en-US" sz="2800" b="1" dirty="0" smtClean="0">
                <a:solidFill>
                  <a:srgbClr val="002060"/>
                </a:solidFill>
              </a:rPr>
              <a:t>, when someone eats food to satisfy the need of hunger, or when a student does his/her work in school because they want a good grade.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259"/>
            <a:ext cx="8229600" cy="64794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Motivation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is the force that: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compels us to action.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drives us to work hard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pushes us to succeed.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influences our behavior and our ability to accomplish goals.</a:t>
            </a:r>
          </a:p>
          <a:p>
            <a:pPr algn="just">
              <a:lnSpc>
                <a:spcPct val="150000"/>
              </a:lnSpc>
            </a:pPr>
            <a:r>
              <a:rPr lang="en-US" b="1" i="1" dirty="0" smtClean="0">
                <a:solidFill>
                  <a:schemeClr val="accent2"/>
                </a:solidFill>
              </a:rPr>
              <a:t>Each form of motivation,  influence behavior in its own unique 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Drive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/>
              <a:t>An </a:t>
            </a:r>
            <a:r>
              <a:rPr lang="en-US" b="1" dirty="0" smtClean="0">
                <a:solidFill>
                  <a:srgbClr val="C00000"/>
                </a:solidFill>
              </a:rPr>
              <a:t>aroused state of psychological tension </a:t>
            </a:r>
            <a:r>
              <a:rPr lang="en-US" b="1" dirty="0" smtClean="0"/>
              <a:t>that typically arises from a </a:t>
            </a:r>
            <a:r>
              <a:rPr lang="en-US" b="1" dirty="0" smtClean="0">
                <a:solidFill>
                  <a:srgbClr val="C00000"/>
                </a:solidFill>
              </a:rPr>
              <a:t>need</a:t>
            </a:r>
            <a:r>
              <a:rPr lang="en-US" b="1" dirty="0" smtClean="0"/>
              <a:t>. </a:t>
            </a:r>
          </a:p>
          <a:p>
            <a:pPr algn="just"/>
            <a:r>
              <a:rPr lang="en-US" b="1" dirty="0" smtClean="0"/>
              <a:t>A drive, such as </a:t>
            </a:r>
            <a:r>
              <a:rPr lang="en-US" b="1" dirty="0" smtClean="0">
                <a:solidFill>
                  <a:srgbClr val="C00000"/>
                </a:solidFill>
              </a:rPr>
              <a:t>hunger or thirst</a:t>
            </a:r>
            <a:r>
              <a:rPr lang="en-US" b="1" dirty="0" smtClean="0"/>
              <a:t>, motivates the organism to act in ways that will reduce the tension. 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E.g.</a:t>
            </a:r>
            <a:r>
              <a:rPr lang="en-US" b="1" dirty="0" smtClean="0"/>
              <a:t>, when you become hungry (tension caused by need for food) you are motivated to eat (method of reducing the tension).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More </a:t>
            </a:r>
            <a:r>
              <a:rPr lang="en-US" b="1" dirty="0" smtClean="0">
                <a:solidFill>
                  <a:srgbClr val="C00000"/>
                </a:solidFill>
              </a:rPr>
              <a:t>subtle drives </a:t>
            </a:r>
            <a:r>
              <a:rPr lang="en-US" b="1" dirty="0" smtClean="0">
                <a:solidFill>
                  <a:srgbClr val="002060"/>
                </a:solidFill>
              </a:rPr>
              <a:t>might be the desire for </a:t>
            </a:r>
            <a:r>
              <a:rPr lang="en-US" b="1" dirty="0" smtClean="0">
                <a:solidFill>
                  <a:schemeClr val="accent2"/>
                </a:solidFill>
              </a:rPr>
              <a:t>praise and approval</a:t>
            </a:r>
            <a:r>
              <a:rPr lang="en-US" b="1" dirty="0" smtClean="0">
                <a:solidFill>
                  <a:srgbClr val="002060"/>
                </a:solidFill>
              </a:rPr>
              <a:t>, which motivates a person to behave in a manner pleasing to others. </a:t>
            </a:r>
          </a:p>
          <a:p>
            <a:pPr algn="just"/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b="1" dirty="0" smtClean="0">
                <a:solidFill>
                  <a:schemeClr val="accent2"/>
                </a:solidFill>
              </a:rPr>
              <a:t>Conscious and unconscious motivations</a:t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486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accent2"/>
                </a:solidFill>
              </a:rPr>
              <a:t>A </a:t>
            </a:r>
            <a:r>
              <a:rPr lang="en-US" b="1" u="sng" dirty="0" smtClean="0">
                <a:solidFill>
                  <a:schemeClr val="accent2"/>
                </a:solidFill>
              </a:rPr>
              <a:t>conscious motivation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is a form of motivation that people recognize and are aware of it themselves.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chemeClr val="accent2"/>
                </a:solidFill>
              </a:rPr>
              <a:t>Unconscious motivation</a:t>
            </a:r>
            <a:r>
              <a:rPr lang="en-US" sz="2800" b="1" u="sng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refers to hidden or unknown desires that makes people push themselves to achieve their goal.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Human beings have many </a:t>
            </a:r>
            <a:r>
              <a:rPr lang="en-US" sz="2800" b="1" dirty="0" smtClean="0">
                <a:solidFill>
                  <a:schemeClr val="accent2"/>
                </a:solidFill>
              </a:rPr>
              <a:t>unconscious motivations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that cause them to make important decisions such as choosing a partner.</a:t>
            </a: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>Intrinsic and extrinsic motivation</a:t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Intrinsic 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is the </a:t>
            </a:r>
            <a:r>
              <a:rPr lang="en-US" b="1" dirty="0" smtClean="0">
                <a:solidFill>
                  <a:schemeClr val="accent2"/>
                </a:solidFill>
              </a:rPr>
              <a:t>self-desire</a:t>
            </a:r>
            <a:r>
              <a:rPr lang="en-US" b="1" dirty="0" smtClean="0">
                <a:solidFill>
                  <a:srgbClr val="002060"/>
                </a:solidFill>
              </a:rPr>
              <a:t> to seek out new things and new challenges, to analyze one's capacity, to observe and to gain knowledge.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It is </a:t>
            </a:r>
            <a:r>
              <a:rPr lang="en-US" b="1" dirty="0" smtClean="0">
                <a:solidFill>
                  <a:schemeClr val="accent2"/>
                </a:solidFill>
              </a:rPr>
              <a:t>driven by an interest or enjoyment in the task itself</a:t>
            </a:r>
            <a:r>
              <a:rPr lang="en-US" b="1" dirty="0" smtClean="0">
                <a:solidFill>
                  <a:srgbClr val="002060"/>
                </a:solidFill>
              </a:rPr>
              <a:t>, and exists within the individual rather than relying on external pressures or a desire for reward.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Theories of Motivation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i="1" u="sng" dirty="0" smtClean="0"/>
              <a:t> Instinct Theory of Motivation </a:t>
            </a:r>
          </a:p>
          <a:p>
            <a:pPr algn="just"/>
            <a:r>
              <a:rPr lang="en-US" b="1" dirty="0" smtClean="0"/>
              <a:t>People are motivated to behave in certain ways because they are </a:t>
            </a:r>
            <a:r>
              <a:rPr lang="en-US" b="1" dirty="0" smtClean="0">
                <a:solidFill>
                  <a:srgbClr val="C00000"/>
                </a:solidFill>
              </a:rPr>
              <a:t>evolutionarily programmed </a:t>
            </a:r>
            <a:r>
              <a:rPr lang="en-US" b="1" dirty="0" smtClean="0"/>
              <a:t>to do so. </a:t>
            </a:r>
          </a:p>
          <a:p>
            <a:pPr algn="just"/>
            <a:r>
              <a:rPr lang="en-US" b="1" dirty="0" smtClean="0"/>
              <a:t>An example of this in the animal world is </a:t>
            </a:r>
            <a:r>
              <a:rPr lang="en-US" b="1" dirty="0" smtClean="0">
                <a:solidFill>
                  <a:srgbClr val="C00000"/>
                </a:solidFill>
              </a:rPr>
              <a:t>seasonal migration</a:t>
            </a:r>
            <a:r>
              <a:rPr lang="en-US" b="1" dirty="0" smtClean="0"/>
              <a:t>. These animals do not learn to do this, it is instead an inborn pattern of behavior.</a:t>
            </a:r>
          </a:p>
          <a:p>
            <a:pPr algn="just"/>
            <a:r>
              <a:rPr lang="en-US" b="1" dirty="0" smtClean="0"/>
              <a:t>William James created a list of human instincts that included such things as </a:t>
            </a:r>
            <a:r>
              <a:rPr lang="en-US" b="1" dirty="0" smtClean="0">
                <a:solidFill>
                  <a:srgbClr val="C00000"/>
                </a:solidFill>
              </a:rPr>
              <a:t>attachment, play, shame, anger, fear, shyness, modesty and love.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Theories of Motivation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 </a:t>
            </a:r>
            <a:r>
              <a:rPr lang="en-US" sz="3600" b="1" i="1" u="sng" dirty="0" smtClean="0"/>
              <a:t>Incentive Theory of Motivation </a:t>
            </a:r>
          </a:p>
          <a:p>
            <a:pPr algn="just"/>
            <a:r>
              <a:rPr lang="en-US" b="1" dirty="0" smtClean="0"/>
              <a:t>People are motivated to do things because of </a:t>
            </a:r>
            <a:r>
              <a:rPr lang="en-US" b="1" dirty="0" smtClean="0">
                <a:solidFill>
                  <a:srgbClr val="C00000"/>
                </a:solidFill>
              </a:rPr>
              <a:t>external rewards</a:t>
            </a:r>
            <a:r>
              <a:rPr lang="en-US" b="1" dirty="0" smtClean="0"/>
              <a:t>. </a:t>
            </a:r>
          </a:p>
          <a:p>
            <a:pPr algn="just"/>
            <a:r>
              <a:rPr lang="en-US" b="1" dirty="0" smtClean="0"/>
              <a:t>For example, you might be motivated to go to work each day for the monetary reward of being paid. </a:t>
            </a:r>
          </a:p>
          <a:p>
            <a:pPr algn="just"/>
            <a:r>
              <a:rPr lang="en-US" b="1" dirty="0" smtClean="0"/>
              <a:t>Behavioral learning concepts such as </a:t>
            </a:r>
            <a:r>
              <a:rPr lang="en-US" b="1" dirty="0" smtClean="0">
                <a:solidFill>
                  <a:srgbClr val="C00000"/>
                </a:solidFill>
              </a:rPr>
              <a:t>association and reinforcement </a:t>
            </a:r>
            <a:r>
              <a:rPr lang="en-US" b="1" dirty="0" smtClean="0"/>
              <a:t>play an important role in this theory of motivation.﻿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Theories of Motivation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sz="3600" b="1" i="1" u="sng" dirty="0" smtClean="0"/>
              <a:t>Drive Theory of Motivation</a:t>
            </a:r>
          </a:p>
          <a:p>
            <a:pPr algn="just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A </a:t>
            </a:r>
            <a:r>
              <a:rPr lang="en-US" sz="4000" b="1" dirty="0" smtClean="0">
                <a:solidFill>
                  <a:schemeClr val="accent2"/>
                </a:solidFill>
              </a:rPr>
              <a:t>drive is a </a:t>
            </a:r>
            <a:r>
              <a:rPr lang="en-US" sz="3600" b="1" dirty="0" smtClean="0">
                <a:solidFill>
                  <a:schemeClr val="accent2"/>
                </a:solidFill>
              </a:rPr>
              <a:t>deficiency or need </a:t>
            </a:r>
            <a:r>
              <a:rPr lang="en-US" sz="3600" b="1" dirty="0" smtClean="0">
                <a:solidFill>
                  <a:srgbClr val="002060"/>
                </a:solidFill>
              </a:rPr>
              <a:t>that activates behavior that is aimed at a </a:t>
            </a:r>
            <a:r>
              <a:rPr lang="en-US" sz="3600" b="1" dirty="0" smtClean="0">
                <a:solidFill>
                  <a:schemeClr val="accent2"/>
                </a:solidFill>
              </a:rPr>
              <a:t>goa</a:t>
            </a:r>
            <a:r>
              <a:rPr lang="en-US" sz="3600" b="1" dirty="0" smtClean="0">
                <a:solidFill>
                  <a:srgbClr val="7030A0"/>
                </a:solidFill>
              </a:rPr>
              <a:t>l</a:t>
            </a:r>
            <a:r>
              <a:rPr lang="en-US" sz="3600" b="1" dirty="0" smtClean="0">
                <a:solidFill>
                  <a:srgbClr val="002060"/>
                </a:solidFill>
              </a:rPr>
              <a:t> or an </a:t>
            </a:r>
            <a:r>
              <a:rPr lang="en-US" sz="3600" b="1" dirty="0" smtClean="0">
                <a:solidFill>
                  <a:schemeClr val="accent2"/>
                </a:solidFill>
              </a:rPr>
              <a:t>incentive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r>
              <a:rPr lang="en-US" sz="3600" b="1" i="1" u="sng" dirty="0" smtClean="0"/>
              <a:t> </a:t>
            </a:r>
            <a:endParaRPr lang="en-US" b="1" i="1" u="sng" dirty="0" smtClean="0"/>
          </a:p>
          <a:p>
            <a:pPr algn="just"/>
            <a:r>
              <a:rPr lang="en-US" b="1" dirty="0" smtClean="0"/>
              <a:t>People are motivated to take certain actions in order to </a:t>
            </a:r>
            <a:r>
              <a:rPr lang="en-US" b="1" dirty="0" smtClean="0">
                <a:solidFill>
                  <a:srgbClr val="C00000"/>
                </a:solidFill>
              </a:rPr>
              <a:t>reduce the internal tension </a:t>
            </a:r>
            <a:r>
              <a:rPr lang="en-US" b="1" dirty="0" smtClean="0"/>
              <a:t>that is caused by </a:t>
            </a:r>
            <a:r>
              <a:rPr lang="en-US" b="1" dirty="0" smtClean="0">
                <a:solidFill>
                  <a:srgbClr val="C00000"/>
                </a:solidFill>
              </a:rPr>
              <a:t>unmet needs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 </a:t>
            </a:r>
            <a:r>
              <a:rPr lang="en-US" sz="3500" b="1" dirty="0" smtClean="0">
                <a:solidFill>
                  <a:srgbClr val="C00000"/>
                </a:solidFill>
              </a:rPr>
              <a:t>E.g., </a:t>
            </a:r>
            <a:r>
              <a:rPr lang="en-US" b="1" dirty="0" smtClean="0"/>
              <a:t>A person might be motivated to drink a glass of water in order to reduce the internal state of thirst.</a:t>
            </a:r>
          </a:p>
          <a:p>
            <a:pPr algn="just"/>
            <a:r>
              <a:rPr lang="en-US" b="1" dirty="0" smtClean="0"/>
              <a:t> This theory is useful in explaining behaviors that have a strong </a:t>
            </a:r>
            <a:r>
              <a:rPr lang="en-US" b="1" dirty="0" smtClean="0">
                <a:solidFill>
                  <a:srgbClr val="C00000"/>
                </a:solidFill>
              </a:rPr>
              <a:t>biological component, such as hunger or thirst.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707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Motivation</vt:lpstr>
      <vt:lpstr>Motivation </vt:lpstr>
      <vt:lpstr>Drive</vt:lpstr>
      <vt:lpstr> Conscious and unconscious motivations </vt:lpstr>
      <vt:lpstr> Intrinsic and extrinsic motivation </vt:lpstr>
      <vt:lpstr>Theories of Motivation</vt:lpstr>
      <vt:lpstr>Theories of Motivation</vt:lpstr>
      <vt:lpstr>Theories of Motivation</vt:lpstr>
      <vt:lpstr>Theories of Motivation</vt:lpstr>
      <vt:lpstr>  Extrinsic motivation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TOSHIBA</dc:creator>
  <cp:lastModifiedBy>user</cp:lastModifiedBy>
  <cp:revision>63</cp:revision>
  <dcterms:created xsi:type="dcterms:W3CDTF">2014-11-08T07:05:41Z</dcterms:created>
  <dcterms:modified xsi:type="dcterms:W3CDTF">2014-11-27T06:52:53Z</dcterms:modified>
</cp:coreProperties>
</file>