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8" r:id="rId13"/>
    <p:sldId id="272" r:id="rId14"/>
    <p:sldId id="276" r:id="rId15"/>
    <p:sldId id="277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D1B9F-0C3E-4D67-9058-A713DAFF12F6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7C59E-6837-4778-A468-2BBC5F0B83D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139D7-A442-4478-A6A6-71490EE5BA13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38364-3122-48A0-AD60-738D1A9C8C9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F64D4-AE3E-48AD-B680-08C3E9B19CDC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4CF5F-BBDA-40E2-BEFB-111D5C32A7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F7AE98-1DBF-4D7A-B17B-E18650916BE9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B92A2-DF7D-45E7-8CC7-12890B6992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722E-CEFE-43FF-8E1B-CD29B10A73FF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AD43C-97B3-4B97-92C5-DF57B7A6DE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E13F-36AD-4DCE-B8F3-48C69B9D7FA2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9831E-996D-4942-805D-730C680C20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B3A71-FC41-4D61-9C34-9E98F8DF86E0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F5E9-83A3-4E22-9085-C073C3F86D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11327C-F4C9-42D7-BE58-9CE110349297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548D-5BC0-4A9B-985F-992DCA95F5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ECAE-6203-4ABE-9977-50F463AC9745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E7EF-F668-410D-AFE4-ADEE077DE0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8E2A0A-1871-4E5A-A6EA-F588663BDB30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89DB-875C-4E27-A5D2-57412B2DA1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1C6C45-085C-4429-A21B-D0B5C0699758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EDCF8-9DAC-4257-8F33-E31BAE0788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311D9F-85E8-4054-9CDA-4634D198DBEA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fld id="{EBDB1157-0F47-4394-91B7-3FD44A9E685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62000"/>
            <a:ext cx="6172200" cy="2743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DISEASES WITH ABNORMAL MATRIX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MSK-1 for 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year medical students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Dr. Nisreen Abu Shahin</a:t>
            </a:r>
            <a:endParaRPr lang="ar-JO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Acquired diseases with abnormal matrix</a:t>
            </a:r>
            <a:endParaRPr lang="ar-JO" sz="4000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rgbClr val="002060"/>
                </a:solidFill>
              </a:rPr>
              <a:t>Osteoporosis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48650" cy="48006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i="1" dirty="0" smtClean="0"/>
              <a:t>increased porosity of the skeleton resulting from reduced bone mass.</a:t>
            </a:r>
            <a:r>
              <a:rPr lang="en-US" dirty="0" smtClean="0"/>
              <a:t> </a:t>
            </a:r>
          </a:p>
          <a:p>
            <a:pPr algn="l" rtl="0" eaLnBrk="1" hangingPunct="1">
              <a:defRPr/>
            </a:pPr>
            <a:r>
              <a:rPr lang="en-US" dirty="0" smtClean="0"/>
              <a:t>It is associated with an increase in bone fragility and susceptibility to fractures.</a:t>
            </a:r>
          </a:p>
          <a:p>
            <a:pPr algn="l"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Causes of osteoporosis: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b="1" i="1" u="sng" dirty="0" smtClean="0"/>
              <a:t>1- Primary :    (most common)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dirty="0" smtClean="0"/>
              <a:t>Postmenopausal  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dirty="0" smtClean="0"/>
              <a:t>Senile   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Pathophysiology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of postmenopausal and senile osteoporosis </a:t>
            </a:r>
            <a:endParaRPr lang="ar-JO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Administrator\Desktop\showimag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40926" y="1447800"/>
            <a:ext cx="6050473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499350" cy="715963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Causes of secondary osteoporosis</a:t>
            </a:r>
            <a:endParaRPr lang="ar-JO" b="1" dirty="0">
              <a:solidFill>
                <a:srgbClr val="C0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107363" cy="5715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 smtClean="0"/>
              <a:t>    </a:t>
            </a:r>
            <a:r>
              <a:rPr lang="en-US" sz="2800" b="1" i="1" u="sng" dirty="0" smtClean="0"/>
              <a:t>2- Secondary</a:t>
            </a:r>
            <a:endParaRPr lang="en-US" sz="1600" b="1" u="sng" dirty="0" smtClean="0"/>
          </a:p>
          <a:p>
            <a:pPr algn="l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1-ENDOCRINE DISORDERS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smtClean="0"/>
              <a:t>Hyperparathyroidism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smtClean="0"/>
              <a:t>Hypo or hyperthyroidism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err="1" smtClean="0"/>
              <a:t>Hypogonadism</a:t>
            </a:r>
            <a:endParaRPr lang="en-US" sz="1600" b="1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smtClean="0"/>
              <a:t>Pituitary tumors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smtClean="0"/>
              <a:t>Diabetes, type 1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smtClean="0"/>
              <a:t>Addison disease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smtClean="0"/>
              <a:t>Multiple myeloma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err="1" smtClean="0"/>
              <a:t>Carcinomatosis</a:t>
            </a:r>
            <a:endParaRPr lang="en-US" sz="1600" b="1" dirty="0" smtClean="0"/>
          </a:p>
          <a:p>
            <a:pPr algn="l" rtl="0" eaLnBrk="1" hangingPunct="1">
              <a:lnSpc>
                <a:spcPct val="80000"/>
              </a:lnSpc>
            </a:pPr>
            <a:endParaRPr lang="en-US" sz="1600" b="1" dirty="0" smtClean="0"/>
          </a:p>
          <a:p>
            <a:pPr algn="l" rtl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600" b="1" dirty="0" smtClean="0"/>
          </a:p>
          <a:p>
            <a:pPr algn="l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b="1" u="sng" dirty="0" smtClean="0">
                <a:solidFill>
                  <a:schemeClr val="accent2">
                    <a:lumMod val="75000"/>
                  </a:schemeClr>
                </a:solidFill>
              </a:rPr>
              <a:t>2-GASTROINTESTINAL DISORDERS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smtClean="0"/>
              <a:t>Malnutrition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err="1" smtClean="0"/>
              <a:t>Malabsorption</a:t>
            </a:r>
            <a:endParaRPr lang="en-US" sz="1600" b="1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smtClean="0"/>
              <a:t>Hepatic insufficiency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smtClean="0"/>
              <a:t>Vitamin C, D deficiencies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600" b="1" dirty="0" smtClean="0"/>
              <a:t>Idiopathic</a:t>
            </a:r>
          </a:p>
          <a:p>
            <a:pPr algn="l" rtl="0" eaLnBrk="1" hangingPunct="1">
              <a:lnSpc>
                <a:spcPct val="80000"/>
              </a:lnSpc>
            </a:pPr>
            <a:endParaRPr lang="en-US" sz="1600" b="1" dirty="0" smtClean="0"/>
          </a:p>
          <a:p>
            <a:pPr algn="l" rtl="0" eaLnBrk="1" hangingPunct="1">
              <a:lnSpc>
                <a:spcPct val="80000"/>
              </a:lnSpc>
            </a:pPr>
            <a:endParaRPr lang="en-US" sz="1600" b="1" dirty="0" smtClean="0"/>
          </a:p>
          <a:p>
            <a:pPr algn="l" rtl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8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99038" y="1447800"/>
            <a:ext cx="399256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1600" b="1" dirty="0">
              <a:latin typeface="+mn-lt"/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sz="1600" b="1" u="sng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3-DRUGS</a:t>
            </a:r>
          </a:p>
          <a:p>
            <a:pPr>
              <a:lnSpc>
                <a:spcPct val="80000"/>
              </a:lnSpc>
              <a:defRPr/>
            </a:pPr>
            <a:r>
              <a:rPr lang="en-US" sz="1600" b="1" dirty="0">
                <a:latin typeface="+mn-lt"/>
              </a:rPr>
              <a:t>Anticoagulants</a:t>
            </a:r>
          </a:p>
          <a:p>
            <a:pPr>
              <a:lnSpc>
                <a:spcPct val="80000"/>
              </a:lnSpc>
              <a:defRPr/>
            </a:pPr>
            <a:r>
              <a:rPr lang="en-US" sz="1600" b="1" dirty="0">
                <a:latin typeface="+mn-lt"/>
              </a:rPr>
              <a:t>Chemotherapy</a:t>
            </a:r>
          </a:p>
          <a:p>
            <a:pPr>
              <a:lnSpc>
                <a:spcPct val="80000"/>
              </a:lnSpc>
              <a:defRPr/>
            </a:pPr>
            <a:r>
              <a:rPr lang="en-US" sz="1600" b="1" dirty="0">
                <a:latin typeface="+mn-lt"/>
              </a:rPr>
              <a:t>Corticosteroids</a:t>
            </a:r>
          </a:p>
          <a:p>
            <a:pPr>
              <a:lnSpc>
                <a:spcPct val="80000"/>
              </a:lnSpc>
              <a:defRPr/>
            </a:pPr>
            <a:r>
              <a:rPr lang="en-US" sz="1600" b="1" dirty="0">
                <a:latin typeface="+mn-lt"/>
              </a:rPr>
              <a:t>Anticonvulsants</a:t>
            </a:r>
          </a:p>
          <a:p>
            <a:pPr>
              <a:lnSpc>
                <a:spcPct val="80000"/>
              </a:lnSpc>
              <a:defRPr/>
            </a:pPr>
            <a:r>
              <a:rPr lang="en-US" sz="1600" b="1" dirty="0">
                <a:latin typeface="+mn-lt"/>
              </a:rPr>
              <a:t>Alcohol</a:t>
            </a:r>
          </a:p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1600" b="1" u="sng" dirty="0">
              <a:latin typeface="+mn-lt"/>
              <a:cs typeface="+mn-cs"/>
            </a:endParaRPr>
          </a:p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1600" b="1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4-MISCELLANEOUS</a:t>
            </a:r>
          </a:p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sz="1600" b="1" dirty="0" err="1">
                <a:latin typeface="+mn-lt"/>
                <a:cs typeface="+mn-cs"/>
              </a:rPr>
              <a:t>Osteogenesis</a:t>
            </a:r>
            <a:r>
              <a:rPr lang="en-US" sz="1600" b="1" dirty="0">
                <a:latin typeface="+mn-lt"/>
                <a:cs typeface="+mn-cs"/>
              </a:rPr>
              <a:t> </a:t>
            </a:r>
            <a:r>
              <a:rPr lang="en-US" sz="1600" b="1" dirty="0" err="1">
                <a:latin typeface="+mn-lt"/>
                <a:cs typeface="+mn-cs"/>
              </a:rPr>
              <a:t>imperfecta</a:t>
            </a:r>
            <a:endParaRPr lang="en-US" sz="1600" b="1" dirty="0">
              <a:latin typeface="+mn-lt"/>
              <a:cs typeface="+mn-cs"/>
            </a:endParaRPr>
          </a:p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sz="1600" b="1" dirty="0">
                <a:latin typeface="+mn-lt"/>
                <a:cs typeface="+mn-cs"/>
              </a:rPr>
              <a:t>Immobilization</a:t>
            </a:r>
          </a:p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sz="1600" b="1" dirty="0">
                <a:latin typeface="+mn-lt"/>
                <a:cs typeface="+mn-cs"/>
              </a:rPr>
              <a:t>Pulmonary disease</a:t>
            </a:r>
          </a:p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sz="1600" b="1" dirty="0" err="1">
                <a:latin typeface="+mn-lt"/>
                <a:cs typeface="+mn-cs"/>
              </a:rPr>
              <a:t>Homocystinuria</a:t>
            </a:r>
            <a:endParaRPr lang="en-US" sz="1600" b="1" dirty="0">
              <a:latin typeface="+mn-lt"/>
              <a:cs typeface="+mn-cs"/>
            </a:endParaRPr>
          </a:p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sz="1600" b="1" dirty="0">
                <a:latin typeface="+mn-lt"/>
                <a:cs typeface="+mn-cs"/>
              </a:rPr>
              <a:t>Anemia</a:t>
            </a:r>
          </a:p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en-US" sz="16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Morphology </a:t>
            </a:r>
            <a:endParaRPr lang="ar-JO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cortices are thinned, with dilated </a:t>
            </a:r>
            <a:r>
              <a:rPr lang="en-US" dirty="0" err="1" smtClean="0"/>
              <a:t>haversian</a:t>
            </a:r>
            <a:r>
              <a:rPr lang="en-US" dirty="0" smtClean="0"/>
              <a:t> canals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trabeculae</a:t>
            </a:r>
            <a:r>
              <a:rPr lang="en-US" dirty="0" smtClean="0"/>
              <a:t> are reduced in thickness and lose their interconnections.</a:t>
            </a:r>
          </a:p>
          <a:p>
            <a:r>
              <a:rPr lang="en-US" dirty="0" err="1" smtClean="0"/>
              <a:t>Osteoclastic</a:t>
            </a:r>
            <a:r>
              <a:rPr lang="en-US" dirty="0" smtClean="0"/>
              <a:t> activity is present but is not dramatically increased</a:t>
            </a:r>
          </a:p>
          <a:p>
            <a:r>
              <a:rPr lang="en-US" dirty="0" smtClean="0"/>
              <a:t>the mineral content of the bone tissue is normal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Osteoporotic vertebral body (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right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) shortened by compression fractures, compared with a normal vertebral body. The osteoporotic vertebra exhibits a characteristic loss of horizontal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trabeculae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and thickened vertical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trabeculae</a:t>
            </a:r>
            <a:endParaRPr lang="ar-JO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Administrator\Desktop\showimag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90077"/>
            <a:ext cx="7467600" cy="4293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u="sng" dirty="0">
                <a:solidFill>
                  <a:schemeClr val="tx2">
                    <a:satMod val="130000"/>
                  </a:schemeClr>
                </a:solidFill>
              </a:rPr>
              <a:t>Clinical Course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553450" cy="54102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 smtClean="0"/>
              <a:t>The patient is asymptomatic until he comes with a </a:t>
            </a:r>
            <a:r>
              <a:rPr lang="en-US" u="sng" dirty="0" smtClean="0"/>
              <a:t>fracture</a:t>
            </a:r>
            <a:r>
              <a:rPr lang="en-US" dirty="0" smtClean="0"/>
              <a:t>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u="sng" dirty="0" smtClean="0"/>
              <a:t>The most common= Thoracic and lumbar vertebral fractures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dirty="0" smtClean="0"/>
              <a:t>produce loss of height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dirty="0" smtClean="0"/>
              <a:t>various deformities, including </a:t>
            </a:r>
            <a:r>
              <a:rPr lang="en-US" dirty="0" err="1" smtClean="0"/>
              <a:t>kyphoscoliosis</a:t>
            </a:r>
            <a:r>
              <a:rPr lang="en-US" dirty="0" smtClean="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dirty="0" smtClean="0"/>
              <a:t>can compromise respiratory function.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endParaRPr lang="en-US" dirty="0" smtClean="0"/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800" b="1" dirty="0" smtClean="0"/>
              <a:t>Diagnosis</a:t>
            </a:r>
            <a:r>
              <a:rPr lang="en-US" dirty="0" smtClean="0"/>
              <a:t> :</a:t>
            </a:r>
          </a:p>
          <a:p>
            <a:pPr eaLnBrk="1" hangingPunct="1"/>
            <a:r>
              <a:rPr lang="en-US" dirty="0" smtClean="0"/>
              <a:t>The best is </a:t>
            </a:r>
            <a:r>
              <a:rPr lang="en-US" u="sng" dirty="0" smtClean="0"/>
              <a:t>bone scan</a:t>
            </a:r>
            <a:r>
              <a:rPr lang="en-US" u="sng" dirty="0" smtClean="0">
                <a:sym typeface="Wingdings" pitchFamily="2" charset="2"/>
              </a:rPr>
              <a:t></a:t>
            </a:r>
            <a:r>
              <a:rPr lang="en-US" u="sng" dirty="0" smtClean="0"/>
              <a:t> very sensitive</a:t>
            </a:r>
          </a:p>
          <a:p>
            <a:pPr eaLnBrk="1" hangingPunct="1"/>
            <a:r>
              <a:rPr lang="ar-JO" u="sng" dirty="0" smtClean="0"/>
              <a:t> </a:t>
            </a:r>
            <a:r>
              <a:rPr lang="en-US" u="sng" dirty="0" smtClean="0"/>
              <a:t>x-rays</a:t>
            </a:r>
            <a:r>
              <a:rPr lang="en-US" dirty="0" smtClean="0"/>
              <a:t>: cannot be reliably detected until 30%-40% of bone mass has already disappeared.</a:t>
            </a:r>
          </a:p>
          <a:p>
            <a:pPr eaLnBrk="1" hangingPunct="1"/>
            <a:r>
              <a:rPr lang="en-US" dirty="0" smtClean="0"/>
              <a:t> serum levels of calcium, phosphorus, and alkaline </a:t>
            </a:r>
            <a:r>
              <a:rPr lang="en-US" dirty="0" err="1" smtClean="0"/>
              <a:t>phosphatase</a:t>
            </a:r>
            <a:r>
              <a:rPr lang="en-US" dirty="0" smtClean="0"/>
              <a:t> are </a:t>
            </a:r>
            <a:r>
              <a:rPr lang="en-US" b="1" u="sng" dirty="0" smtClean="0"/>
              <a:t>not</a:t>
            </a:r>
            <a:r>
              <a:rPr lang="en-US" dirty="0" smtClean="0"/>
              <a:t> sensitive.</a:t>
            </a:r>
            <a:r>
              <a:rPr lang="ar-JO" dirty="0" smtClean="0"/>
              <a:t> </a:t>
            </a:r>
            <a:endParaRPr lang="en-US" dirty="0" smtClean="0"/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tx2">
                    <a:satMod val="130000"/>
                  </a:schemeClr>
                </a:solidFill>
              </a:rPr>
              <a:t>Complications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629650" cy="5715000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1-Fractures of the femoral neck, pelvis, or spine.</a:t>
            </a:r>
          </a:p>
          <a:p>
            <a:pPr algn="l" rtl="0" eaLnBrk="1" hangingPunct="1"/>
            <a:r>
              <a:rPr lang="en-US" dirty="0" smtClean="0"/>
              <a:t>2- bone deformities (</a:t>
            </a:r>
            <a:r>
              <a:rPr lang="en-US" dirty="0" err="1" smtClean="0"/>
              <a:t>kyphoscolyosis</a:t>
            </a:r>
            <a:r>
              <a:rPr lang="en-US" dirty="0" smtClean="0"/>
              <a:t>) </a:t>
            </a:r>
          </a:p>
          <a:p>
            <a:pPr algn="l" rtl="0" eaLnBrk="1" hangingPunct="1"/>
            <a:r>
              <a:rPr lang="en-US" dirty="0" smtClean="0"/>
              <a:t>3-Pulmonary embolism </a:t>
            </a:r>
          </a:p>
          <a:p>
            <a:pPr algn="l" rtl="0" eaLnBrk="1" hangingPunct="1"/>
            <a:r>
              <a:rPr lang="en-US" dirty="0" smtClean="0"/>
              <a:t>4-Pneumonia </a:t>
            </a:r>
          </a:p>
          <a:p>
            <a:pPr algn="l" rtl="0" eaLnBrk="1" hangingPunct="1"/>
            <a:endParaRPr lang="en-US" dirty="0" smtClean="0"/>
          </a:p>
          <a:p>
            <a:pPr eaLnBrk="1" hangingPunct="1"/>
            <a:r>
              <a:rPr lang="en-US" b="1" u="sng" dirty="0" smtClean="0"/>
              <a:t>Osteoporosis prevention and treatment:</a:t>
            </a:r>
          </a:p>
          <a:p>
            <a:pPr eaLnBrk="1" hangingPunct="1"/>
            <a:r>
              <a:rPr lang="en-US" dirty="0" smtClean="0"/>
              <a:t> adequate dietary calcium intake</a:t>
            </a:r>
          </a:p>
          <a:p>
            <a:pPr eaLnBrk="1" hangingPunct="1"/>
            <a:r>
              <a:rPr lang="en-US" dirty="0" smtClean="0"/>
              <a:t> vitamin D supplements</a:t>
            </a:r>
          </a:p>
          <a:p>
            <a:pPr eaLnBrk="1" hangingPunct="1"/>
            <a:r>
              <a:rPr lang="en-US" dirty="0" smtClean="0"/>
              <a:t>regular exercise</a:t>
            </a:r>
          </a:p>
          <a:p>
            <a:pPr eaLnBrk="1" hangingPunct="1"/>
            <a:r>
              <a:rPr lang="en-US" dirty="0" smtClean="0"/>
              <a:t>Calcium and vitamin D supplements later in life can also modestly reduce bone loss. </a:t>
            </a:r>
          </a:p>
          <a:p>
            <a:pPr eaLnBrk="1" hangingPunct="1"/>
            <a:r>
              <a:rPr lang="en-US" dirty="0" smtClean="0"/>
              <a:t>Pharmacologic treatments include use of </a:t>
            </a:r>
            <a:r>
              <a:rPr lang="en-US" dirty="0" err="1" smtClean="0"/>
              <a:t>antiresorptive</a:t>
            </a:r>
            <a:r>
              <a:rPr lang="en-US" dirty="0" smtClean="0"/>
              <a:t> and </a:t>
            </a:r>
            <a:r>
              <a:rPr lang="en-US" dirty="0" err="1" smtClean="0"/>
              <a:t>osteoanabolic</a:t>
            </a:r>
            <a:r>
              <a:rPr lang="en-US" dirty="0" smtClean="0"/>
              <a:t> agents</a:t>
            </a:r>
          </a:p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Congenital diseases with abnormal matrix</a:t>
            </a:r>
            <a:endParaRPr lang="ar-JO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Autofit/>
          </a:bodyPr>
          <a:lstStyle/>
          <a:p>
            <a:r>
              <a:rPr lang="en-US" sz="2800" b="1" i="1" dirty="0" err="1" smtClean="0">
                <a:solidFill>
                  <a:srgbClr val="7030A0"/>
                </a:solidFill>
              </a:rPr>
              <a:t>Osteogenesis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imperfecta</a:t>
            </a:r>
            <a:r>
              <a:rPr lang="en-US" sz="2800" b="1" i="1" dirty="0" smtClean="0">
                <a:solidFill>
                  <a:srgbClr val="7030A0"/>
                </a:solidFill>
              </a:rPr>
              <a:t> (OI): </a:t>
            </a:r>
            <a:endParaRPr lang="ar-JO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r>
              <a:rPr lang="en-US" sz="2000" b="1" dirty="0" smtClean="0"/>
              <a:t>also known as "</a:t>
            </a:r>
            <a:r>
              <a:rPr lang="en-US" sz="2000" b="1" i="1" dirty="0" smtClean="0">
                <a:solidFill>
                  <a:srgbClr val="7030A0"/>
                </a:solidFill>
              </a:rPr>
              <a:t>brittle bone disease</a:t>
            </a:r>
            <a:r>
              <a:rPr lang="en-US" sz="2000" b="1" dirty="0" smtClean="0"/>
              <a:t>" </a:t>
            </a:r>
          </a:p>
          <a:p>
            <a:r>
              <a:rPr lang="en-US" sz="2000" b="1" dirty="0" smtClean="0"/>
              <a:t>a group of genetic disorders caused by defective synthesis of type I collagen.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 smtClean="0"/>
              <a:t>also numerous </a:t>
            </a:r>
            <a:r>
              <a:rPr lang="en-US" sz="2000" b="1" u="sng" dirty="0" err="1" smtClean="0"/>
              <a:t>extraskeletal</a:t>
            </a:r>
            <a:r>
              <a:rPr lang="en-US" sz="2000" b="1" dirty="0" smtClean="0"/>
              <a:t> manifestations</a:t>
            </a:r>
          </a:p>
          <a:p>
            <a:pPr>
              <a:buNone/>
            </a:pPr>
            <a:r>
              <a:rPr lang="en-US" sz="2000" b="1" dirty="0" smtClean="0"/>
              <a:t> (affecting skin, joints, teeth, and eyes, etc).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 smtClean="0"/>
              <a:t>Mutations: the coding sequences for </a:t>
            </a:r>
            <a:r>
              <a:rPr lang="en-US" sz="2000" b="1" dirty="0" smtClean="0">
                <a:solidFill>
                  <a:srgbClr val="7030A0"/>
                </a:solidFill>
              </a:rPr>
              <a:t>α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2000" b="1" dirty="0" smtClean="0">
                <a:solidFill>
                  <a:srgbClr val="7030A0"/>
                </a:solidFill>
              </a:rPr>
              <a:t> or α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</a:rPr>
              <a:t> chains of type I collagen</a:t>
            </a:r>
            <a:r>
              <a:rPr lang="en-US" sz="2000" b="1" dirty="0" smtClean="0"/>
              <a:t> </a:t>
            </a:r>
            <a:r>
              <a:rPr lang="en-US" sz="2000" b="1" dirty="0" smtClean="0">
                <a:sym typeface="Wingdings" pitchFamily="2" charset="2"/>
              </a:rPr>
              <a:t> </a:t>
            </a:r>
            <a:r>
              <a:rPr lang="en-US" sz="2000" b="1" dirty="0" smtClean="0"/>
              <a:t>most defects manifest as </a:t>
            </a:r>
            <a:r>
              <a:rPr lang="en-US" sz="2000" b="1" u="sng" dirty="0" smtClean="0"/>
              <a:t>autosomal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dominant</a:t>
            </a:r>
            <a:r>
              <a:rPr lang="en-US" sz="2000" b="1" dirty="0" smtClean="0"/>
              <a:t> disorders.</a:t>
            </a:r>
          </a:p>
          <a:p>
            <a:r>
              <a:rPr lang="en-US" sz="2000" b="1" dirty="0" smtClean="0"/>
              <a:t>a broad spectrum of severity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i="1" u="sng" dirty="0" smtClean="0"/>
              <a:t>The fundamental abnormality in all forms of OI is too little bone,</a:t>
            </a:r>
            <a:r>
              <a:rPr lang="en-US" sz="2000" b="1" u="sng" dirty="0" smtClean="0"/>
              <a:t> resulting in extreme skeletal fragility</a:t>
            </a:r>
            <a:r>
              <a:rPr lang="en-US" sz="2000" dirty="0" smtClean="0"/>
              <a:t>. </a:t>
            </a:r>
          </a:p>
          <a:p>
            <a:pPr>
              <a:buNone/>
            </a:pPr>
            <a:endParaRPr lang="ar-J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/>
          <a:lstStyle/>
          <a:p>
            <a:r>
              <a:rPr lang="en-US" sz="2000" dirty="0" smtClean="0"/>
              <a:t>Four major subtypes are recognized:</a:t>
            </a:r>
          </a:p>
          <a:p>
            <a:r>
              <a:rPr lang="en-US" sz="2000" b="1" u="sng" dirty="0" smtClean="0"/>
              <a:t>Type</a:t>
            </a:r>
            <a:r>
              <a:rPr lang="en-US" sz="2000" u="sng" dirty="0" smtClean="0"/>
              <a:t> II : </a:t>
            </a:r>
            <a:r>
              <a:rPr lang="en-US" sz="2000" dirty="0" smtClean="0"/>
              <a:t>uniformly fatal in </a:t>
            </a:r>
            <a:r>
              <a:rPr lang="en-US" sz="2000" dirty="0" err="1" smtClean="0"/>
              <a:t>utero</a:t>
            </a:r>
            <a:r>
              <a:rPr lang="en-US" sz="2000" dirty="0" smtClean="0"/>
              <a:t> or immediately postpartum as a consequence of multiple fractures that occur before birth. </a:t>
            </a:r>
          </a:p>
          <a:p>
            <a:r>
              <a:rPr lang="en-US" sz="2000" b="1" u="sng" dirty="0" smtClean="0"/>
              <a:t>Type</a:t>
            </a:r>
            <a:r>
              <a:rPr lang="en-US" sz="2000" u="sng" dirty="0" smtClean="0"/>
              <a:t> I :</a:t>
            </a:r>
            <a:r>
              <a:rPr lang="en-US" sz="2000" dirty="0" smtClean="0"/>
              <a:t> </a:t>
            </a:r>
          </a:p>
          <a:p>
            <a:pPr>
              <a:buFontTx/>
              <a:buChar char="-"/>
            </a:pPr>
            <a:r>
              <a:rPr lang="en-US" sz="2000" dirty="0" smtClean="0"/>
              <a:t>have a normal lifespan</a:t>
            </a:r>
          </a:p>
          <a:p>
            <a:pPr>
              <a:buFontTx/>
              <a:buChar char="-"/>
            </a:pPr>
            <a:r>
              <a:rPr lang="en-US" sz="2000" dirty="0" smtClean="0"/>
              <a:t>increased tendency for fractures during childhood (decreasing in frequency after puberty)</a:t>
            </a:r>
          </a:p>
          <a:p>
            <a:pPr>
              <a:buFontTx/>
              <a:buChar char="-"/>
            </a:pPr>
            <a:r>
              <a:rPr lang="en-US" sz="2000" b="1" i="1" dirty="0" smtClean="0"/>
              <a:t>blue </a:t>
            </a:r>
            <a:r>
              <a:rPr lang="en-US" sz="2000" b="1" i="1" dirty="0" err="1" smtClean="0"/>
              <a:t>sclerae</a:t>
            </a:r>
            <a:r>
              <a:rPr lang="en-US" sz="2000" dirty="0" smtClean="0"/>
              <a:t> (due to decreased </a:t>
            </a:r>
            <a:r>
              <a:rPr lang="en-US" sz="2000" dirty="0" err="1" smtClean="0"/>
              <a:t>scleral</a:t>
            </a:r>
            <a:r>
              <a:rPr lang="en-US" sz="2000" dirty="0" smtClean="0"/>
              <a:t> collagen content)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relative transparency that allows the underlying choroid to be seen.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b="1" i="1" dirty="0" smtClean="0"/>
              <a:t>Hearing loss</a:t>
            </a:r>
            <a:r>
              <a:rPr lang="en-US" sz="2000" b="1" dirty="0" smtClean="0"/>
              <a:t>  (due to</a:t>
            </a:r>
            <a:r>
              <a:rPr lang="en-US" sz="2000" dirty="0" smtClean="0"/>
              <a:t> conduction defects in the middle and inner ear bones)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b="1" i="1" dirty="0" smtClean="0"/>
              <a:t>small misshapen teeth</a:t>
            </a:r>
            <a:r>
              <a:rPr lang="en-US" sz="2000" b="1" dirty="0" smtClean="0"/>
              <a:t> </a:t>
            </a:r>
            <a:r>
              <a:rPr lang="en-US" sz="2000" b="1" dirty="0" smtClean="0">
                <a:sym typeface="Wingdings" pitchFamily="2" charset="2"/>
              </a:rPr>
              <a:t> </a:t>
            </a:r>
            <a:r>
              <a:rPr lang="en-US" sz="2000" dirty="0" smtClean="0"/>
              <a:t>dentin deficiency (also composed of collagen type I)</a:t>
            </a:r>
            <a:endParaRPr lang="ar-J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b="1" i="1" dirty="0" err="1" smtClean="0">
                <a:solidFill>
                  <a:srgbClr val="0070C0"/>
                </a:solidFill>
              </a:rPr>
              <a:t>Achondroplasia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/>
          <a:lstStyle/>
          <a:p>
            <a:r>
              <a:rPr lang="en-US" sz="2000" i="1" dirty="0" smtClean="0"/>
              <a:t>is the most common form of dwarfism</a:t>
            </a:r>
            <a:r>
              <a:rPr lang="en-US" sz="2000" i="1" dirty="0" smtClean="0"/>
              <a:t>.</a:t>
            </a:r>
          </a:p>
          <a:p>
            <a:r>
              <a:rPr lang="en-US" sz="2000" i="1" dirty="0" smtClean="0"/>
              <a:t>Have a normal lifespan.</a:t>
            </a:r>
            <a:endParaRPr lang="en-US" sz="2000" i="1" dirty="0" smtClean="0"/>
          </a:p>
          <a:p>
            <a:r>
              <a:rPr lang="en-US" sz="2000" dirty="0" smtClean="0"/>
              <a:t>caused by </a:t>
            </a:r>
            <a:r>
              <a:rPr lang="en-US" sz="2000" b="1" u="sng" dirty="0" smtClean="0"/>
              <a:t>activating</a:t>
            </a:r>
            <a:r>
              <a:rPr lang="en-US" sz="2000" dirty="0" smtClean="0"/>
              <a:t> point mutations in </a:t>
            </a:r>
            <a:r>
              <a:rPr lang="en-US" sz="2000" dirty="0" smtClean="0">
                <a:solidFill>
                  <a:srgbClr val="0070C0"/>
                </a:solidFill>
              </a:rPr>
              <a:t>FGFR3</a:t>
            </a:r>
            <a:r>
              <a:rPr lang="en-US" sz="2000" dirty="0" smtClean="0"/>
              <a:t>. </a:t>
            </a:r>
          </a:p>
          <a:p>
            <a:r>
              <a:rPr lang="en-US" sz="2000" b="1" dirty="0" smtClean="0"/>
              <a:t>FGFR3</a:t>
            </a:r>
            <a:r>
              <a:rPr lang="en-US" sz="2000" b="1" dirty="0" smtClean="0">
                <a:sym typeface="Wingdings" pitchFamily="2" charset="2"/>
              </a:rPr>
              <a:t></a:t>
            </a:r>
            <a:r>
              <a:rPr lang="en-US" sz="2000" dirty="0" smtClean="0"/>
              <a:t> </a:t>
            </a:r>
            <a:r>
              <a:rPr lang="en-US" sz="2000" i="1" u="sng" dirty="0" smtClean="0"/>
              <a:t>inhibits</a:t>
            </a:r>
            <a:r>
              <a:rPr lang="en-US" sz="2000" dirty="0" smtClean="0"/>
              <a:t> the proliferation and function of growth plate </a:t>
            </a:r>
            <a:r>
              <a:rPr lang="en-US" sz="2000" dirty="0" err="1" smtClean="0"/>
              <a:t>chondrocytes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C00000"/>
                </a:solidFill>
              </a:rPr>
              <a:t>result= the growth of normal </a:t>
            </a:r>
            <a:r>
              <a:rPr lang="en-US" sz="2000" dirty="0" err="1" smtClean="0">
                <a:solidFill>
                  <a:srgbClr val="C00000"/>
                </a:solidFill>
              </a:rPr>
              <a:t>epiphyseal</a:t>
            </a:r>
            <a:r>
              <a:rPr lang="en-US" sz="2000" dirty="0" smtClean="0">
                <a:solidFill>
                  <a:srgbClr val="C00000"/>
                </a:solidFill>
              </a:rPr>
              <a:t> plates is suppressed, and the length of long bones is severely stunted)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Can be inherited as AD, but many cases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new spontaneous mutations.</a:t>
            </a:r>
          </a:p>
          <a:p>
            <a:r>
              <a:rPr lang="en-US" sz="2000" dirty="0" smtClean="0"/>
              <a:t>Affects all bones that develop by </a:t>
            </a:r>
            <a:r>
              <a:rPr lang="en-US" sz="2000" dirty="0" err="1" smtClean="0"/>
              <a:t>endochondral</a:t>
            </a:r>
            <a:r>
              <a:rPr lang="en-US" sz="2000" dirty="0" smtClean="0"/>
              <a:t> ossification. </a:t>
            </a:r>
          </a:p>
          <a:p>
            <a:r>
              <a:rPr lang="en-US" sz="2000" b="1" dirty="0" smtClean="0"/>
              <a:t>Clinical</a:t>
            </a:r>
            <a:r>
              <a:rPr lang="en-US" sz="2000" dirty="0" smtClean="0"/>
              <a:t> </a:t>
            </a:r>
            <a:r>
              <a:rPr lang="en-US" sz="2000" b="1" dirty="0" smtClean="0"/>
              <a:t>picture</a:t>
            </a:r>
            <a:r>
              <a:rPr lang="en-US" sz="2000" dirty="0" smtClean="0"/>
              <a:t>: short stature, disproportionate shortening of the proximal extremities, bowing of legs, and frontal bossing with </a:t>
            </a:r>
            <a:r>
              <a:rPr lang="en-US" sz="2000" dirty="0" err="1" smtClean="0"/>
              <a:t>midface</a:t>
            </a:r>
            <a:r>
              <a:rPr lang="en-US" sz="2000" dirty="0" smtClean="0"/>
              <a:t> </a:t>
            </a:r>
            <a:r>
              <a:rPr lang="en-US" sz="2000" dirty="0" err="1" smtClean="0"/>
              <a:t>hypoplasia</a:t>
            </a:r>
            <a:r>
              <a:rPr lang="en-US" sz="2000" dirty="0" smtClean="0"/>
              <a:t>. </a:t>
            </a:r>
          </a:p>
          <a:p>
            <a:r>
              <a:rPr lang="en-US" sz="2000" b="1" dirty="0" smtClean="0"/>
              <a:t>Microscopically</a:t>
            </a:r>
            <a:r>
              <a:rPr lang="en-US" sz="2000" dirty="0" smtClean="0"/>
              <a:t>: the cartilage of the growth plates is disorganized and </a:t>
            </a:r>
            <a:r>
              <a:rPr lang="en-US" sz="2000" dirty="0" err="1" smtClean="0"/>
              <a:t>hypoplastic</a:t>
            </a:r>
            <a:endParaRPr lang="ar-J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Thanatophoric</a:t>
            </a:r>
            <a:r>
              <a:rPr lang="en-US" i="1" dirty="0" smtClean="0"/>
              <a:t> dwarfism</a:t>
            </a: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err="1" smtClean="0"/>
              <a:t>Thanatophoric</a:t>
            </a:r>
            <a:r>
              <a:rPr lang="en-US" i="1" dirty="0" smtClean="0"/>
              <a:t> </a:t>
            </a:r>
            <a:r>
              <a:rPr lang="en-US" dirty="0" smtClean="0"/>
              <a:t>  </a:t>
            </a:r>
            <a:r>
              <a:rPr lang="en-US" b="1" dirty="0" smtClean="0"/>
              <a:t>=</a:t>
            </a:r>
            <a:r>
              <a:rPr lang="en-US" dirty="0" smtClean="0"/>
              <a:t> "death-loving".</a:t>
            </a:r>
          </a:p>
          <a:p>
            <a:r>
              <a:rPr lang="en-US" dirty="0" smtClean="0"/>
              <a:t>is a lethal variant of dwarfism, affecting 1 in every 20,000 live births</a:t>
            </a:r>
          </a:p>
          <a:p>
            <a:r>
              <a:rPr lang="en-US" dirty="0" smtClean="0"/>
              <a:t>Also caused by </a:t>
            </a:r>
            <a:r>
              <a:rPr lang="en-US" dirty="0" err="1" smtClean="0"/>
              <a:t>missense</a:t>
            </a:r>
            <a:r>
              <a:rPr lang="en-US" dirty="0" smtClean="0"/>
              <a:t> or point mutations most commonly located in the </a:t>
            </a:r>
            <a:r>
              <a:rPr lang="en-US" u="sng" dirty="0" smtClean="0"/>
              <a:t>extracellular</a:t>
            </a:r>
            <a:r>
              <a:rPr lang="en-US" dirty="0" smtClean="0"/>
              <a:t> domains of </a:t>
            </a:r>
            <a:r>
              <a:rPr lang="en-US" b="1" u="sng" dirty="0" smtClean="0"/>
              <a:t>FGFR3</a:t>
            </a:r>
            <a:r>
              <a:rPr lang="en-US" dirty="0" smtClean="0"/>
              <a:t>. ((also results in FGFR3 activation)).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Clinical features: extreme shortening of limbs, frontal bossing of skull, and small thorax (the cause of </a:t>
            </a:r>
            <a:r>
              <a:rPr lang="en-US" b="1" dirty="0" smtClean="0"/>
              <a:t>fatal respiratory failure </a:t>
            </a:r>
            <a:r>
              <a:rPr lang="en-US" dirty="0" smtClean="0"/>
              <a:t>in the </a:t>
            </a:r>
            <a:r>
              <a:rPr lang="en-US" b="1" dirty="0" err="1" smtClean="0"/>
              <a:t>perinatal</a:t>
            </a:r>
            <a:r>
              <a:rPr lang="en-US" dirty="0" smtClean="0"/>
              <a:t> period)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63562"/>
          </a:xfrm>
        </p:spPr>
        <p:txBody>
          <a:bodyPr/>
          <a:lstStyle/>
          <a:p>
            <a:r>
              <a:rPr lang="en-US" b="1" i="1" dirty="0" err="1" smtClean="0">
                <a:solidFill>
                  <a:srgbClr val="0070C0"/>
                </a:solidFill>
              </a:rPr>
              <a:t>Osteopetrosis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r>
              <a:rPr lang="en-US" i="1" dirty="0" err="1" smtClean="0"/>
              <a:t>Osteopetrosis</a:t>
            </a:r>
            <a:r>
              <a:rPr lang="en-US" dirty="0" smtClean="0"/>
              <a:t> (literally= "bone-that-is-like-stone disorder")</a:t>
            </a:r>
          </a:p>
          <a:p>
            <a:r>
              <a:rPr lang="en-US" i="1" dirty="0" smtClean="0"/>
              <a:t>is a group of rare genetic disorders characterized by </a:t>
            </a:r>
            <a:r>
              <a:rPr lang="en-US" b="1" i="1" u="sng" dirty="0" smtClean="0"/>
              <a:t>defective </a:t>
            </a:r>
            <a:r>
              <a:rPr lang="en-US" b="1" i="1" u="sng" dirty="0" err="1" smtClean="0"/>
              <a:t>osteoclast</a:t>
            </a:r>
            <a:r>
              <a:rPr lang="en-US" b="1" i="1" u="sng" dirty="0" smtClean="0"/>
              <a:t>-mediated bone </a:t>
            </a:r>
            <a:r>
              <a:rPr lang="en-US" b="1" i="1" u="sng" dirty="0" err="1" smtClean="0"/>
              <a:t>resorption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 bones are dense, solid, and stone-like. Paradoxically, because turnover is decreased, the persisting bone tissue becomes weak over time and predisposed to fractures like a piece of chalk.</a:t>
            </a:r>
          </a:p>
          <a:p>
            <a:r>
              <a:rPr lang="en-US" dirty="0" smtClean="0"/>
              <a:t> Several variants are known, the two most common being:</a:t>
            </a:r>
          </a:p>
          <a:p>
            <a:pPr>
              <a:buNone/>
            </a:pPr>
            <a:r>
              <a:rPr lang="en-US" dirty="0" smtClean="0"/>
              <a:t>1- an autosomal dominant adult form: mild </a:t>
            </a:r>
          </a:p>
          <a:p>
            <a:pPr>
              <a:buNone/>
            </a:pPr>
            <a:r>
              <a:rPr lang="en-US" dirty="0" smtClean="0"/>
              <a:t>2- autosomal recessive (infantile) form: severe/lethal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r>
              <a:rPr lang="en-US" dirty="0" smtClean="0"/>
              <a:t>The defects that cause </a:t>
            </a:r>
            <a:r>
              <a:rPr lang="en-US" dirty="0" err="1" smtClean="0"/>
              <a:t>osteopetrosis</a:t>
            </a:r>
            <a:r>
              <a:rPr lang="en-US" dirty="0" smtClean="0"/>
              <a:t> are categorized into: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defects that disturb </a:t>
            </a:r>
            <a:r>
              <a:rPr lang="en-US" dirty="0" err="1" smtClean="0"/>
              <a:t>osteoclast</a:t>
            </a:r>
            <a:r>
              <a:rPr lang="en-US" dirty="0" smtClean="0"/>
              <a:t> function (the ability of </a:t>
            </a:r>
            <a:r>
              <a:rPr lang="en-US" dirty="0" err="1" smtClean="0"/>
              <a:t>osteoclasts</a:t>
            </a:r>
            <a:r>
              <a:rPr lang="en-US" dirty="0" smtClean="0"/>
              <a:t> to </a:t>
            </a:r>
            <a:r>
              <a:rPr lang="en-US" dirty="0" err="1" smtClean="0"/>
              <a:t>resorb</a:t>
            </a:r>
            <a:r>
              <a:rPr lang="en-US" dirty="0" smtClean="0"/>
              <a:t> bone). some of the identified  abnormalities include:</a:t>
            </a:r>
          </a:p>
          <a:p>
            <a:pPr>
              <a:buNone/>
            </a:pPr>
            <a:r>
              <a:rPr lang="en-US" dirty="0" smtClean="0"/>
              <a:t>1- carbonic </a:t>
            </a:r>
            <a:r>
              <a:rPr lang="en-US" dirty="0" err="1" smtClean="0"/>
              <a:t>anhydrase</a:t>
            </a:r>
            <a:r>
              <a:rPr lang="en-US" dirty="0" smtClean="0"/>
              <a:t> II deficiency</a:t>
            </a:r>
          </a:p>
          <a:p>
            <a:pPr>
              <a:buNone/>
            </a:pPr>
            <a:r>
              <a:rPr lang="en-US" dirty="0" smtClean="0"/>
              <a:t>2- proton pump deficiency  </a:t>
            </a:r>
          </a:p>
          <a:p>
            <a:pPr>
              <a:buNone/>
            </a:pPr>
            <a:r>
              <a:rPr lang="en-US" dirty="0" smtClean="0"/>
              <a:t>3- chloride channel defect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defects that interfere with </a:t>
            </a:r>
            <a:r>
              <a:rPr lang="en-US" dirty="0" err="1" smtClean="0"/>
              <a:t>osteoclast</a:t>
            </a:r>
            <a:r>
              <a:rPr lang="en-US" dirty="0" smtClean="0"/>
              <a:t> formation and differentiation.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r>
              <a:rPr lang="en-US" sz="2000" b="1" u="sng" dirty="0" smtClean="0"/>
              <a:t>Complications</a:t>
            </a:r>
            <a:r>
              <a:rPr lang="en-US" sz="2000" u="sng" dirty="0" smtClean="0"/>
              <a:t>:</a:t>
            </a:r>
          </a:p>
          <a:p>
            <a:r>
              <a:rPr lang="en-US" sz="2000" dirty="0" smtClean="0"/>
              <a:t>fractures</a:t>
            </a:r>
          </a:p>
          <a:p>
            <a:r>
              <a:rPr lang="en-US" sz="2000" dirty="0" smtClean="0"/>
              <a:t>cranial nerve palsies (due to compression of nerves within shrunken cranial foramina)</a:t>
            </a:r>
          </a:p>
          <a:p>
            <a:r>
              <a:rPr lang="en-US" sz="2000" dirty="0" smtClean="0"/>
              <a:t>recurrent infections (reduced bone marrow size and activity) </a:t>
            </a:r>
          </a:p>
          <a:p>
            <a:r>
              <a:rPr lang="en-US" sz="2000" dirty="0" err="1" smtClean="0"/>
              <a:t>Hepato-splenomegaly</a:t>
            </a:r>
            <a:r>
              <a:rPr lang="en-US" sz="2000" dirty="0" smtClean="0"/>
              <a:t> (caused by </a:t>
            </a:r>
            <a:r>
              <a:rPr lang="en-US" sz="2000" dirty="0" err="1" smtClean="0"/>
              <a:t>extramedullary</a:t>
            </a:r>
            <a:r>
              <a:rPr lang="en-US" sz="2000" dirty="0" smtClean="0"/>
              <a:t> </a:t>
            </a:r>
            <a:r>
              <a:rPr lang="en-US" sz="2000" dirty="0" err="1" smtClean="0"/>
              <a:t>hematopoiesis</a:t>
            </a:r>
            <a:r>
              <a:rPr lang="en-US" sz="2000" dirty="0" smtClean="0"/>
              <a:t> due to reduced marrow space).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b="1" u="sng" dirty="0" smtClean="0"/>
              <a:t>Morphology:</a:t>
            </a:r>
          </a:p>
          <a:p>
            <a:pPr>
              <a:buNone/>
            </a:pPr>
            <a:r>
              <a:rPr lang="en-US" sz="2000" dirty="0" smtClean="0"/>
              <a:t>	the primary </a:t>
            </a:r>
            <a:r>
              <a:rPr lang="en-US" sz="2000" dirty="0" err="1" smtClean="0"/>
              <a:t>spongiosa</a:t>
            </a:r>
            <a:r>
              <a:rPr lang="en-US" sz="2000" dirty="0" smtClean="0"/>
              <a:t> persists, filling the </a:t>
            </a:r>
            <a:r>
              <a:rPr lang="en-US" sz="2000" dirty="0" err="1" smtClean="0"/>
              <a:t>medullary</a:t>
            </a:r>
            <a:r>
              <a:rPr lang="en-US" sz="2000" dirty="0" smtClean="0"/>
              <a:t> cavity, and bone is deposited in increased amounts woven in architecture. </a:t>
            </a:r>
          </a:p>
          <a:p>
            <a:r>
              <a:rPr lang="en-US" sz="2000" b="1" u="sng" dirty="0" smtClean="0"/>
              <a:t>Treatment= hematopoietic stem cell transplantation </a:t>
            </a:r>
          </a:p>
          <a:p>
            <a:pPr>
              <a:buNone/>
            </a:pPr>
            <a:r>
              <a:rPr lang="en-US" sz="2000" dirty="0" smtClean="0"/>
              <a:t> - </a:t>
            </a:r>
            <a:r>
              <a:rPr lang="en-US" sz="2000" b="1" dirty="0" err="1" smtClean="0"/>
              <a:t>osteoclasts</a:t>
            </a:r>
            <a:r>
              <a:rPr lang="en-US" sz="2000" dirty="0" smtClean="0"/>
              <a:t> are derived from B.M. </a:t>
            </a:r>
            <a:r>
              <a:rPr lang="en-US" sz="2000" dirty="0" err="1" smtClean="0"/>
              <a:t>monocyte</a:t>
            </a:r>
            <a:r>
              <a:rPr lang="en-US" sz="2000" dirty="0" smtClean="0"/>
              <a:t> precursors</a:t>
            </a:r>
          </a:p>
          <a:p>
            <a:pPr>
              <a:buNone/>
            </a:pPr>
            <a:r>
              <a:rPr lang="en-US" sz="2000" dirty="0" smtClean="0"/>
              <a:t>-	many of the skeletal abnormalities may be reversible</a:t>
            </a:r>
            <a:endParaRPr lang="ar-JO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stom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Arial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890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DISEASES WITH ABNORMAL MATRIX  MSK-1 for 2nd year medical students</vt:lpstr>
      <vt:lpstr>Congenital diseases with abnormal matrix</vt:lpstr>
      <vt:lpstr>Osteogenesis imperfecta (OI): </vt:lpstr>
      <vt:lpstr>Slide 4</vt:lpstr>
      <vt:lpstr>Achondroplasia</vt:lpstr>
      <vt:lpstr>Thanatophoric dwarfism </vt:lpstr>
      <vt:lpstr>Osteopetrosis</vt:lpstr>
      <vt:lpstr>Slide 8</vt:lpstr>
      <vt:lpstr>Slide 9</vt:lpstr>
      <vt:lpstr>Acquired diseases with abnormal matrix</vt:lpstr>
      <vt:lpstr>Osteoporosis </vt:lpstr>
      <vt:lpstr>Pathophysiology of postmenopausal and senile osteoporosis </vt:lpstr>
      <vt:lpstr>Causes of secondary osteoporosis</vt:lpstr>
      <vt:lpstr>Morphology </vt:lpstr>
      <vt:lpstr>Osteoporotic vertebral body (right) shortened by compression fractures, compared with a normal vertebral body. The osteoporotic vertebra exhibits a characteristic loss of horizontal trabeculae and thickened vertical trabeculae</vt:lpstr>
      <vt:lpstr>Clinical Course</vt:lpstr>
      <vt:lpstr>Complications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WITH ABNORMAL MATRIX  MSK-1 for 2nd year medical students</dc:title>
  <dc:creator/>
  <cp:lastModifiedBy>Your User Name</cp:lastModifiedBy>
  <cp:revision>16</cp:revision>
  <dcterms:created xsi:type="dcterms:W3CDTF">2006-08-16T00:00:00Z</dcterms:created>
  <dcterms:modified xsi:type="dcterms:W3CDTF">2013-02-20T06:03:27Z</dcterms:modified>
</cp:coreProperties>
</file>