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8" r:id="rId4"/>
    <p:sldId id="257" r:id="rId5"/>
    <p:sldId id="276" r:id="rId6"/>
    <p:sldId id="268" r:id="rId7"/>
    <p:sldId id="279" r:id="rId8"/>
    <p:sldId id="258" r:id="rId9"/>
    <p:sldId id="259" r:id="rId10"/>
    <p:sldId id="271" r:id="rId11"/>
    <p:sldId id="260" r:id="rId12"/>
    <p:sldId id="272" r:id="rId13"/>
    <p:sldId id="274" r:id="rId14"/>
    <p:sldId id="280" r:id="rId15"/>
    <p:sldId id="261" r:id="rId16"/>
    <p:sldId id="263" r:id="rId17"/>
    <p:sldId id="26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9429B1-97B7-4BE5-95F5-293A7F0EB4CE}" type="datetimeFigureOut">
              <a:rPr lang="ar-JO" smtClean="0"/>
              <a:pPr/>
              <a:t>5/29/1435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C83416-309B-4D71-B1C1-F0098F76B4FA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00255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3416-309B-4D71-B1C1-F0098F76B4FA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5378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9E67-5E48-4B45-9608-F7AAF1CE2DB5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69BE-0A58-4DDA-9318-3EF5A330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38385" r="9935" b="12476"/>
          <a:stretch>
            <a:fillRect/>
          </a:stretch>
        </p:blipFill>
        <p:spPr bwMode="auto">
          <a:xfrm>
            <a:off x="5214148" y="1"/>
            <a:ext cx="392985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27384"/>
            <a:ext cx="500404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ear consists of 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EXTERNAL 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MIDDLE EAR, OR TYMPANIC CAVITY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 INTERNAL EAR, OR LABYRINTH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25750"/>
            <a:ext cx="464400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A-AURICLE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B-EXTERNAL AUDITORY MEATUS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51556"/>
            <a:ext cx="279441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EXTERNAL EAR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255561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Made of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2483768" y="404664"/>
            <a:ext cx="288032" cy="338336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84168" y="0"/>
            <a:ext cx="288032" cy="338336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716016" y="764704"/>
            <a:ext cx="216024" cy="26632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804248" y="0"/>
            <a:ext cx="216024" cy="26632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139952" y="1052736"/>
            <a:ext cx="360040" cy="26632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812360" y="0"/>
            <a:ext cx="360040" cy="26632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1259632" y="3284984"/>
            <a:ext cx="288032" cy="266328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5436096" y="2348880"/>
            <a:ext cx="288032" cy="266328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5076056" y="2852936"/>
            <a:ext cx="216024" cy="19432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3707904" y="3378696"/>
            <a:ext cx="216024" cy="19432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3956" t="25155" r="22338" b="23815"/>
          <a:stretch>
            <a:fillRect/>
          </a:stretch>
        </p:blipFill>
        <p:spPr bwMode="auto">
          <a:xfrm>
            <a:off x="3779912" y="188640"/>
            <a:ext cx="53285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223" y="476672"/>
            <a:ext cx="27390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ANTERIOR WALL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4005064"/>
            <a:ext cx="36358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and smaller is the entrance into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canal for the tensor tympani muscle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below by a thin plate of bone that separates the tympanic cavity from the internal carotid artery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04864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upper part of the anterior wall are the openings into two canals.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and larger of these leads into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auditory tube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3635896" y="3068960"/>
            <a:ext cx="3168352" cy="1397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67944" y="2924944"/>
            <a:ext cx="3096344" cy="8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2952328" cy="35394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1-has in its upper part a large, irregular opening, the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aditus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mastoid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2-Below this is a small, hollow, conical projection,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pyramid,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whose apex emerges the tendon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vertical part  of the fascial nerve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6023029"/>
            <a:ext cx="2915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largely formed by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tympanic membrane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8131" t="25155" r="16432" b="44605"/>
          <a:stretch>
            <a:fillRect/>
          </a:stretch>
        </p:blipFill>
        <p:spPr bwMode="auto">
          <a:xfrm>
            <a:off x="3531834" y="-27384"/>
            <a:ext cx="561216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5075892"/>
            <a:ext cx="24525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WALL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548680"/>
            <a:ext cx="2691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WALL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1003" t="7201" r="22338" b="40825"/>
          <a:stretch>
            <a:fillRect/>
          </a:stretch>
        </p:blipFill>
        <p:spPr bwMode="auto">
          <a:xfrm>
            <a:off x="3707904" y="2852936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267744" y="4581128"/>
            <a:ext cx="5112568" cy="494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55676" y="3501008"/>
            <a:ext cx="5508612" cy="123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3419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the lateral wall of the inner ear.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4278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wall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37112"/>
            <a:ext cx="349188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Below the posterior end of the promontory lies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fenestra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cochleae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round and closed by the secondary tympanic membrane.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1100" t="26375" r="23422" b="17871"/>
          <a:stretch>
            <a:fillRect/>
          </a:stretch>
        </p:blipFill>
        <p:spPr bwMode="auto">
          <a:xfrm>
            <a:off x="3635896" y="-27384"/>
            <a:ext cx="55446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300028"/>
            <a:ext cx="6532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horizontal part of the facial nerve arching above the promontory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96752"/>
            <a:ext cx="34918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greater part of the wall shows a rounded projection, called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promontory,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results from the underlying first turn of the cochlea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852936"/>
            <a:ext cx="3563888" cy="12926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and behind the promontory lies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fenestra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vestibuli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oval shaped and closed by the base of the stapes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59832" y="2456892"/>
            <a:ext cx="3348372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59832" y="2906942"/>
            <a:ext cx="3168352" cy="2106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03648" y="4941168"/>
            <a:ext cx="7416824" cy="1543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1412776"/>
            <a:ext cx="414046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32558" y="1412776"/>
            <a:ext cx="2287914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4380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Auditory Tube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auditory tube connects 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anterior wall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tympanic cavity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nasal pharynx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posterior third is bony,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anterior two thirds is cartilaginous.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tube descends it passes over the upper border of the superior constrictor muscle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serves to equalize air pressures in the tympanic cavity and the nasal pharynx.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25155" r="21747" b="26650"/>
          <a:stretch>
            <a:fillRect/>
          </a:stretch>
        </p:blipFill>
        <p:spPr bwMode="auto">
          <a:xfrm>
            <a:off x="3635896" y="-27384"/>
            <a:ext cx="547260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8032" y="4725144"/>
            <a:ext cx="3275856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Mastoid Antrum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mastoid antrum lies behind the middle ear in the petrous part of the temporal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with the middle ear by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aditus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71741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2483768" y="1052736"/>
            <a:ext cx="507605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40352" y="1988840"/>
            <a:ext cx="118762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through the auditory tube from the nasal part of the pharynx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9712" y="1425550"/>
            <a:ext cx="15121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the mastoid antrum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17883"/>
            <a:ext cx="18966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(acute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mastoiditis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80320" y="190381"/>
            <a:ext cx="60841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temporal lobe of the brain lie superiorly meningitis and a cerebral abscess in the temporal lobe.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008" y="5013176"/>
            <a:ext cx="241176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spread of the infection in this direction can cause a facial nerve palsy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labyrinthitis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vertigo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83837"/>
            <a:ext cx="248376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posterior wall of the mastoid antrum is related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sigmoid venous sinus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infection spreads in this direction, a thrombosis in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sigmoid sinus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well take place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508104" y="3143002"/>
            <a:ext cx="4075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flipH="1">
            <a:off x="6864023" y="3143002"/>
            <a:ext cx="876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75856" y="19888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3"/>
          </p:cNvCxnSpPr>
          <p:nvPr/>
        </p:nvCxnSpPr>
        <p:spPr>
          <a:xfrm flipH="1">
            <a:off x="1896673" y="1702549"/>
            <a:ext cx="2270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</p:cNvCxnSpPr>
          <p:nvPr/>
        </p:nvCxnSpPr>
        <p:spPr>
          <a:xfrm flipH="1">
            <a:off x="948336" y="1887215"/>
            <a:ext cx="1" cy="335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32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1566083" y="620688"/>
            <a:ext cx="64623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08" y="1757715"/>
            <a:ext cx="4860032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MALLEUS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INCUS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malleus is the largest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possesses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head, a neck, a long process or handle,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anterior process, and a lateral process.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038" t="31770" r="21747" b="30430"/>
          <a:stretch>
            <a:fillRect/>
          </a:stretch>
        </p:blipFill>
        <p:spPr bwMode="auto">
          <a:xfrm>
            <a:off x="5076056" y="0"/>
            <a:ext cx="406794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6512" y="476672"/>
            <a:ext cx="26364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A-3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B-2 muscles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C-2 nerves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39165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CONTENTS OF THE MIDDLE EAR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3914472"/>
            <a:ext cx="4572000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head is rounded and articulates posteriorly with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024" y="4726885"/>
            <a:ext cx="500404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handle is firmly attached to the medial surface of the tympanic membrane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008" y="5469031"/>
            <a:ext cx="53640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possesses: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large body and two processes: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body articulates with the head of the malleus.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long process articulates with the head of the stapes.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4077072"/>
            <a:ext cx="363589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stapes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head, a neck, two limbs, and a base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head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articulates with the long process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neck is narrow and receives the insertion of the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muscle. The two limbs diverge from the neck and are attached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oval base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closes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oval window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internal ear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198493"/>
            <a:ext cx="65162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Muscles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are the tensor tympani and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stapedius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muscles.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27990" r="8754" b="47440"/>
          <a:stretch>
            <a:fillRect/>
          </a:stretch>
        </p:blipFill>
        <p:spPr bwMode="auto">
          <a:xfrm>
            <a:off x="0" y="2780928"/>
            <a:ext cx="8964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2843808" y="0"/>
            <a:ext cx="6300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4016" y="116632"/>
            <a:ext cx="2483768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Tympanic Nerve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nerve arises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glossopharyngeal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nerve, just below the jugular foramen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passes through the floor of the middle ear and onto the promontory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 it splits into branches, which form the tympanic plexus.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plexus supplies the lining of the middle ear and gives off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lesser petrosal nerve, which sends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secretomotor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fibers to the parotid gland via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otic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ganglion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leaves the skull through the foramen ovale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7" y="134044"/>
            <a:ext cx="341987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chorda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tympani 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arises from the facial nerve just above the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stylomastoid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foramen 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It enters the middle ear close to the posterior border of the tympanic membrane.</a:t>
            </a:r>
          </a:p>
          <a:p>
            <a:pPr algn="ctr">
              <a:buFont typeface="Arial" pitchFamily="34" charset="0"/>
              <a:buChar char="•"/>
            </a:pP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It then runs forward over the tympanic membrane and crosses </a:t>
            </a:r>
          </a:p>
          <a:p>
            <a:pPr algn="ctr"/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the root of the handle of the malleus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540" r="9935" b="20981"/>
          <a:stretch>
            <a:fillRect/>
          </a:stretch>
        </p:blipFill>
        <p:spPr bwMode="auto">
          <a:xfrm>
            <a:off x="3635897" y="134044"/>
            <a:ext cx="5400600" cy="667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496" y="3120057"/>
            <a:ext cx="3456384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lies in the interval between the mucous membrane and the fibrous layers of the tympanic membrane.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nerve leaves the middle ear through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petrotympanic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fissure and enters the infratemporal fossa, where it joins the lingual nerve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chorda tympani contains: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Taste fibers from the mucous membrane covering the anterior two thirds of the tongue (not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papillae) and the floor of the mouth.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35550" r="21157" b="26650"/>
          <a:stretch>
            <a:fillRect/>
          </a:stretch>
        </p:blipFill>
        <p:spPr bwMode="auto">
          <a:xfrm>
            <a:off x="4427984" y="-27384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99188" y="179348"/>
            <a:ext cx="14285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A-AURICLE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032" y="616620"/>
            <a:ext cx="385192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consists of: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a-Skin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b-a thin plate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elastic cartilage  (except the lobule, which is devoid of cartilage)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3-It possesses both extrinsic and intrinsic muscles, which are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supplied by the facial nerve.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4572000" y="1506488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8172400" y="1340768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8892480" y="2802632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8820472" y="2370584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83968" y="2132856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5796136" y="4602832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7668344" y="4509120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724400" y="5322912"/>
            <a:ext cx="216024" cy="266328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4048" y="5301208"/>
            <a:ext cx="18067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names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412776"/>
            <a:ext cx="385192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Auriculotemporal nerve: upper ½ of the outer surface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Lesser occipital nerve: the upper ½ of the inner surface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Great auricular nerve: the lower ½  of both inner and outer surfaces</a:t>
            </a:r>
          </a:p>
          <a:p>
            <a:pPr marL="342900" indent="-342900">
              <a:buAutoNum type="alphaLcParenR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Auricular branch of vagus supplies an area on the inner surface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405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445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4344258" y="0"/>
            <a:ext cx="479974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016" y="2239704"/>
            <a:ext cx="471601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outer third of the meatus is elastic cartilage (directed upwards and backwards)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inner two thirds is bone formed by the tympanic plate (directed downwards and forwards).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598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external auditory meatus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0604328">
            <a:off x="213073" y="724794"/>
            <a:ext cx="135101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Upwards &amp; backwards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109766">
            <a:off x="1469797" y="922390"/>
            <a:ext cx="288032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Downwards &amp; forwards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76672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Outer 1/3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548680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Inner 2/3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445" y="5397023"/>
            <a:ext cx="374748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Remember that in the adult the external meatus is about 1 in. (2.5 cm) long and is narrowest about 0.2 in. (5 mm) from the tympanic membrane.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4028871"/>
            <a:ext cx="41764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cs typeface="+mj-cs"/>
              </a:rPr>
              <a:t>The meatus is lined by skin,</a:t>
            </a:r>
          </a:p>
          <a:p>
            <a:pPr algn="ctr"/>
            <a:r>
              <a:rPr lang="en-US" dirty="0">
                <a:cs typeface="+mj-cs"/>
              </a:rPr>
              <a:t> and its outer third is provided with hairs and sebaceous and </a:t>
            </a:r>
            <a:r>
              <a:rPr lang="en-US" dirty="0" err="1">
                <a:cs typeface="+mj-cs"/>
              </a:rPr>
              <a:t>ceruminous</a:t>
            </a:r>
            <a:r>
              <a:rPr lang="en-US" dirty="0">
                <a:cs typeface="+mj-cs"/>
              </a:rPr>
              <a:t> glands. secrete a yellowish brown wax</a:t>
            </a:r>
            <a:endParaRPr lang="ar-JO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 rot="19894636">
            <a:off x="4395400" y="4617913"/>
            <a:ext cx="47880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sensory nerve supply of the lining skin is derived from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auriculotemporal nerve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auricular branch of the vagus nerve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.!!!!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3851920" y="1296144"/>
            <a:ext cx="44644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5152" y="1340768"/>
            <a:ext cx="2834680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Tympanic Membrane Examination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Otoscopic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examination of the tympanic membrane is facilitated by first straightening the external auditory meatus by gently pulling the auricle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upward and backward in the adult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800" y="404664"/>
            <a:ext cx="15119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Clinical Notes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72" y="5543654"/>
            <a:ext cx="639053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straight backward 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backward and downward in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infant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9275" y="4900518"/>
            <a:ext cx="6655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4932040" cy="2831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tympanic membrane (ear drum)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thin,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fibrous membrane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membrane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is obliquely placed,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facing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downward, forward, and laterally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formed of: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1-An outer layer; skin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2-Middile layer; fibrous tissue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3-Inner layer ; mucous membrane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576" y="2852936"/>
            <a:ext cx="38519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7208"/>
            <a:ext cx="3275856" cy="25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996952"/>
            <a:ext cx="4572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Remember that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middle fibrous layer is present in the major parts of the ear drum which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called </a:t>
            </a:r>
          </a:p>
          <a:p>
            <a:pPr algn="ctr"/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pars tensa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this layer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is absent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upper part of the ear drum which is called </a:t>
            </a:r>
            <a:r>
              <a:rPr lang="en-US" b="1" i="1" dirty="0" smtClean="0">
                <a:latin typeface="Times New Roman" pitchFamily="18" charset="0"/>
                <a:cs typeface="+mj-cs"/>
              </a:rPr>
              <a:t>pars flaccida  </a:t>
            </a:r>
            <a:r>
              <a:rPr lang="en-US" b="1" dirty="0" err="1" smtClean="0">
                <a:cs typeface="+mj-cs"/>
              </a:rPr>
              <a:t>Shrapnell's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membrane (also known as </a:t>
            </a:r>
            <a:r>
              <a:rPr lang="en-US" b="1" dirty="0" err="1">
                <a:cs typeface="+mj-cs"/>
              </a:rPr>
              <a:t>Rivinus</a:t>
            </a:r>
            <a:r>
              <a:rPr lang="en-US" b="1" dirty="0">
                <a:cs typeface="+mj-cs"/>
              </a:rPr>
              <a:t>’ ligament)</a:t>
            </a:r>
            <a:endParaRPr lang="en-US" b="1" i="1" dirty="0" smtClean="0">
              <a:latin typeface="Times New Roman" pitchFamily="18" charset="0"/>
              <a:cs typeface="+mj-cs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pars tensa and flaccida are separated  from each other by two folds called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anterior and posterior malleolar folds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16016" y="3789040"/>
            <a:ext cx="22860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175808"/>
            <a:ext cx="316835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-inferior quadrant of the ear drum is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cone of 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(because of it reflects the light coming from the otoscope)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738570"/>
            <a:ext cx="352839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tympanic membrane is extremely sensitive to pain and is innervated on its outer surface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 the auriculotemporal nerve and the auricular branch of the vagus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8519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419872" y="3717032"/>
            <a:ext cx="3168352" cy="197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651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722" t="33660" r="16432" b="23815"/>
          <a:stretch>
            <a:fillRect/>
          </a:stretch>
        </p:blipFill>
        <p:spPr bwMode="auto">
          <a:xfrm>
            <a:off x="4644008" y="0"/>
            <a:ext cx="449999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27384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Middle Ear (Tympanic Cavity)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32" y="4509120"/>
            <a:ext cx="45720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middle ear has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ROOF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FLOOR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LATERAL WALL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 WALL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72604"/>
            <a:ext cx="428396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contains the auditory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ossicles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whose function is to transmit the vibrations of the tympanic membrane (eardrum) to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perilymph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of the internal ear.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 is a narrow, oblique,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slitlike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cavity whose long axis lies approximately parallel to the plane of the tympanic membrane.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056" y="2948751"/>
            <a:ext cx="38519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communicates in front through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auditory tube with the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behind with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mastoid antrum.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67944" y="3356992"/>
            <a:ext cx="3384376" cy="191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10035" r="36513" b="7751"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14036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ROOF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343" y="3236783"/>
            <a:ext cx="2780505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a thin plate of bone, which may be partly replaced by fibrous tissue.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separates the tympanic cavity from the superior bulb of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internal jugular vein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0538"/>
            <a:ext cx="3779912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formed by a thin plate of bone,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tegmen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tympani, which is part of the petrous temporal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separates the tympanic cavity from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the temporal lobe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brain in the middle cranial fossa.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91680" y="692696"/>
            <a:ext cx="360040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5555" y="2492896"/>
            <a:ext cx="160813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FLOOR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0"/>
            <a:ext cx="22630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TEGMENTAL WALL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2492896"/>
            <a:ext cx="20336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JUGULAR WALL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1416</Words>
  <Application>Microsoft Office PowerPoint</Application>
  <PresentationFormat>On-screen Show (4:3)</PresentationFormat>
  <Paragraphs>151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132</cp:revision>
  <dcterms:created xsi:type="dcterms:W3CDTF">2012-03-09T21:28:59Z</dcterms:created>
  <dcterms:modified xsi:type="dcterms:W3CDTF">2014-03-30T04:52:52Z</dcterms:modified>
</cp:coreProperties>
</file>