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303" r:id="rId3"/>
    <p:sldId id="305" r:id="rId4"/>
    <p:sldId id="306" r:id="rId5"/>
    <p:sldId id="308" r:id="rId6"/>
    <p:sldId id="309" r:id="rId7"/>
    <p:sldId id="310" r:id="rId8"/>
    <p:sldId id="328" r:id="rId9"/>
    <p:sldId id="315" r:id="rId10"/>
    <p:sldId id="316" r:id="rId11"/>
    <p:sldId id="317" r:id="rId12"/>
    <p:sldId id="331" r:id="rId13"/>
    <p:sldId id="319" r:id="rId14"/>
    <p:sldId id="393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9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3932B-ABD0-404A-BA46-E5BD671B215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E466-D2A0-41FE-BFC1-773D7A0FA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E466-D2A0-41FE-BFC1-773D7A0FAB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FCE6-833C-477C-9167-5A2EDC4A57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2651-84BA-4F7B-9110-A2A11D5F93FA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0B34-4F1A-4622-87F3-9A7BEFBF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04864"/>
            <a:ext cx="538480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lgerian" pitchFamily="82" charset="0"/>
              </a:rPr>
              <a:t>Anatomy of the </a:t>
            </a:r>
          </a:p>
          <a:p>
            <a:pPr algn="ctr"/>
            <a:r>
              <a:rPr lang="en-US" sz="4800" dirty="0" smtClean="0">
                <a:latin typeface="Algerian" pitchFamily="82" charset="0"/>
              </a:rPr>
              <a:t>Thorax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5" t="29091" r="22614" b="19636"/>
          <a:stretch/>
        </p:blipFill>
        <p:spPr bwMode="auto">
          <a:xfrm>
            <a:off x="5364088" y="44624"/>
            <a:ext cx="367240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292080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right crus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arises from the sides of the bodies of the first three lumbar vertebrae and the intervertebral discs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the muscle fibers of the right crus pass up to the left and surround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esophageal orifice in a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slinglike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loop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These fibers appear to act as a sphincter and possibly assist in the prevention of regurgitation of the stomach contents into the thoracic part of the esophagus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left crus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arises from the sides of the bodies of the first two lumbar vertebrae and the intervertebral disc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diaphragm arises from the medial and lateral arcuate ligaments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medial arcuate ligament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extends from the side of the body of the second lumbar vertebra to the tip of the transverse process of the first lumbar vertebra. 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lateral arcuate ligament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extends from the tip of the transverse process of the first lumbar vertebra to the lower border of the 12th rib.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borders of the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connected by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 median arcuate ligament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crosses over the anterior surface of the aorta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7984" y="1340768"/>
            <a:ext cx="288032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816" y="4941168"/>
            <a:ext cx="28803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96136" y="5157192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1840" y="4149080"/>
            <a:ext cx="316835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00192" y="479715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6021288"/>
            <a:ext cx="37444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72200" y="4365104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40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37518"/>
            <a:ext cx="3851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inferior vena cava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passes through the central tendon at approximately vertebral level T8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5705" r="8163" b="16256"/>
          <a:stretch>
            <a:fillRect/>
          </a:stretch>
        </p:blipFill>
        <p:spPr bwMode="auto">
          <a:xfrm>
            <a:off x="4427984" y="260648"/>
            <a:ext cx="4572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50567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esophagus passes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the muscular part of the diaphragm, just to the left of midline, approximately at vertebral level T10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46765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vagus nerves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 through the diaphragm with the esophagus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08" y="4737918"/>
            <a:ext cx="435597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aorta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behind the posterior attachment of the diaphragm at vertebral level T12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diaphragm is inserted into a central tendon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48680"/>
            <a:ext cx="288412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Openings in the diaphragm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587" t="18540" r="13479" b="5861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169476"/>
            <a:ext cx="495520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Nerve supply of the diaphragm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072" y="2097430"/>
            <a:ext cx="313184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phrenic nerves pass vertically through the neck, the superior thoracic aperture, and the mediastinum to supply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motor innervation to the entire diaphragm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34630"/>
            <a:ext cx="532859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Intercostal Spaces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1-SKIN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2-SUPERFISCIAL FASCIA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THREE MUSCLES OF RESPIRATION: </a:t>
            </a: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EXTERNAL INTERCOSTAL</a:t>
            </a: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INTERNAL INTERCOSTAL</a:t>
            </a: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INNERMOST INTERCOSTAL  MUSCLE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4-THE ENDOTHORACIC FASCIA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5-THE PARIETAL PLEURA. </a:t>
            </a:r>
          </a:p>
          <a:p>
            <a:pPr algn="l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3140968"/>
            <a:ext cx="5364088" cy="3447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intercostal nerves and blood vessels run between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intermediate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(internal intercostal)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deepest layers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(innermost intercostal)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muscles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arranged in the following order from above downward: </a:t>
            </a:r>
          </a:p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INTERCOSTAL VEIN </a:t>
            </a:r>
          </a:p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INTERCOSTAL ARTERY</a:t>
            </a:r>
          </a:p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INTERCOSTAL NERVE</a:t>
            </a:r>
          </a:p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(VAN)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89" t="44910" r="16023" b="15272"/>
          <a:stretch/>
        </p:blipFill>
        <p:spPr bwMode="auto">
          <a:xfrm>
            <a:off x="5606002" y="548680"/>
            <a:ext cx="35379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2852936"/>
            <a:ext cx="324036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88024" y="2996952"/>
            <a:ext cx="302433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8024" y="3212976"/>
            <a:ext cx="309634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71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41" t="22364" r="9773" b="11636"/>
          <a:stretch/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048" y="1574790"/>
            <a:ext cx="399593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superficial layer.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fibers are directed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downward and forward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THE INFERIOR BORDER OF THE RIB ABOVE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INSERTION: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SUPERIOR BORDER OF THE RIB BELOW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46365"/>
            <a:ext cx="41399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Intercostal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Muscles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32" y="4687976"/>
            <a:ext cx="435597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muscle extends forward to the costal cartilage where it is replaced by an aponeurosis, 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ANTERIOR (EXTERNAL) INTERCOSTAL MEMBRANE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252" y="908720"/>
            <a:ext cx="32646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external intercostal muscle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1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040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INTERNAL INTERCOSTAL MUSCLE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048" y="620688"/>
            <a:ext cx="435597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forms the intermediate layer.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fibers are directed </a:t>
            </a:r>
          </a:p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downward and backward </a:t>
            </a:r>
          </a:p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subcostal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groove of </a:t>
            </a:r>
          </a:p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rib above to </a:t>
            </a:r>
          </a:p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upper border of the rib below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040" y="3429000"/>
            <a:ext cx="284380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muscle extends backward from the sternum in front to the angles of the ribs behind, where the muscle is replaced by an aponeurosis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posterior (internal) intercostal membrane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0453" t="15705" r="8754" b="28540"/>
          <a:stretch>
            <a:fillRect/>
          </a:stretch>
        </p:blipFill>
        <p:spPr bwMode="auto">
          <a:xfrm>
            <a:off x="3491880" y="3501008"/>
            <a:ext cx="56521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41" t="22364" r="9773" b="11636"/>
          <a:stretch/>
        </p:blipFill>
        <p:spPr bwMode="auto">
          <a:xfrm>
            <a:off x="5076056" y="0"/>
            <a:ext cx="40679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0630"/>
            <a:ext cx="424847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Forms the deepest layer and corresponds to the transversus abdominis muscle in the anterior abdominal wall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5218" t="15705" r="22929" b="4916"/>
          <a:stretch>
            <a:fillRect/>
          </a:stretch>
        </p:blipFill>
        <p:spPr bwMode="auto">
          <a:xfrm>
            <a:off x="4716016" y="360040"/>
            <a:ext cx="428396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6512" y="-27384"/>
            <a:ext cx="50433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innermost intercostal muscle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3513782"/>
            <a:ext cx="4139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an incomplete muscle layer and crosses more than one intercostal space within the ribs.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0040" y="4941168"/>
            <a:ext cx="39239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related internally to fascia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endothoracic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fascia) and parietal pleura and externally to the intercostal nerves and vessels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14760" r="8754" b="14366"/>
          <a:stretch>
            <a:fillRect/>
          </a:stretch>
        </p:blipFill>
        <p:spPr bwMode="auto">
          <a:xfrm>
            <a:off x="5076056" y="404664"/>
            <a:ext cx="382791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4624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Intercostal Arteries and Veins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Each intercostal space contains a large single posterior intercostal artery and two small anterior intercostal arteries.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75608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intercostal arteries of the first two spaces are branches from </a:t>
            </a:r>
          </a:p>
          <a:p>
            <a:pPr algn="l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superior intercostal artery,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branch of the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costocervical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trunk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subclavian artery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2937718"/>
            <a:ext cx="5184576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posterior intercostal arteries of the lower nine spaces are branches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pPr algn="l" rtl="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DESCENDING THORACIC AORTA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149080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anterior intercostal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arteries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first six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spaces are branches of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INTERNAL THORACIC ARTERY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arises from the first part of the subclavian artery.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2054"/>
            <a:ext cx="67322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anterior intercostal arteries of the lower spaces are branches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MUSCULOPHRENIC ARTERY,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 of the terminal branches of the internal thoracic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20430" r="9935" b="12476"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2048" y="1818690"/>
            <a:ext cx="349188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corresponding posterior intercostal veins drain backward into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azygos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hemiazygos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veins , and the anterior intercostal veins drain forward into the internal thoracic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musculophrenic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veins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22320" r="19976" b="14366"/>
          <a:stretch>
            <a:fillRect/>
          </a:stretch>
        </p:blipFill>
        <p:spPr bwMode="auto">
          <a:xfrm>
            <a:off x="4283968" y="188640"/>
            <a:ext cx="486003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2048" y="1707773"/>
            <a:ext cx="32038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Intercostal Nerves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intercostal nerves are the anterior rami of the first 11 thoracic spinal nerves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945830"/>
            <a:ext cx="403244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anterior ramus of the 12th thoracic nerve lies in the abdomen and runs forward in the abdominal wall as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subcostal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220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THE THORACIC WALL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42119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Posteriorly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thoracic part of the vertebral column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833" y="611396"/>
            <a:ext cx="13131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Boundaries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16832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Anteriorly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sternum and costal cartilages 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68960"/>
            <a:ext cx="457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Laterally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ribs and intercostal spaces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2789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Superiorly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suprapleural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953942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diaphragm,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separates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thoracic cavity from the abdominal cavity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5" t="17819" r="13295" b="8545"/>
          <a:stretch/>
        </p:blipFill>
        <p:spPr bwMode="auto">
          <a:xfrm>
            <a:off x="4718992" y="0"/>
            <a:ext cx="4461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8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37440" r="8754" b="10000"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008" y="1707773"/>
            <a:ext cx="406794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Each intercostal nerve enters an intercostal space between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parietal pleura and the posterior intercostal membrane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then runs forward inferiorly to the intercostal vessels in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subcostal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groove of the corresponding rib, between the innermost intercostal and internal intercostal muscle.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32715" r="11116" b="20981"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4056" y="620688"/>
            <a:ext cx="34198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first six nerves are distributed within their intercostal spaces.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2008" y="1796623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seventh to ninth intercostal nerves leave the anterior ends of their intercostal spaces by passing deep to the costal cartilages, to enter the anterior abdominal wall.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2008" y="3573016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10th and 11th nerves, since the corresponding ribs are floating, pass directly into the abdominal wall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18342"/>
            <a:ext cx="3419872" cy="37548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1-The manubriosternal joint: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cartilaginous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body of the sternum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small amount of movement is possible during respiration. </a:t>
            </a:r>
          </a:p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xiphisternal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joint: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cartilaginous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(cartilage) and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body of the sternum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usually fuses with the body of the sternum during middle 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79208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6- Joints of the Chest Wall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35087"/>
            <a:ext cx="334097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A-Joints of the Sternum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1003" t="30825" r="45372" b="10000"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483768" y="3573016"/>
            <a:ext cx="4536504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43808" y="1844824"/>
            <a:ext cx="43204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230517">
            <a:off x="4355976" y="3212976"/>
            <a:ext cx="11272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7060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4-Joints of the Costal Cartilages with the Sternum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first costal cartilages articulate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by cartilaginous joints that permit no movement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2nd to the 7th costal cartilages articulate with the lateral border of the sternum by synovial joints.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addition, the 6th, 7th, 8th, 9th, and 10th costal cartilages articulate with one another along their borders by small synovial joints.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cartilages of the 11th and 12th ribs are embedded in the abdominal musculature.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6672"/>
            <a:ext cx="5364088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1-Joints of the Heads of the Ribs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first rib and the three lowest ribs have a single synovial joint with their corresponding vertebral body. </a:t>
            </a:r>
          </a:p>
          <a:p>
            <a:pPr>
              <a:buFont typeface="Wingdings" pitchFamily="2" charset="2"/>
              <a:buChar char="v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For the second to the ninth ribs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head articulates by means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 synovial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corresponding vertebral body and that of the vertebra above it 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2-Joints of the Tubercles of the Ribs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tubercle of a rib articulates by means of a synovial joint with the transverse process of the corresponding vertebra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joint is absent on the 11th and 12th ribs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3-Joints of the Ribs and Costal Cartilages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joints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are cartilaginous joints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No movement is possible.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320953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B-Joints of the Ribs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21375" r="22338" b="22871"/>
          <a:stretch>
            <a:fillRect/>
          </a:stretch>
        </p:blipFill>
        <p:spPr bwMode="auto">
          <a:xfrm>
            <a:off x="5292080" y="0"/>
            <a:ext cx="385192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572000" y="3573016"/>
            <a:ext cx="41764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368298">
            <a:off x="7730318" y="1412776"/>
            <a:ext cx="1127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only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14" t="28364" r="31818" b="35637"/>
          <a:stretch/>
        </p:blipFill>
        <p:spPr bwMode="auto">
          <a:xfrm>
            <a:off x="4644008" y="72008"/>
            <a:ext cx="442798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3478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1-STERNUM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Lies in the midline of the anterior chest wall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a flat bone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Divides into three parts: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4572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1-Manubrium sterni</a:t>
            </a:r>
          </a:p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2-Body of the sternum</a:t>
            </a:r>
          </a:p>
          <a:p>
            <a:pPr algn="l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3- Xiphoid process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body of the sternum articulates above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manubriosternal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below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at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xiphisternal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6512" y="4725144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each side it articulates with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second to the seventh costal cartilages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44522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thin plate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cartilage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becomes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ossified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its proximal end during adult life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6512" y="6381328"/>
            <a:ext cx="43075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ribs or costal cartilages are attached to 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5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24" y="44624"/>
            <a:ext cx="392392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angle</a:t>
            </a:r>
          </a:p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(angle of Louis)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9485" r="46553" b="21925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4076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formed by the articulation of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the body of the sternum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4888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recognized by the presence of a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transverse ridge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anterior aspect of the sternum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3501008"/>
            <a:ext cx="4572000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transverse ridge lies at the level of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second costal cartilage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8" y="4892967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point from which all costal cartilages and ribs are counted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8" y="573325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angle lies opposite the intervertebral disc between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fourth and fifth thoracic vertebrae</a:t>
            </a:r>
            <a:endParaRPr lang="en-US" b="1" i="1" dirty="0"/>
          </a:p>
        </p:txBody>
      </p:sp>
      <p:sp>
        <p:nvSpPr>
          <p:cNvPr id="9" name="Down Arrow 8"/>
          <p:cNvSpPr/>
          <p:nvPr/>
        </p:nvSpPr>
        <p:spPr>
          <a:xfrm>
            <a:off x="1999136" y="4365104"/>
            <a:ext cx="484632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636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2-Ribs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4704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12 pairs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ribs, all of which are attached posteriorly to the thoracic vertebrae.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277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ribs are divided into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three categories according to their attachment to the sternum: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45024"/>
            <a:ext cx="45720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2-False ribs:</a:t>
            </a:r>
          </a:p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8th, 9th, and 10th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pairs of ribs are attached anteriorly to each other and to the 7th rib by means of their costal cartilages and small synovial joints.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(vertebrocostal)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20888"/>
            <a:ext cx="4572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0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1-True ribs: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seven pairs </a:t>
            </a:r>
          </a:p>
          <a:p>
            <a:pPr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(1-7)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attached anteriorly to the sternum by their costal cartilages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(vertebrosternal)</a:t>
            </a:r>
            <a:endParaRPr lang="en-US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0" y="5445224"/>
            <a:ext cx="341987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3-Floating ribs: 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11th and 12th pairs have no anterior attachment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(vertebral)</a:t>
            </a:r>
            <a:endParaRPr lang="en-US" sz="2400" b="1" i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22" t="22727" r="22159" b="24363"/>
          <a:stretch/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923928" y="2368304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95936" y="3933056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19872" y="5589240"/>
            <a:ext cx="33843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6588224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2266" t="20430" r="21747" b="24761"/>
          <a:stretch>
            <a:fillRect/>
          </a:stretch>
        </p:blipFill>
        <p:spPr bwMode="auto">
          <a:xfrm>
            <a:off x="5148064" y="0"/>
            <a:ext cx="3960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14806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According to the anatomical features presented on each rib they are classified into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 typical and</a:t>
            </a:r>
          </a:p>
          <a:p>
            <a:pPr algn="l" rtl="0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a typical ribs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1772816"/>
            <a:ext cx="5076056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typical rib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A head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head has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two facets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articulation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with the numerically corresponding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vertebral body and that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vertebra immediately above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Neck: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constricted portion situated between the head and the tubercle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3-Tubercle: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prominence on the outer surface of the rib at the junction of the neck with the shaft.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a facet for articulation with the transverse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of the numerically corresponding vertebra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4-Shaft: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long, twisted, flat bone having a rounded, smooth superior border and a sharp, thin inferior border .The inferior border overhangs and forms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costal groove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accommodates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intercostal vessels and nerve.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 Angle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1124744"/>
            <a:ext cx="247157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Typical Rib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908720"/>
            <a:ext cx="3722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1061120"/>
            <a:ext cx="84055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4-shaft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1990" y="404664"/>
            <a:ext cx="3722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3-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620688"/>
            <a:ext cx="3722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5-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5966" y="1700808"/>
            <a:ext cx="3722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2-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16416" y="14127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52856" t="16650" r="21747" b="27595"/>
          <a:stretch>
            <a:fillRect/>
          </a:stretch>
        </p:blipFill>
        <p:spPr bwMode="auto">
          <a:xfrm>
            <a:off x="5039544" y="0"/>
            <a:ext cx="4104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97907"/>
            <a:ext cx="5004048" cy="4370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Rib I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flat in the horizontal plane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broad superior and inferior surfaces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head articulates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only with the body of vertebra TI and therefore has only one articular surface.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superior surface of the rib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characterized by a distinct tubercle, </a:t>
            </a:r>
          </a:p>
          <a:p>
            <a:pPr algn="ctr" rt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SCALENE TUBERCLE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which separates two smooth grooves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anterior groove is caused by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THE SUBCLAVIAN VEIN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the posterior groove is caused by the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SUBCLAVIAN ARTERY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46365"/>
            <a:ext cx="28266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typical ribs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55976" y="2348880"/>
            <a:ext cx="2664296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20272" y="2348880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0" y="4149080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380312" y="3140968"/>
            <a:ext cx="21602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46189" y="5445224"/>
            <a:ext cx="9623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5914" y="-27384"/>
            <a:ext cx="103259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Posterior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2040" y="5733256"/>
            <a:ext cx="421196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23928" y="2492896"/>
            <a:ext cx="20162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667" y="2627620"/>
            <a:ext cx="815479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0" dirty="0" smtClean="0">
                <a:latin typeface="Algerian" pitchFamily="82" charset="0"/>
              </a:rPr>
              <a:t>The </a:t>
            </a:r>
            <a:r>
              <a:rPr lang="en-US" sz="8000" dirty="0" smtClean="0">
                <a:latin typeface="Algerian" pitchFamily="82" charset="0"/>
              </a:rPr>
              <a:t>diaphragm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918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diaphragm is a thin muscular and tendinous septum that separates the chest cavity above from the abdominal cavity below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91632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diaphragm is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most important muscle of 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dome shaped and consists of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peripheral muscular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and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centrally placed tendon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142709"/>
            <a:ext cx="4572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origin of the diaphragm can be divided into three parts: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3861048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arising from the posterior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costal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arising from the deep surfaces of the lower six ribs and their costal cartilages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vertebral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arising by vertical columns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from the arcuate ligaments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4587" t="18540" r="13479" b="5861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611560" y="5589240"/>
            <a:ext cx="561662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28184" y="4437112"/>
            <a:ext cx="72008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5013176"/>
            <a:ext cx="9361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1791</Words>
  <Application>Microsoft Office PowerPoint</Application>
  <PresentationFormat>On-screen Show (4:3)</PresentationFormat>
  <Paragraphs>178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173</cp:revision>
  <dcterms:created xsi:type="dcterms:W3CDTF">2012-04-09T16:56:05Z</dcterms:created>
  <dcterms:modified xsi:type="dcterms:W3CDTF">2014-04-05T21:35:47Z</dcterms:modified>
</cp:coreProperties>
</file>