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92" r:id="rId2"/>
    <p:sldId id="362" r:id="rId3"/>
    <p:sldId id="311" r:id="rId4"/>
    <p:sldId id="298" r:id="rId5"/>
    <p:sldId id="312" r:id="rId6"/>
    <p:sldId id="352" r:id="rId7"/>
    <p:sldId id="299" r:id="rId8"/>
    <p:sldId id="313" r:id="rId9"/>
    <p:sldId id="300" r:id="rId10"/>
    <p:sldId id="410" r:id="rId11"/>
    <p:sldId id="407" r:id="rId12"/>
    <p:sldId id="408" r:id="rId13"/>
    <p:sldId id="409" r:id="rId14"/>
    <p:sldId id="411" r:id="rId15"/>
    <p:sldId id="395" r:id="rId16"/>
    <p:sldId id="397" r:id="rId17"/>
    <p:sldId id="398" r:id="rId18"/>
    <p:sldId id="399" r:id="rId19"/>
    <p:sldId id="400" r:id="rId20"/>
    <p:sldId id="401" r:id="rId21"/>
    <p:sldId id="402" r:id="rId22"/>
    <p:sldId id="415" r:id="rId23"/>
    <p:sldId id="405" r:id="rId24"/>
    <p:sldId id="403" r:id="rId25"/>
    <p:sldId id="406" r:id="rId26"/>
    <p:sldId id="374" r:id="rId27"/>
    <p:sldId id="378" r:id="rId28"/>
    <p:sldId id="379" r:id="rId29"/>
    <p:sldId id="380" r:id="rId30"/>
    <p:sldId id="393" r:id="rId31"/>
    <p:sldId id="394" r:id="rId32"/>
    <p:sldId id="412" r:id="rId33"/>
    <p:sldId id="414" r:id="rId34"/>
    <p:sldId id="41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E52C5-145E-4156-9B31-9FC53BAD2863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49FA-FFC0-49E1-BB38-CE2E6D9F8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CC2D-CAEF-491F-8279-B3E7E8B09FF5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7EFC-00E8-498F-AF47-2D0C25276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CC2D-CAEF-491F-8279-B3E7E8B09FF5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7EFC-00E8-498F-AF47-2D0C25276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CC2D-CAEF-491F-8279-B3E7E8B09FF5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7EFC-00E8-498F-AF47-2D0C25276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CC2D-CAEF-491F-8279-B3E7E8B09FF5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7EFC-00E8-498F-AF47-2D0C25276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CC2D-CAEF-491F-8279-B3E7E8B09FF5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7EFC-00E8-498F-AF47-2D0C25276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CC2D-CAEF-491F-8279-B3E7E8B09FF5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7EFC-00E8-498F-AF47-2D0C25276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CC2D-CAEF-491F-8279-B3E7E8B09FF5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7EFC-00E8-498F-AF47-2D0C25276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CC2D-CAEF-491F-8279-B3E7E8B09FF5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7EFC-00E8-498F-AF47-2D0C25276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CC2D-CAEF-491F-8279-B3E7E8B09FF5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7EFC-00E8-498F-AF47-2D0C25276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CC2D-CAEF-491F-8279-B3E7E8B09FF5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7EFC-00E8-498F-AF47-2D0C25276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CC2D-CAEF-491F-8279-B3E7E8B09FF5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7EFC-00E8-498F-AF47-2D0C25276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4CC2D-CAEF-491F-8279-B3E7E8B09FF5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7EFC-00E8-498F-AF47-2D0C25276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latin typeface="Arial Narrow" pitchFamily="34" charset="0"/>
              </a:rPr>
              <a:t>III. Parkinson Disease</a:t>
            </a:r>
            <a:br>
              <a:rPr lang="en-US" b="1" u="sng" dirty="0" smtClean="0">
                <a:latin typeface="Arial Narrow" pitchFamily="34" charset="0"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Pathogenesis</a:t>
            </a:r>
            <a:r>
              <a:rPr lang="en-US" b="1" dirty="0" smtClean="0"/>
              <a:t>.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PD is associated with :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Arial Narrow" pitchFamily="34" charset="0"/>
              </a:rPr>
              <a:t>Protein accumulation and aggregation</a:t>
            </a:r>
          </a:p>
          <a:p>
            <a:pPr marL="514350" indent="-514350">
              <a:buNone/>
            </a:pPr>
            <a:r>
              <a:rPr lang="en-US" sz="3600" dirty="0" smtClean="0">
                <a:latin typeface="Arial Narrow" pitchFamily="34" charset="0"/>
              </a:rPr>
              <a:t>2.  Mitochondrial abnormalities, </a:t>
            </a:r>
          </a:p>
          <a:p>
            <a:pPr marL="514350" indent="-514350">
              <a:buNone/>
            </a:pPr>
            <a:r>
              <a:rPr lang="en-US" sz="3600" dirty="0" smtClean="0">
                <a:latin typeface="Arial Narrow" pitchFamily="34" charset="0"/>
              </a:rPr>
              <a:t>3. and neuronal loss in the </a:t>
            </a:r>
            <a:r>
              <a:rPr lang="en-US" sz="3600" dirty="0" err="1" smtClean="0">
                <a:latin typeface="Arial Narrow" pitchFamily="34" charset="0"/>
              </a:rPr>
              <a:t>substantia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nigra</a:t>
            </a:r>
            <a:r>
              <a:rPr lang="en-US" sz="3600" dirty="0" smtClean="0">
                <a:latin typeface="Arial Narrow" pitchFamily="34" charset="0"/>
              </a:rPr>
              <a:t> and elsewhere in the brain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Pathogenesis in sporadic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Postulated theories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 Narrow" pitchFamily="34" charset="0"/>
              </a:rPr>
              <a:t>Oxidative injury may play a role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Arial Narrow" pitchFamily="34" charset="0"/>
              </a:rPr>
              <a:t>Neuromelanin</a:t>
            </a:r>
            <a:r>
              <a:rPr lang="en-US" dirty="0" smtClean="0">
                <a:latin typeface="Arial Narrow" pitchFamily="34" charset="0"/>
              </a:rPr>
              <a:t> , a product of dopamine </a:t>
            </a:r>
            <a:r>
              <a:rPr lang="en-US" dirty="0" err="1" smtClean="0">
                <a:latin typeface="Arial Narrow" pitchFamily="34" charset="0"/>
              </a:rPr>
              <a:t>aut</a:t>
            </a:r>
            <a:r>
              <a:rPr lang="en-US" dirty="0" smtClean="0">
                <a:latin typeface="Arial Narrow" pitchFamily="34" charset="0"/>
              </a:rPr>
              <a:t> oxidation is capable of forming a complex with iron and potentiates generation of free radicals and oxidative injury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2. </a:t>
            </a:r>
            <a:r>
              <a:rPr lang="en-US" sz="3600" dirty="0" err="1" smtClean="0">
                <a:latin typeface="Arial Narrow" pitchFamily="34" charset="0"/>
              </a:rPr>
              <a:t>Missence</a:t>
            </a:r>
            <a:r>
              <a:rPr lang="en-US" sz="3600" dirty="0" smtClean="0">
                <a:latin typeface="Arial Narrow" pitchFamily="34" charset="0"/>
              </a:rPr>
              <a:t> mutations </a:t>
            </a:r>
            <a:r>
              <a:rPr lang="en-US" sz="3600" dirty="0" smtClean="0">
                <a:latin typeface="Arial Narrow" pitchFamily="34" charset="0"/>
              </a:rPr>
              <a:t>in the gene encoding </a:t>
            </a:r>
            <a:r>
              <a:rPr lang="el-GR" sz="3600" dirty="0" smtClean="0">
                <a:latin typeface="Arial Narrow" pitchFamily="34" charset="0"/>
              </a:rPr>
              <a:t>α</a:t>
            </a:r>
            <a:r>
              <a:rPr lang="en-US" sz="3600" dirty="0" smtClean="0">
                <a:latin typeface="Arial Narrow" pitchFamily="34" charset="0"/>
              </a:rPr>
              <a:t>-</a:t>
            </a:r>
            <a:r>
              <a:rPr lang="en-US" sz="3600" dirty="0" err="1" smtClean="0">
                <a:latin typeface="Arial Narrow" pitchFamily="34" charset="0"/>
              </a:rPr>
              <a:t>synuclein</a:t>
            </a:r>
            <a:r>
              <a:rPr lang="en-US" sz="3600" dirty="0" smtClean="0">
                <a:latin typeface="Arial Narrow" pitchFamily="34" charset="0"/>
              </a:rPr>
              <a:t> causing </a:t>
            </a:r>
            <a:r>
              <a:rPr lang="en-US" sz="3600" dirty="0" smtClean="0">
                <a:latin typeface="Arial Narrow" pitchFamily="34" charset="0"/>
              </a:rPr>
              <a:t>extra copies of  α-</a:t>
            </a:r>
            <a:r>
              <a:rPr lang="en-US" sz="3600" dirty="0" err="1" smtClean="0">
                <a:latin typeface="Arial Narrow" pitchFamily="34" charset="0"/>
              </a:rPr>
              <a:t>synuclein</a:t>
            </a:r>
            <a:r>
              <a:rPr lang="en-US" sz="3600" dirty="0" smtClean="0">
                <a:latin typeface="Arial Narrow" pitchFamily="34" charset="0"/>
              </a:rPr>
              <a:t> (which is </a:t>
            </a:r>
            <a:r>
              <a:rPr lang="en-US" sz="3600" dirty="0" err="1" smtClean="0">
                <a:latin typeface="Arial Narrow" pitchFamily="34" charset="0"/>
              </a:rPr>
              <a:t>presynaptic</a:t>
            </a:r>
            <a:r>
              <a:rPr lang="en-US" sz="3600" dirty="0" smtClean="0">
                <a:latin typeface="Arial Narrow" pitchFamily="34" charset="0"/>
              </a:rPr>
              <a:t> neurotransmitter) favors intracellular aggregation and </a:t>
            </a:r>
            <a:r>
              <a:rPr lang="en-US" sz="3600" dirty="0" err="1" smtClean="0">
                <a:latin typeface="Arial Narrow" pitchFamily="34" charset="0"/>
              </a:rPr>
              <a:t>protofibril</a:t>
            </a:r>
            <a:r>
              <a:rPr lang="en-US" sz="3600" dirty="0" smtClean="0">
                <a:latin typeface="Arial Narrow" pitchFamily="34" charset="0"/>
              </a:rPr>
              <a:t> formation of this protein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  </a:t>
            </a:r>
            <a:r>
              <a:rPr lang="en-US" sz="3600" dirty="0" smtClean="0">
                <a:latin typeface="Arial Narrow" pitchFamily="34" charset="0"/>
              </a:rPr>
              <a:t>and </a:t>
            </a:r>
            <a:r>
              <a:rPr lang="en-US" sz="3600" dirty="0" smtClean="0">
                <a:latin typeface="Arial Narrow" pitchFamily="34" charset="0"/>
              </a:rPr>
              <a:t>dopamine reacts with it </a:t>
            </a:r>
            <a:endParaRPr lang="en-US" sz="36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 And this  slows </a:t>
            </a:r>
            <a:r>
              <a:rPr lang="en-US" sz="3600" dirty="0" smtClean="0">
                <a:latin typeface="Arial Narrow" pitchFamily="34" charset="0"/>
              </a:rPr>
              <a:t>the process of </a:t>
            </a:r>
            <a:r>
              <a:rPr lang="en-US" sz="3600" dirty="0" err="1" smtClean="0">
                <a:latin typeface="Arial Narrow" pitchFamily="34" charset="0"/>
              </a:rPr>
              <a:t>protofibrils</a:t>
            </a:r>
            <a:r>
              <a:rPr lang="en-US" sz="3600" dirty="0" smtClean="0">
                <a:latin typeface="Arial Narrow" pitchFamily="34" charset="0"/>
              </a:rPr>
              <a:t> to fibril conversion and the </a:t>
            </a:r>
            <a:r>
              <a:rPr lang="en-US" sz="3600" dirty="0" err="1" smtClean="0">
                <a:latin typeface="Arial Narrow" pitchFamily="34" charset="0"/>
              </a:rPr>
              <a:t>protofibrils</a:t>
            </a:r>
            <a:r>
              <a:rPr lang="en-US" sz="3600" dirty="0" smtClean="0">
                <a:latin typeface="Arial Narrow" pitchFamily="34" charset="0"/>
              </a:rPr>
              <a:t> are toxic to the neurons and this may explain </a:t>
            </a:r>
            <a:r>
              <a:rPr lang="en-US" sz="3600" dirty="0" err="1" smtClean="0">
                <a:latin typeface="Arial Narrow" pitchFamily="34" charset="0"/>
              </a:rPr>
              <a:t>dopaminergic</a:t>
            </a:r>
            <a:r>
              <a:rPr lang="en-US" sz="3600" dirty="0" smtClean="0">
                <a:latin typeface="Arial Narrow" pitchFamily="34" charset="0"/>
              </a:rPr>
              <a:t> selectivity of α-</a:t>
            </a:r>
            <a:r>
              <a:rPr lang="en-US" sz="3600" dirty="0" err="1" smtClean="0">
                <a:latin typeface="Arial Narrow" pitchFamily="34" charset="0"/>
              </a:rPr>
              <a:t>synuclein</a:t>
            </a:r>
            <a:r>
              <a:rPr lang="en-US" sz="3600" dirty="0" smtClean="0">
                <a:latin typeface="Arial Narrow" pitchFamily="34" charset="0"/>
              </a:rPr>
              <a:t> associated PD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458200" cy="53641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3. </a:t>
            </a:r>
            <a:r>
              <a:rPr lang="en-US" sz="3600" dirty="0" smtClean="0">
                <a:latin typeface="Arial Narrow" pitchFamily="34" charset="0"/>
              </a:rPr>
              <a:t>Age </a:t>
            </a:r>
            <a:r>
              <a:rPr lang="en-US" sz="3600" dirty="0" smtClean="0">
                <a:latin typeface="Arial Narrow" pitchFamily="34" charset="0"/>
              </a:rPr>
              <a:t>related 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smtClean="0">
                <a:latin typeface="Arial Narrow" pitchFamily="34" charset="0"/>
              </a:rPr>
              <a:t>reduced </a:t>
            </a:r>
            <a:r>
              <a:rPr lang="en-US" sz="3600" dirty="0" err="1" smtClean="0">
                <a:latin typeface="Arial Narrow" pitchFamily="34" charset="0"/>
              </a:rPr>
              <a:t>proteasome</a:t>
            </a:r>
            <a:r>
              <a:rPr lang="en-US" sz="3600" dirty="0" smtClean="0">
                <a:latin typeface="Arial Narrow" pitchFamily="34" charset="0"/>
              </a:rPr>
              <a:t> degradation of α-</a:t>
            </a:r>
            <a:r>
              <a:rPr lang="en-US" sz="3600" dirty="0" err="1" smtClean="0">
                <a:latin typeface="Arial Narrow" pitchFamily="34" charset="0"/>
              </a:rPr>
              <a:t>synuclein</a:t>
            </a:r>
            <a:r>
              <a:rPr lang="en-US" sz="3600" dirty="0" smtClean="0">
                <a:latin typeface="Arial Narrow" pitchFamily="34" charset="0"/>
              </a:rPr>
              <a:t> may result in an increased intracellular accumulation of </a:t>
            </a:r>
            <a:r>
              <a:rPr lang="en-US" sz="3600" dirty="0" err="1" smtClean="0">
                <a:latin typeface="Arial Narrow" pitchFamily="34" charset="0"/>
              </a:rPr>
              <a:t>synuclein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protofibrils</a:t>
            </a:r>
            <a:endParaRPr lang="en-US" sz="3600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Note</a:t>
            </a:r>
          </a:p>
          <a:p>
            <a:pPr marL="514350" indent="-514350">
              <a:buNone/>
            </a:pPr>
            <a:r>
              <a:rPr lang="en-US" dirty="0" smtClean="0"/>
              <a:t>-    </a:t>
            </a:r>
            <a:r>
              <a:rPr lang="en-US" sz="3600" dirty="0" smtClean="0">
                <a:latin typeface="Arial Narrow" pitchFamily="34" charset="0"/>
              </a:rPr>
              <a:t>While most PD is sporadic, a series of genetic causes have been identified that shed light on its pathogenesis.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u="sng" dirty="0" smtClean="0">
                <a:latin typeface="Arial Narrow" pitchFamily="34" charset="0"/>
              </a:rPr>
              <a:t>1. </a:t>
            </a:r>
            <a:r>
              <a:rPr lang="en-US" sz="3600" u="sng" dirty="0" err="1" smtClean="0">
                <a:latin typeface="Arial Narrow" pitchFamily="34" charset="0"/>
              </a:rPr>
              <a:t>Autosomal</a:t>
            </a:r>
            <a:r>
              <a:rPr lang="en-US" sz="3600" u="sng" dirty="0" smtClean="0">
                <a:latin typeface="Arial Narrow" pitchFamily="34" charset="0"/>
              </a:rPr>
              <a:t> dominant </a:t>
            </a:r>
            <a:r>
              <a:rPr lang="en-US" sz="3600" u="sng" dirty="0" err="1" smtClean="0">
                <a:latin typeface="Arial Narrow" pitchFamily="34" charset="0"/>
              </a:rPr>
              <a:t>parkinson</a:t>
            </a:r>
            <a:r>
              <a:rPr lang="en-US" sz="3600" u="sng" dirty="0" smtClean="0">
                <a:latin typeface="Arial Narrow" pitchFamily="34" charset="0"/>
              </a:rPr>
              <a:t> disease</a:t>
            </a:r>
          </a:p>
          <a:p>
            <a:pPr marL="514350" indent="-514350">
              <a:buNone/>
            </a:pPr>
            <a:r>
              <a:rPr lang="en-US" sz="3600" dirty="0" smtClean="0">
                <a:latin typeface="Arial Narrow" pitchFamily="34" charset="0"/>
              </a:rPr>
              <a:t>a.  Caused by point mutations and amplifications of the region of chromosome 4q21 that contains the gene  which   encodes α</a:t>
            </a:r>
            <a:r>
              <a:rPr lang="en-US" sz="3600" i="1" dirty="0" smtClean="0">
                <a:latin typeface="Arial Narrow" pitchFamily="34" charset="0"/>
              </a:rPr>
              <a:t>-</a:t>
            </a:r>
            <a:r>
              <a:rPr lang="en-US" sz="3600" i="1" dirty="0" err="1" smtClean="0">
                <a:latin typeface="Arial Narrow" pitchFamily="34" charset="0"/>
              </a:rPr>
              <a:t>synuclein</a:t>
            </a:r>
            <a:r>
              <a:rPr lang="en-US" sz="3600" dirty="0" smtClean="0">
                <a:latin typeface="Arial Narrow" pitchFamily="34" charset="0"/>
              </a:rPr>
              <a:t>, an abundant </a:t>
            </a:r>
            <a:r>
              <a:rPr lang="en-US" sz="3600" u="sng" dirty="0" smtClean="0">
                <a:latin typeface="Arial Narrow" pitchFamily="34" charset="0"/>
              </a:rPr>
              <a:t>lipid-binding protein normally associated with synapses</a:t>
            </a:r>
            <a:r>
              <a:rPr lang="en-US" sz="3600" dirty="0" smtClean="0">
                <a:latin typeface="Arial Narrow" pitchFamily="34" charset="0"/>
              </a:rPr>
              <a:t>. </a:t>
            </a:r>
          </a:p>
          <a:p>
            <a:pPr marL="514350" indent="-514350">
              <a:buNone/>
            </a:pP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47545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This protein was then demonstrated to be a major component of the </a:t>
            </a:r>
            <a:r>
              <a:rPr lang="en-US" sz="3600" dirty="0" err="1" smtClean="0">
                <a:latin typeface="Arial Narrow" pitchFamily="34" charset="0"/>
              </a:rPr>
              <a:t>Lewy</a:t>
            </a:r>
            <a:r>
              <a:rPr lang="en-US" sz="3600" dirty="0" smtClean="0">
                <a:latin typeface="Arial Narrow" pitchFamily="34" charset="0"/>
              </a:rPr>
              <a:t> body, which is the diagnostic hallmark of PD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α-</a:t>
            </a:r>
            <a:r>
              <a:rPr lang="en-US" sz="4000" dirty="0" err="1" smtClean="0">
                <a:latin typeface="Arial Narrow" pitchFamily="34" charset="0"/>
              </a:rPr>
              <a:t>synuclein</a:t>
            </a:r>
            <a:r>
              <a:rPr lang="en-US" sz="4000" dirty="0" smtClean="0">
                <a:latin typeface="Arial Narrow" pitchFamily="34" charset="0"/>
              </a:rPr>
              <a:t> form small  which appear to be toxic to neurons. </a:t>
            </a:r>
            <a:endParaRPr lang="en-US" sz="4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</a:t>
            </a:r>
            <a:r>
              <a:rPr lang="en-US" sz="3600" dirty="0" smtClean="0">
                <a:latin typeface="Arial Narrow" pitchFamily="34" charset="0"/>
              </a:rPr>
              <a:t>. </a:t>
            </a:r>
            <a:r>
              <a:rPr lang="en-US" sz="3600" u="sng" dirty="0" smtClean="0">
                <a:latin typeface="Arial Narrow" pitchFamily="34" charset="0"/>
              </a:rPr>
              <a:t>Mutations in the gene encoding </a:t>
            </a:r>
            <a:r>
              <a:rPr lang="en-US" sz="3600" i="1" u="sng" dirty="0" smtClean="0">
                <a:latin typeface="Arial Narrow" pitchFamily="34" charset="0"/>
              </a:rPr>
              <a:t>LRRK2</a:t>
            </a:r>
            <a:r>
              <a:rPr lang="en-US" sz="3600" u="sng" dirty="0" smtClean="0">
                <a:latin typeface="Arial Narrow" pitchFamily="34" charset="0"/>
              </a:rPr>
              <a:t> (</a:t>
            </a:r>
            <a:r>
              <a:rPr lang="en-US" sz="3600" u="sng" dirty="0" err="1" smtClean="0">
                <a:latin typeface="Arial Narrow" pitchFamily="34" charset="0"/>
              </a:rPr>
              <a:t>leucine</a:t>
            </a:r>
            <a:r>
              <a:rPr lang="en-US" sz="3600" u="sng" dirty="0" smtClean="0">
                <a:latin typeface="Arial Narrow" pitchFamily="34" charset="0"/>
              </a:rPr>
              <a:t>-rich repeat </a:t>
            </a:r>
            <a:r>
              <a:rPr lang="en-US" sz="3600" u="sng" dirty="0" err="1" smtClean="0">
                <a:latin typeface="Arial Narrow" pitchFamily="34" charset="0"/>
              </a:rPr>
              <a:t>kinase</a:t>
            </a:r>
            <a:r>
              <a:rPr lang="en-US" sz="3600" u="sng" dirty="0" smtClean="0">
                <a:latin typeface="Arial Narrow" pitchFamily="34" charset="0"/>
              </a:rPr>
              <a:t> 2) 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 Are a more common cause of </a:t>
            </a:r>
            <a:r>
              <a:rPr lang="en-US" sz="3600" dirty="0" err="1" smtClean="0">
                <a:latin typeface="Arial Narrow" pitchFamily="34" charset="0"/>
              </a:rPr>
              <a:t>autosomal</a:t>
            </a:r>
            <a:r>
              <a:rPr lang="en-US" sz="3600" dirty="0" smtClean="0">
                <a:latin typeface="Arial Narrow" pitchFamily="34" charset="0"/>
              </a:rPr>
              <a:t> dominant PD and are found in some sporadic cases of the disease. 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077200" cy="6172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600" i="1" dirty="0" smtClean="0">
                <a:latin typeface="Arial Narrow" pitchFamily="34" charset="0"/>
              </a:rPr>
              <a:t>-   Parkinsonism</a:t>
            </a:r>
            <a:r>
              <a:rPr lang="en-US" sz="3600" dirty="0" smtClean="0">
                <a:latin typeface="Arial Narrow" pitchFamily="34" charset="0"/>
              </a:rPr>
              <a:t> is a clinical syndrome characterized  motor disturbances  and may be seen in a range of diseases that damage </a:t>
            </a:r>
            <a:r>
              <a:rPr lang="en-US" sz="3600" dirty="0" err="1" smtClean="0">
                <a:latin typeface="Arial Narrow" pitchFamily="34" charset="0"/>
              </a:rPr>
              <a:t>dopaminergic</a:t>
            </a:r>
            <a:r>
              <a:rPr lang="en-US" sz="3600" dirty="0" smtClean="0">
                <a:latin typeface="Arial Narrow" pitchFamily="34" charset="0"/>
              </a:rPr>
              <a:t> neurons, which project from the </a:t>
            </a:r>
            <a:r>
              <a:rPr lang="en-US" sz="3600" dirty="0" err="1" smtClean="0">
                <a:latin typeface="Arial Narrow" pitchFamily="34" charset="0"/>
              </a:rPr>
              <a:t>substantia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nigra</a:t>
            </a:r>
            <a:r>
              <a:rPr lang="en-US" sz="3600" dirty="0" smtClean="0">
                <a:latin typeface="Arial Narrow" pitchFamily="34" charset="0"/>
              </a:rPr>
              <a:t> to the striatum.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   LRRK2 is a </a:t>
            </a:r>
            <a:r>
              <a:rPr lang="en-US" sz="3600" dirty="0" err="1" smtClean="0">
                <a:latin typeface="Arial Narrow" pitchFamily="34" charset="0"/>
              </a:rPr>
              <a:t>cytoplasmic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kinase</a:t>
            </a:r>
            <a:r>
              <a:rPr lang="en-US" sz="3600" dirty="0" smtClean="0">
                <a:latin typeface="Arial Narrow" pitchFamily="34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  The  mutations increase the </a:t>
            </a:r>
            <a:r>
              <a:rPr lang="en-US" sz="3600" dirty="0" err="1" smtClean="0">
                <a:latin typeface="Arial Narrow" pitchFamily="34" charset="0"/>
              </a:rPr>
              <a:t>kinase</a:t>
            </a:r>
            <a:r>
              <a:rPr lang="en-US" sz="3600" dirty="0" smtClean="0">
                <a:latin typeface="Arial Narrow" pitchFamily="34" charset="0"/>
              </a:rPr>
              <a:t> activity of LRRK2, which leads to </a:t>
            </a:r>
            <a:r>
              <a:rPr lang="en-US" sz="3600" dirty="0" err="1" smtClean="0">
                <a:latin typeface="Arial Narrow" pitchFamily="34" charset="0"/>
              </a:rPr>
              <a:t>hyperphosphorylation</a:t>
            </a:r>
            <a:r>
              <a:rPr lang="en-US" sz="3600" dirty="0" smtClean="0">
                <a:latin typeface="Arial Narrow" pitchFamily="34" charset="0"/>
              </a:rPr>
              <a:t> of normal targets </a:t>
            </a:r>
          </a:p>
          <a:p>
            <a:endParaRPr lang="en-US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</a:t>
            </a:r>
            <a:r>
              <a:rPr lang="en-US" sz="3600" dirty="0" smtClean="0">
                <a:latin typeface="Arial Narrow" pitchFamily="34" charset="0"/>
              </a:rPr>
              <a:t>. </a:t>
            </a:r>
            <a:r>
              <a:rPr lang="en-US" sz="3600" dirty="0" err="1" smtClean="0">
                <a:latin typeface="Arial Narrow" pitchFamily="34" charset="0"/>
              </a:rPr>
              <a:t>Autosomal</a:t>
            </a:r>
            <a:r>
              <a:rPr lang="en-US" sz="3600" dirty="0" smtClean="0">
                <a:latin typeface="Arial Narrow" pitchFamily="34" charset="0"/>
              </a:rPr>
              <a:t> recessive PD</a:t>
            </a:r>
          </a:p>
          <a:p>
            <a:pPr marL="514350" indent="-514350">
              <a:buNone/>
            </a:pPr>
            <a:r>
              <a:rPr lang="en-US" sz="3600" i="1" dirty="0" smtClean="0">
                <a:latin typeface="Arial Narrow" pitchFamily="34" charset="0"/>
              </a:rPr>
              <a:t>-   Caused by Mutations in the genes </a:t>
            </a:r>
            <a:r>
              <a:rPr lang="en-US" sz="3600" dirty="0" smtClean="0">
                <a:latin typeface="Arial Narrow" pitchFamily="34" charset="0"/>
              </a:rPr>
              <a:t> that encode the proteins DJ-1, PINK1, and </a:t>
            </a:r>
            <a:r>
              <a:rPr lang="en-US" sz="3600" dirty="0" err="1" smtClean="0">
                <a:latin typeface="Arial Narrow" pitchFamily="34" charset="0"/>
              </a:rPr>
              <a:t>parkin</a:t>
            </a:r>
            <a:r>
              <a:rPr lang="en-US" sz="3600" dirty="0" smtClean="0">
                <a:latin typeface="Arial Narrow" pitchFamily="34" charset="0"/>
              </a:rPr>
              <a:t>. </a:t>
            </a:r>
          </a:p>
          <a:p>
            <a:pPr marL="514350" indent="-514350">
              <a:buNone/>
            </a:pPr>
            <a:r>
              <a:rPr lang="en-US" sz="3600" dirty="0" smtClean="0">
                <a:latin typeface="Arial Narrow" pitchFamily="34" charset="0"/>
              </a:rPr>
              <a:t>a. DJ-1 acts a as a transcriptional regulator, but in settings of oxidative stress it can relocate to the mitochondria and have </a:t>
            </a:r>
            <a:r>
              <a:rPr lang="en-US" sz="3600" dirty="0" err="1" smtClean="0">
                <a:latin typeface="Arial Narrow" pitchFamily="34" charset="0"/>
              </a:rPr>
              <a:t>cytoprotective</a:t>
            </a:r>
            <a:r>
              <a:rPr lang="en-US" sz="3600" dirty="0" smtClean="0">
                <a:latin typeface="Arial Narrow" pitchFamily="34" charset="0"/>
              </a:rPr>
              <a:t> effects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sz="3600" dirty="0" smtClean="0">
                <a:latin typeface="Arial Narrow" pitchFamily="34" charset="0"/>
              </a:rPr>
              <a:t>So loss of function </a:t>
            </a:r>
            <a:r>
              <a:rPr lang="en-US" sz="3600" dirty="0" err="1" smtClean="0">
                <a:latin typeface="Arial Narrow" pitchFamily="34" charset="0"/>
              </a:rPr>
              <a:t>mutqion</a:t>
            </a:r>
            <a:r>
              <a:rPr lang="en-US" sz="3600" dirty="0" smtClean="0">
                <a:latin typeface="Arial Narrow" pitchFamily="34" charset="0"/>
              </a:rPr>
              <a:t> in DJ1 leads to oxidative stress in the mitochondria and damage to neurons by free radicals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900" dirty="0" smtClean="0">
                <a:latin typeface="Arial Narrow" pitchFamily="34" charset="0"/>
              </a:rPr>
              <a:t>b. PINK1 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Is a </a:t>
            </a:r>
            <a:r>
              <a:rPr lang="en-US" sz="3600" dirty="0" err="1" smtClean="0">
                <a:latin typeface="Arial Narrow" pitchFamily="34" charset="0"/>
              </a:rPr>
              <a:t>kinase</a:t>
            </a:r>
            <a:r>
              <a:rPr lang="en-US" sz="3600" dirty="0" smtClean="0">
                <a:latin typeface="Arial Narrow" pitchFamily="34" charset="0"/>
              </a:rPr>
              <a:t> that is degraded in the mitochondria under normal circumstances;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And  with mitochondrial dysfunction, it recruits </a:t>
            </a:r>
            <a:r>
              <a:rPr lang="en-US" sz="3600" dirty="0" err="1" smtClean="0">
                <a:latin typeface="Arial Narrow" pitchFamily="34" charset="0"/>
              </a:rPr>
              <a:t>parkin</a:t>
            </a:r>
            <a:r>
              <a:rPr lang="en-US" sz="3600" dirty="0" smtClean="0">
                <a:latin typeface="Arial Narrow" pitchFamily="34" charset="0"/>
              </a:rPr>
              <a:t>, which is an E3 </a:t>
            </a:r>
            <a:r>
              <a:rPr lang="en-US" sz="3600" dirty="0" err="1" smtClean="0">
                <a:latin typeface="Arial Narrow" pitchFamily="34" charset="0"/>
              </a:rPr>
              <a:t>ubiquitin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ligase</a:t>
            </a:r>
            <a:r>
              <a:rPr lang="en-US" sz="3600" dirty="0" smtClean="0">
                <a:latin typeface="Arial Narrow" pitchFamily="34" charset="0"/>
              </a:rPr>
              <a:t>.</a:t>
            </a:r>
          </a:p>
          <a:p>
            <a:pPr>
              <a:buNone/>
            </a:pPr>
            <a:endParaRPr lang="en-US" sz="3900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Under normal circumstances, the combination of PINK1 and </a:t>
            </a:r>
            <a:r>
              <a:rPr lang="en-US" sz="3600" dirty="0" err="1" smtClean="0">
                <a:latin typeface="Arial Narrow" pitchFamily="34" charset="0"/>
              </a:rPr>
              <a:t>parkin</a:t>
            </a:r>
            <a:r>
              <a:rPr lang="en-US" sz="3600" dirty="0" smtClean="0">
                <a:latin typeface="Arial Narrow" pitchFamily="34" charset="0"/>
              </a:rPr>
              <a:t> results in clearance of dysfunctional mitochondria through </a:t>
            </a:r>
            <a:r>
              <a:rPr lang="en-US" sz="3600" dirty="0" err="1" smtClean="0">
                <a:latin typeface="Arial Narrow" pitchFamily="34" charset="0"/>
              </a:rPr>
              <a:t>mitophagy</a:t>
            </a:r>
            <a:endParaRPr lang="en-US" sz="36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Therefore loss of function mutations in these genes lead to loss of </a:t>
            </a:r>
            <a:r>
              <a:rPr lang="en-US" sz="3600" dirty="0" err="1" smtClean="0">
                <a:latin typeface="Arial Narrow" pitchFamily="34" charset="0"/>
              </a:rPr>
              <a:t>mitophagy</a:t>
            </a:r>
            <a:r>
              <a:rPr lang="en-US" sz="3600" dirty="0" smtClean="0">
                <a:latin typeface="Arial Narrow" pitchFamily="34" charset="0"/>
              </a:rPr>
              <a:t> of dysfunctional mitochondria </a:t>
            </a:r>
          </a:p>
          <a:p>
            <a:pPr>
              <a:buFontTx/>
              <a:buChar char="-"/>
            </a:pPr>
            <a:r>
              <a:rPr lang="en-US" sz="3600" smtClean="0">
                <a:latin typeface="Arial Narrow" pitchFamily="34" charset="0"/>
              </a:rPr>
              <a:t>So dysfunctional mitochondria </a:t>
            </a:r>
            <a:r>
              <a:rPr lang="en-US" sz="3600" dirty="0" smtClean="0">
                <a:latin typeface="Arial Narrow" pitchFamily="34" charset="0"/>
              </a:rPr>
              <a:t>will lead to formation of large amounts of  free radicals that will damage neurons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latin typeface="Arial Narrow" pitchFamily="34" charset="0"/>
              </a:rPr>
              <a:t>Macroscopic appearance</a:t>
            </a:r>
            <a:r>
              <a:rPr lang="en-US" sz="3600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A characteristic finding in PD is pallor of the </a:t>
            </a:r>
            <a:r>
              <a:rPr lang="en-US" sz="3600" dirty="0" err="1" smtClean="0">
                <a:latin typeface="Arial Narrow" pitchFamily="34" charset="0"/>
              </a:rPr>
              <a:t>substantia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nigra</a:t>
            </a:r>
            <a:r>
              <a:rPr lang="en-US" sz="3600" dirty="0" smtClean="0">
                <a:latin typeface="Arial Narrow" pitchFamily="34" charset="0"/>
              </a:rPr>
              <a:t>  and locus </a:t>
            </a:r>
            <a:r>
              <a:rPr lang="en-US" sz="3600" dirty="0" err="1" smtClean="0">
                <a:latin typeface="Arial Narrow" pitchFamily="34" charset="0"/>
              </a:rPr>
              <a:t>ceruleus</a:t>
            </a:r>
            <a:r>
              <a:rPr lang="en-US" sz="3600" dirty="0" smtClean="0">
                <a:latin typeface="Arial Narrow" pitchFamily="34" charset="0"/>
              </a:rPr>
              <a:t>, which is due to loss of the pigmented, </a:t>
            </a:r>
            <a:r>
              <a:rPr lang="en-US" sz="3600" dirty="0" err="1" smtClean="0">
                <a:latin typeface="Arial Narrow" pitchFamily="34" charset="0"/>
              </a:rPr>
              <a:t>catecholaminergic</a:t>
            </a:r>
            <a:r>
              <a:rPr lang="en-US" sz="3600" dirty="0" smtClean="0">
                <a:latin typeface="Arial Narrow" pitchFamily="34" charset="0"/>
              </a:rPr>
              <a:t> neurons in these regions.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Parkinson disease</a:t>
            </a:r>
            <a:endParaRPr lang="ar-JO"/>
          </a:p>
        </p:txBody>
      </p:sp>
      <p:pic>
        <p:nvPicPr>
          <p:cNvPr id="227331" name="Picture 2" descr="C:\Users\USER\Desktop\lew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81853"/>
            <a:ext cx="8229600" cy="296265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Microscopic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Tx/>
              <a:buAutoNum type="arabicPeriod"/>
              <a:defRPr/>
            </a:pPr>
            <a:r>
              <a:rPr lang="en-US" sz="3600" dirty="0" smtClean="0">
                <a:latin typeface="Arial Narrow" pitchFamily="34" charset="0"/>
              </a:rPr>
              <a:t>Loss of the pigmented, </a:t>
            </a:r>
            <a:r>
              <a:rPr lang="en-US" sz="3600" dirty="0" err="1" smtClean="0">
                <a:latin typeface="Arial Narrow" pitchFamily="34" charset="0"/>
              </a:rPr>
              <a:t>catecholaminergic</a:t>
            </a:r>
            <a:r>
              <a:rPr lang="en-US" sz="3600" dirty="0" smtClean="0">
                <a:latin typeface="Arial Narrow" pitchFamily="34" charset="0"/>
              </a:rPr>
              <a:t> neurons in these regions 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3600" dirty="0" smtClean="0">
                <a:latin typeface="Arial Narrow" pitchFamily="34" charset="0"/>
              </a:rPr>
              <a:t>associated with </a:t>
            </a:r>
            <a:r>
              <a:rPr lang="en-US" sz="3600" dirty="0" err="1" smtClean="0">
                <a:latin typeface="Arial Narrow" pitchFamily="34" charset="0"/>
              </a:rPr>
              <a:t>gliosis</a:t>
            </a:r>
            <a:r>
              <a:rPr lang="en-US" sz="3600" dirty="0" smtClean="0">
                <a:latin typeface="Arial Narrow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2</a:t>
            </a:r>
            <a:r>
              <a:rPr lang="en-US" sz="3600" b="1" dirty="0" smtClean="0">
                <a:latin typeface="Arial Narrow" pitchFamily="34" charset="0"/>
              </a:rPr>
              <a:t>. </a:t>
            </a:r>
            <a:r>
              <a:rPr lang="en-US" sz="3600" u="sng" dirty="0" err="1" smtClean="0">
                <a:latin typeface="Arial Narrow" pitchFamily="34" charset="0"/>
              </a:rPr>
              <a:t>Lewy</a:t>
            </a:r>
            <a:r>
              <a:rPr lang="en-US" sz="3600" u="sng" dirty="0" smtClean="0">
                <a:latin typeface="Arial Narrow" pitchFamily="34" charset="0"/>
              </a:rPr>
              <a:t> bodies  </a:t>
            </a:r>
          </a:p>
          <a:p>
            <a:pPr>
              <a:buFontTx/>
              <a:buChar char="-"/>
              <a:defRPr/>
            </a:pPr>
            <a:r>
              <a:rPr lang="en-US" sz="3600" dirty="0" smtClean="0">
                <a:latin typeface="Arial Narrow" pitchFamily="34" charset="0"/>
              </a:rPr>
              <a:t>May be found in those neurons that remain viable</a:t>
            </a:r>
          </a:p>
          <a:p>
            <a:pPr>
              <a:buFontTx/>
              <a:buChar char="-"/>
              <a:defRPr/>
            </a:pPr>
            <a:r>
              <a:rPr lang="en-US" sz="3600" dirty="0" smtClean="0">
                <a:latin typeface="Arial Narrow" pitchFamily="34" charset="0"/>
              </a:rPr>
              <a:t> and these are single or multiple,</a:t>
            </a:r>
          </a:p>
          <a:p>
            <a:pPr>
              <a:buFontTx/>
              <a:buChar char="-"/>
              <a:defRPr/>
            </a:pP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intracytoplasmic</a:t>
            </a:r>
            <a:r>
              <a:rPr lang="en-US" sz="3600" dirty="0" smtClean="0">
                <a:latin typeface="Arial Narrow" pitchFamily="34" charset="0"/>
              </a:rPr>
              <a:t>, </a:t>
            </a:r>
            <a:r>
              <a:rPr lang="en-US" sz="3600" dirty="0" err="1" smtClean="0">
                <a:latin typeface="Arial Narrow" pitchFamily="34" charset="0"/>
              </a:rPr>
              <a:t>eosinophilic</a:t>
            </a:r>
            <a:r>
              <a:rPr lang="en-US" sz="3600" dirty="0" smtClean="0">
                <a:latin typeface="Arial Narrow" pitchFamily="34" charset="0"/>
              </a:rPr>
              <a:t>, inclusions that often have a dense core surrounded by a pale halo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458200" cy="5440363"/>
          </a:xfrm>
        </p:spPr>
        <p:txBody>
          <a:bodyPr/>
          <a:lstStyle/>
          <a:p>
            <a:pPr marL="514350" indent="-514350">
              <a:buNone/>
            </a:pPr>
            <a:r>
              <a:rPr lang="en-US" sz="3600" b="1" u="sng" dirty="0" smtClean="0">
                <a:latin typeface="Arial Narrow" pitchFamily="34" charset="0"/>
              </a:rPr>
              <a:t>Parkinsonism characterized by:</a:t>
            </a:r>
          </a:p>
          <a:p>
            <a:pPr marL="514350" indent="-514350">
              <a:buAutoNum type="alphaLcPeriod"/>
            </a:pPr>
            <a:r>
              <a:rPr lang="en-US" sz="3600" dirty="0" smtClean="0">
                <a:latin typeface="Arial Narrow" pitchFamily="34" charset="0"/>
              </a:rPr>
              <a:t>Diminished facial expression (often termed </a:t>
            </a:r>
            <a:r>
              <a:rPr lang="en-US" sz="3600" i="1" dirty="0" smtClean="0">
                <a:latin typeface="Arial Narrow" pitchFamily="34" charset="0"/>
              </a:rPr>
              <a:t>masked </a:t>
            </a:r>
            <a:r>
              <a:rPr lang="en-US" sz="3600" i="1" dirty="0" err="1" smtClean="0">
                <a:latin typeface="Arial Narrow" pitchFamily="34" charset="0"/>
              </a:rPr>
              <a:t>facies</a:t>
            </a:r>
            <a:r>
              <a:rPr lang="en-US" sz="3600" dirty="0" smtClean="0">
                <a:latin typeface="Arial Narrow" pitchFamily="34" charset="0"/>
              </a:rPr>
              <a:t>), </a:t>
            </a:r>
          </a:p>
          <a:p>
            <a:pPr marL="514350" indent="-514350">
              <a:buAutoNum type="alphaLcPeriod"/>
            </a:pPr>
            <a:r>
              <a:rPr lang="en-US" sz="3600" dirty="0" smtClean="0">
                <a:latin typeface="Arial Narrow" pitchFamily="34" charset="0"/>
              </a:rPr>
              <a:t>Stooped posture,</a:t>
            </a:r>
          </a:p>
          <a:p>
            <a:pPr marL="514350" indent="-514350">
              <a:buAutoNum type="alphaLcPeriod"/>
            </a:pPr>
            <a:r>
              <a:rPr lang="en-US" sz="3600" dirty="0" smtClean="0">
                <a:latin typeface="Arial Narrow" pitchFamily="34" charset="0"/>
              </a:rPr>
              <a:t> Slowing of voluntary movement, </a:t>
            </a:r>
          </a:p>
          <a:p>
            <a:pPr marL="514350" indent="-514350">
              <a:buAutoNum type="alphaLcPeriod"/>
            </a:pPr>
            <a:r>
              <a:rPr lang="en-US" sz="3600" dirty="0" smtClean="0">
                <a:latin typeface="Arial Narrow" pitchFamily="34" charset="0"/>
              </a:rPr>
              <a:t>Festinating gait (progressively shortened, accelerated steps),</a:t>
            </a:r>
          </a:p>
          <a:p>
            <a:pPr marL="514350" indent="-514350">
              <a:buAutoNum type="alphaLcPeriod"/>
            </a:pPr>
            <a:r>
              <a:rPr lang="en-US" sz="3600" dirty="0" smtClean="0">
                <a:latin typeface="Arial Narrow" pitchFamily="34" charset="0"/>
              </a:rPr>
              <a:t>Rigidity, and a “pill-rolling” tremor.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Lewy</a:t>
            </a:r>
            <a:r>
              <a:rPr lang="en-US" dirty="0" smtClean="0"/>
              <a:t> bodies</a:t>
            </a:r>
            <a:endParaRPr lang="en-US" dirty="0"/>
          </a:p>
        </p:txBody>
      </p:sp>
      <p:pic>
        <p:nvPicPr>
          <p:cNvPr id="3074" name="Picture 2" descr="C:\Users\user\Desktop\220px-Lewy_Koerperche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05000"/>
            <a:ext cx="54102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Immunostains</a:t>
            </a:r>
            <a:r>
              <a:rPr lang="en-US" dirty="0" smtClean="0"/>
              <a:t> for </a:t>
            </a:r>
            <a:r>
              <a:rPr lang="el-GR" dirty="0" smtClean="0"/>
              <a:t>α</a:t>
            </a:r>
            <a:r>
              <a:rPr lang="en-US" dirty="0" smtClean="0"/>
              <a:t>-</a:t>
            </a:r>
            <a:r>
              <a:rPr lang="en-US" dirty="0" err="1" smtClean="0"/>
              <a:t>synuclein</a:t>
            </a:r>
            <a:endParaRPr lang="en-US" dirty="0"/>
          </a:p>
        </p:txBody>
      </p:sp>
      <p:pic>
        <p:nvPicPr>
          <p:cNvPr id="4098" name="Picture 2" descr="C:\Users\user\Desktop\300px-Lewy_bodies_(alpha_synuclein_inclusions).sv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6781800" cy="4267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latin typeface="Arial Narrow" pitchFamily="34" charset="0"/>
              </a:rPr>
              <a:t>Neurochemistry of </a:t>
            </a:r>
            <a:r>
              <a:rPr lang="en-US" sz="3600" b="1" u="sng" dirty="0" err="1" smtClean="0">
                <a:latin typeface="Arial Narrow" pitchFamily="34" charset="0"/>
              </a:rPr>
              <a:t>parkinson</a:t>
            </a:r>
            <a:r>
              <a:rPr lang="en-US" sz="3600" b="1" u="sng" dirty="0" smtClean="0">
                <a:latin typeface="Arial Narrow" pitchFamily="34" charset="0"/>
              </a:rPr>
              <a:t> disease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Loss of cells from </a:t>
            </a:r>
            <a:r>
              <a:rPr lang="en-US" sz="3600" dirty="0" err="1" smtClean="0">
                <a:latin typeface="Arial Narrow" pitchFamily="34" charset="0"/>
              </a:rPr>
              <a:t>substantia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nigra</a:t>
            </a:r>
            <a:r>
              <a:rPr lang="en-US" sz="3600" dirty="0" smtClean="0">
                <a:latin typeface="Arial Narrow" pitchFamily="34" charset="0"/>
              </a:rPr>
              <a:t> pars </a:t>
            </a:r>
            <a:r>
              <a:rPr lang="en-US" sz="3600" dirty="0" err="1" smtClean="0">
                <a:latin typeface="Arial Narrow" pitchFamily="34" charset="0"/>
              </a:rPr>
              <a:t>compacta</a:t>
            </a:r>
            <a:r>
              <a:rPr lang="en-US" sz="3600" dirty="0" smtClean="0">
                <a:latin typeface="Arial Narrow" pitchFamily="34" charset="0"/>
              </a:rPr>
              <a:t>(</a:t>
            </a:r>
            <a:r>
              <a:rPr lang="en-US" sz="3600" dirty="0" err="1" smtClean="0">
                <a:latin typeface="Arial Narrow" pitchFamily="34" charset="0"/>
              </a:rPr>
              <a:t>SNc</a:t>
            </a:r>
            <a:r>
              <a:rPr lang="en-US" sz="3600" dirty="0" smtClean="0">
                <a:latin typeface="Arial Narrow" pitchFamily="34" charset="0"/>
              </a:rPr>
              <a:t>)  </a:t>
            </a:r>
            <a:r>
              <a:rPr lang="en-US" sz="3600" dirty="0" smtClean="0">
                <a:latin typeface="Arial Narrow" pitchFamily="34" charset="0"/>
              </a:rPr>
              <a:t>leads to reduced inhibitory </a:t>
            </a:r>
            <a:r>
              <a:rPr lang="en-US" sz="3600" dirty="0" err="1" smtClean="0">
                <a:latin typeface="Arial Narrow" pitchFamily="34" charset="0"/>
              </a:rPr>
              <a:t>dopaminergic</a:t>
            </a:r>
            <a:r>
              <a:rPr lang="en-US" sz="3600" dirty="0" smtClean="0">
                <a:latin typeface="Arial Narrow" pitchFamily="34" charset="0"/>
              </a:rPr>
              <a:t> input into the striatum 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This in turn results in increase release of GABA from striatum to lateral </a:t>
            </a:r>
            <a:r>
              <a:rPr lang="en-US" sz="3600" dirty="0" err="1" smtClean="0">
                <a:latin typeface="Arial Narrow" pitchFamily="34" charset="0"/>
              </a:rPr>
              <a:t>globus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pallidus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686800" cy="51355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3.  </a:t>
            </a:r>
            <a:r>
              <a:rPr lang="en-US" sz="3600" dirty="0" smtClean="0">
                <a:latin typeface="Arial Narrow" pitchFamily="34" charset="0"/>
              </a:rPr>
              <a:t>Decrease GABA </a:t>
            </a:r>
            <a:r>
              <a:rPr lang="en-US" sz="3600" dirty="0" smtClean="0">
                <a:latin typeface="Arial Narrow" pitchFamily="34" charset="0"/>
              </a:rPr>
              <a:t>release from lateral  </a:t>
            </a:r>
            <a:r>
              <a:rPr lang="en-US" sz="3600" dirty="0" err="1" smtClean="0">
                <a:latin typeface="Arial Narrow" pitchFamily="34" charset="0"/>
              </a:rPr>
              <a:t>globus</a:t>
            </a:r>
            <a:r>
              <a:rPr lang="en-US" sz="3600" dirty="0" smtClean="0">
                <a:latin typeface="Arial Narrow" pitchFamily="34" charset="0"/>
              </a:rPr>
              <a:t> to </a:t>
            </a:r>
            <a:r>
              <a:rPr lang="en-US" sz="3600" dirty="0" err="1" smtClean="0">
                <a:latin typeface="Arial Narrow" pitchFamily="34" charset="0"/>
              </a:rPr>
              <a:t>Subthalamic</a:t>
            </a:r>
            <a:r>
              <a:rPr lang="en-US" sz="3600" dirty="0" smtClean="0">
                <a:latin typeface="Arial Narrow" pitchFamily="34" charset="0"/>
              </a:rPr>
              <a:t> nucleus </a:t>
            </a:r>
            <a:r>
              <a:rPr lang="en-US" sz="3600" dirty="0" smtClean="0">
                <a:latin typeface="Arial Narrow" pitchFamily="34" charset="0"/>
              </a:rPr>
              <a:t>,</a:t>
            </a:r>
          </a:p>
          <a:p>
            <a:pPr marL="514350" indent="-514350">
              <a:buAutoNum type="arabicPeriod" startAt="4"/>
            </a:pPr>
            <a:r>
              <a:rPr lang="en-US" sz="3600" dirty="0" smtClean="0">
                <a:latin typeface="Arial Narrow" pitchFamily="34" charset="0"/>
              </a:rPr>
              <a:t>therefore </a:t>
            </a:r>
            <a:r>
              <a:rPr lang="en-US" sz="3600" dirty="0" smtClean="0">
                <a:latin typeface="Arial Narrow" pitchFamily="34" charset="0"/>
              </a:rPr>
              <a:t>the </a:t>
            </a:r>
            <a:r>
              <a:rPr lang="en-US" sz="3600" dirty="0" err="1" smtClean="0">
                <a:latin typeface="Arial Narrow" pitchFamily="34" charset="0"/>
              </a:rPr>
              <a:t>subthalamic</a:t>
            </a:r>
            <a:r>
              <a:rPr lang="en-US" sz="3600" dirty="0" smtClean="0">
                <a:latin typeface="Arial Narrow" pitchFamily="34" charset="0"/>
              </a:rPr>
              <a:t> nucleus production of </a:t>
            </a:r>
            <a:r>
              <a:rPr lang="en-US" sz="3600" dirty="0" err="1" smtClean="0">
                <a:latin typeface="Arial Narrow" pitchFamily="34" charset="0"/>
              </a:rPr>
              <a:t>excitaroy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gluatamte</a:t>
            </a:r>
            <a:r>
              <a:rPr lang="en-US" sz="3600" dirty="0" smtClean="0">
                <a:latin typeface="Arial Narrow" pitchFamily="34" charset="0"/>
              </a:rPr>
              <a:t> increases to the medial </a:t>
            </a:r>
            <a:r>
              <a:rPr lang="en-US" sz="3600" dirty="0" err="1" smtClean="0">
                <a:latin typeface="Arial Narrow" pitchFamily="34" charset="0"/>
              </a:rPr>
              <a:t>globus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pallidus</a:t>
            </a:r>
            <a:r>
              <a:rPr lang="en-US" sz="3600" dirty="0" smtClean="0">
                <a:latin typeface="Arial Narrow" pitchFamily="34" charset="0"/>
              </a:rPr>
              <a:t>  </a:t>
            </a:r>
            <a:endParaRPr lang="en-US" sz="3600" dirty="0" smtClean="0">
              <a:latin typeface="Arial Narrow" pitchFamily="34" charset="0"/>
            </a:endParaRPr>
          </a:p>
          <a:p>
            <a:pPr marL="514350" indent="-514350">
              <a:buFont typeface="Arial" pitchFamily="34" charset="0"/>
              <a:buAutoNum type="arabicPeriod" startAt="4"/>
            </a:pPr>
            <a:r>
              <a:rPr lang="en-US" sz="3600" dirty="0" smtClean="0">
                <a:latin typeface="Arial Narrow" pitchFamily="34" charset="0"/>
              </a:rPr>
              <a:t>and then medial </a:t>
            </a:r>
            <a:r>
              <a:rPr lang="en-US" sz="3600" dirty="0" err="1" smtClean="0">
                <a:latin typeface="Arial Narrow" pitchFamily="34" charset="0"/>
              </a:rPr>
              <a:t>globus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pallidus</a:t>
            </a:r>
            <a:r>
              <a:rPr lang="en-US" sz="3600" dirty="0" smtClean="0">
                <a:latin typeface="Arial Narrow" pitchFamily="34" charset="0"/>
              </a:rPr>
              <a:t> will increase its release of inhibitory GABA to the thalamus</a:t>
            </a:r>
          </a:p>
          <a:p>
            <a:pPr marL="514350" indent="-514350">
              <a:buAutoNum type="arabicPeriod" startAt="4"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8213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GABA </a:t>
            </a:r>
            <a:r>
              <a:rPr lang="en-US" sz="3600" dirty="0" smtClean="0">
                <a:latin typeface="Arial Narrow" pitchFamily="34" charset="0"/>
              </a:rPr>
              <a:t>is inhibitory so it will lead to decrease glutamate from </a:t>
            </a:r>
            <a:r>
              <a:rPr lang="en-US" sz="3600" dirty="0" smtClean="0">
                <a:latin typeface="Arial Narrow" pitchFamily="34" charset="0"/>
              </a:rPr>
              <a:t>thalamic </a:t>
            </a:r>
            <a:r>
              <a:rPr lang="en-US" sz="3600" dirty="0" smtClean="0">
                <a:latin typeface="Arial Narrow" pitchFamily="34" charset="0"/>
              </a:rPr>
              <a:t>nuclei to the cortex and this leads to </a:t>
            </a:r>
            <a:r>
              <a:rPr lang="en-US" sz="3600" dirty="0" err="1" smtClean="0">
                <a:latin typeface="Arial Narrow" pitchFamily="34" charset="0"/>
              </a:rPr>
              <a:t>akinetic</a:t>
            </a:r>
            <a:r>
              <a:rPr lang="en-US" sz="3600" dirty="0" smtClean="0">
                <a:latin typeface="Arial Narrow" pitchFamily="34" charset="0"/>
              </a:rPr>
              <a:t> rigid syndrome of </a:t>
            </a:r>
            <a:r>
              <a:rPr lang="en-US" sz="3600" dirty="0" err="1" smtClean="0">
                <a:latin typeface="Arial Narrow" pitchFamily="34" charset="0"/>
              </a:rPr>
              <a:t>parkinson</a:t>
            </a:r>
            <a:endParaRPr lang="en-US" sz="3600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Causes: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Arial Narrow" pitchFamily="34" charset="0"/>
              </a:rPr>
              <a:t>Several </a:t>
            </a:r>
            <a:r>
              <a:rPr lang="en-US" sz="3600" dirty="0" smtClean="0">
                <a:latin typeface="Arial Narrow" pitchFamily="34" charset="0"/>
              </a:rPr>
              <a:t>neurodegenerative diseases  , main example is Parkinson disease (PD</a:t>
            </a:r>
            <a:r>
              <a:rPr lang="en-US" sz="3600" dirty="0" smtClean="0">
                <a:latin typeface="Arial Narrow" pitchFamily="34" charset="0"/>
              </a:rPr>
              <a:t>) </a:t>
            </a:r>
            <a:endParaRPr lang="en-US" sz="3600" dirty="0" smtClean="0">
              <a:latin typeface="Arial Narrow" pitchFamily="34" charset="0"/>
            </a:endParaRPr>
          </a:p>
          <a:p>
            <a:pPr marL="742950" indent="-742950">
              <a:buNone/>
            </a:pPr>
            <a:r>
              <a:rPr lang="en-US" sz="3600" dirty="0" smtClean="0">
                <a:latin typeface="Arial Narrow" pitchFamily="34" charset="0"/>
              </a:rPr>
              <a:t>2</a:t>
            </a:r>
            <a:r>
              <a:rPr lang="en-US" sz="3600" dirty="0" smtClean="0">
                <a:latin typeface="Arial Narrow" pitchFamily="34" charset="0"/>
              </a:rPr>
              <a:t>. Toxins that selectively damage the </a:t>
            </a:r>
            <a:r>
              <a:rPr lang="en-US" sz="3600" dirty="0" err="1" smtClean="0">
                <a:latin typeface="Arial Narrow" pitchFamily="34" charset="0"/>
              </a:rPr>
              <a:t>dopaminergic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smtClean="0">
                <a:latin typeface="Arial Narrow" pitchFamily="34" charset="0"/>
              </a:rPr>
              <a:t>system</a:t>
            </a:r>
          </a:p>
          <a:p>
            <a:pPr marL="742950" indent="-742950">
              <a:buNone/>
            </a:pP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a. </a:t>
            </a:r>
            <a:r>
              <a:rPr lang="en-US" sz="3600" dirty="0" smtClean="0">
                <a:latin typeface="Arial Narrow" pitchFamily="34" charset="0"/>
              </a:rPr>
              <a:t>MPTP (1-methyl-4-phenyl-1,2,3,6-tetrahydropyridine), </a:t>
            </a:r>
            <a:r>
              <a:rPr lang="en-US" sz="3600" dirty="0" smtClean="0">
                <a:latin typeface="Arial Narrow" pitchFamily="34" charset="0"/>
              </a:rPr>
              <a:t>causes an </a:t>
            </a:r>
            <a:r>
              <a:rPr lang="en-US" sz="3600" dirty="0" err="1" smtClean="0">
                <a:latin typeface="Arial Narrow" pitchFamily="34" charset="0"/>
              </a:rPr>
              <a:t>a</a:t>
            </a:r>
            <a:r>
              <a:rPr lang="en-US" sz="3600" dirty="0" err="1" smtClean="0">
                <a:latin typeface="Arial Narrow" pitchFamily="34" charset="0"/>
              </a:rPr>
              <a:t>n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smtClean="0">
                <a:latin typeface="Arial Narrow" pitchFamily="34" charset="0"/>
              </a:rPr>
              <a:t>acute </a:t>
            </a:r>
            <a:r>
              <a:rPr lang="en-US" sz="3600" dirty="0" err="1" smtClean="0">
                <a:latin typeface="Arial Narrow" pitchFamily="34" charset="0"/>
              </a:rPr>
              <a:t>parkinsonian</a:t>
            </a:r>
            <a:r>
              <a:rPr lang="en-US" sz="3600" dirty="0" smtClean="0">
                <a:latin typeface="Arial Narrow" pitchFamily="34" charset="0"/>
              </a:rPr>
              <a:t> syndrome and destruction of neurons in the </a:t>
            </a:r>
            <a:r>
              <a:rPr lang="en-US" sz="3600" dirty="0" err="1" smtClean="0">
                <a:latin typeface="Arial Narrow" pitchFamily="34" charset="0"/>
              </a:rPr>
              <a:t>substantia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nigra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b. P</a:t>
            </a:r>
            <a:r>
              <a:rPr lang="en-US" sz="3600" dirty="0" smtClean="0">
                <a:latin typeface="Arial Narrow" pitchFamily="34" charset="0"/>
              </a:rPr>
              <a:t>esticide exposure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3. Post encephalitic parkinsonism that followed pandemic influenza in 1918 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sz="3600" dirty="0" smtClean="0">
                <a:latin typeface="Arial Narrow" pitchFamily="34" charset="0"/>
              </a:rPr>
              <a:t>Thee diagnosis </a:t>
            </a:r>
            <a:r>
              <a:rPr lang="en-US" sz="3600" b="1" dirty="0" smtClean="0">
                <a:latin typeface="Arial Narrow" pitchFamily="34" charset="0"/>
              </a:rPr>
              <a:t>of PD </a:t>
            </a:r>
            <a:r>
              <a:rPr lang="en-US" sz="3600" dirty="0" smtClean="0">
                <a:latin typeface="Arial Narrow" pitchFamily="34" charset="0"/>
              </a:rPr>
              <a:t>can be based on: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Arial Narrow" pitchFamily="34" charset="0"/>
              </a:rPr>
              <a:t>The presence of triad of parkinsonism—tremor, rigidity, and </a:t>
            </a:r>
            <a:r>
              <a:rPr lang="en-US" sz="3600" dirty="0" err="1" smtClean="0">
                <a:latin typeface="Arial Narrow" pitchFamily="34" charset="0"/>
              </a:rPr>
              <a:t>bradykinesia</a:t>
            </a:r>
            <a:endParaRPr lang="en-US" sz="3600" dirty="0" smtClean="0">
              <a:latin typeface="Arial Narrow" pitchFamily="34" charset="0"/>
            </a:endParaRPr>
          </a:p>
          <a:p>
            <a:pPr marL="742950" indent="-742950">
              <a:buAutoNum type="arabicPeriod"/>
            </a:pPr>
            <a:r>
              <a:rPr lang="en-US" sz="3600" dirty="0" smtClean="0">
                <a:latin typeface="Arial Narrow" pitchFamily="34" charset="0"/>
              </a:rPr>
              <a:t>In the absence of a toxic or other known underlying etiology. 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3. . And is confirmed by symptomatic response to L-DOPA replacement therapy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u="sng" dirty="0" smtClean="0">
                <a:latin typeface="Arial Narrow" pitchFamily="34" charset="0"/>
              </a:rPr>
              <a:t>Note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sz="3600" dirty="0" smtClean="0">
                <a:latin typeface="Arial Narrow" pitchFamily="34" charset="0"/>
              </a:rPr>
              <a:t>Although the diagnosis of PD is based in large part on the presence of the motor symptoms, there is clear evidence that the disease is not restricted to </a:t>
            </a:r>
            <a:r>
              <a:rPr lang="en-US" sz="3600" dirty="0" err="1" smtClean="0">
                <a:latin typeface="Arial Narrow" pitchFamily="34" charset="0"/>
              </a:rPr>
              <a:t>dopaminergic</a:t>
            </a:r>
            <a:r>
              <a:rPr lang="en-US" sz="3600" dirty="0" smtClean="0">
                <a:latin typeface="Arial Narrow" pitchFamily="34" charset="0"/>
              </a:rPr>
              <a:t> neurons or to the basal ganglia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There is evidence that PD is a progressive diseases with stages: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Arial Narrow" pitchFamily="34" charset="0"/>
              </a:rPr>
              <a:t>It  begins lower in the brainstem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Arial Narrow" pitchFamily="34" charset="0"/>
              </a:rPr>
              <a:t>Involves </a:t>
            </a:r>
            <a:r>
              <a:rPr lang="en-US" sz="3600" dirty="0" err="1" smtClean="0">
                <a:latin typeface="Arial Narrow" pitchFamily="34" charset="0"/>
              </a:rPr>
              <a:t>substantia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nigra</a:t>
            </a:r>
            <a:endParaRPr lang="en-US" sz="3600" dirty="0" smtClean="0">
              <a:latin typeface="Arial Narrow" pitchFamily="34" charset="0"/>
            </a:endParaRPr>
          </a:p>
          <a:p>
            <a:pPr marL="742950" indent="-742950">
              <a:buAutoNum type="arabicPeriod"/>
            </a:pPr>
            <a:r>
              <a:rPr lang="en-US" sz="3600" dirty="0" smtClean="0">
                <a:latin typeface="Arial Narrow" pitchFamily="34" charset="0"/>
              </a:rPr>
              <a:t>Then involves cerebral cortex leading to cognitive impairment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908</Words>
  <Application>Microsoft Office PowerPoint</Application>
  <PresentationFormat>On-screen Show (4:3)</PresentationFormat>
  <Paragraphs>77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III. Parkinson Disease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Pathogenesis. </vt:lpstr>
      <vt:lpstr>Pathogenesis in sporadic cases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Morphology</vt:lpstr>
      <vt:lpstr>Parkinson disease</vt:lpstr>
      <vt:lpstr>Microscopic findings</vt:lpstr>
      <vt:lpstr>Slide 29</vt:lpstr>
      <vt:lpstr>Lewy bodies</vt:lpstr>
      <vt:lpstr>Immunostains for α-synuclein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52</cp:revision>
  <dcterms:created xsi:type="dcterms:W3CDTF">2015-03-12T23:02:11Z</dcterms:created>
  <dcterms:modified xsi:type="dcterms:W3CDTF">2015-03-16T23:10:47Z</dcterms:modified>
</cp:coreProperties>
</file>