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6" r:id="rId5"/>
    <p:sldId id="267" r:id="rId6"/>
    <p:sldId id="268" r:id="rId7"/>
    <p:sldId id="275" r:id="rId8"/>
    <p:sldId id="276" r:id="rId9"/>
    <p:sldId id="277" r:id="rId10"/>
    <p:sldId id="278" r:id="rId11"/>
    <p:sldId id="279" r:id="rId12"/>
    <p:sldId id="280" r:id="rId13"/>
    <p:sldId id="287" r:id="rId14"/>
    <p:sldId id="288" r:id="rId15"/>
    <p:sldId id="304" r:id="rId16"/>
    <p:sldId id="289" r:id="rId17"/>
    <p:sldId id="290" r:id="rId18"/>
    <p:sldId id="305" r:id="rId19"/>
    <p:sldId id="306" r:id="rId20"/>
    <p:sldId id="30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75BF-0926-4C49-B83C-0A4B9177CB7F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6675B-7326-42AA-8E5B-9AC97DE5A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  <a:defRPr/>
            </a:pPr>
            <a:r>
              <a:rPr lang="en-US" sz="3900" u="sng" dirty="0" smtClean="0">
                <a:latin typeface="Arial Narrow" pitchFamily="34" charset="0"/>
              </a:rPr>
              <a:t>Morphology </a:t>
            </a:r>
            <a:r>
              <a:rPr lang="en-US" sz="3900" u="sng" dirty="0" err="1" smtClean="0">
                <a:latin typeface="Arial Narrow" pitchFamily="34" charset="0"/>
              </a:rPr>
              <a:t>pf</a:t>
            </a:r>
            <a:r>
              <a:rPr lang="en-US" sz="3900" u="sng" dirty="0" smtClean="0">
                <a:latin typeface="Arial Narrow" pitchFamily="34" charset="0"/>
              </a:rPr>
              <a:t> parathyroid adenoma</a:t>
            </a:r>
          </a:p>
          <a:p>
            <a:pPr marL="514350" indent="-514350">
              <a:buNone/>
              <a:defRPr/>
            </a:pPr>
            <a:r>
              <a:rPr lang="en-US" sz="3900" dirty="0" smtClean="0">
                <a:latin typeface="Arial Narrow" pitchFamily="34" charset="0"/>
              </a:rPr>
              <a:t>-  lies in close proximity to  the thyroid gland or in an ectopic site (the </a:t>
            </a:r>
            <a:r>
              <a:rPr lang="en-US" sz="3900" dirty="0" err="1" smtClean="0">
                <a:latin typeface="Arial Narrow" pitchFamily="34" charset="0"/>
              </a:rPr>
              <a:t>mediastinum</a:t>
            </a:r>
            <a:r>
              <a:rPr lang="en-US" sz="3900" dirty="0" smtClean="0">
                <a:latin typeface="Arial Narrow" pitchFamily="34" charset="0"/>
              </a:rPr>
              <a:t>) </a:t>
            </a:r>
          </a:p>
          <a:p>
            <a:pPr marL="514350" indent="-514350">
              <a:buNone/>
              <a:defRPr/>
            </a:pPr>
            <a:r>
              <a:rPr lang="en-US" sz="3900" dirty="0" smtClean="0">
                <a:latin typeface="Arial Narrow" pitchFamily="34" charset="0"/>
              </a:rPr>
              <a:t>b. Invested by a capsule </a:t>
            </a:r>
          </a:p>
          <a:p>
            <a:pPr marL="514350" indent="-514350">
              <a:buAutoNum type="alphaLcPeriod" startAt="3"/>
              <a:defRPr/>
            </a:pPr>
            <a:r>
              <a:rPr lang="en-US" sz="3900" dirty="0" smtClean="0">
                <a:latin typeface="Arial Narrow" pitchFamily="34" charset="0"/>
              </a:rPr>
              <a:t>is almost invariably confined to single gland </a:t>
            </a:r>
          </a:p>
          <a:p>
            <a:pPr marL="514350" indent="-514350">
              <a:buNone/>
              <a:defRPr/>
            </a:pPr>
            <a:r>
              <a:rPr lang="en-US" sz="3900" dirty="0" smtClean="0">
                <a:latin typeface="Arial Narrow" pitchFamily="34" charset="0"/>
              </a:rPr>
              <a:t>d. and the remaining glands are somewhat shrunken, as a result of feedback inhibition by elevated serum calcium </a:t>
            </a:r>
          </a:p>
          <a:p>
            <a:pPr marL="514350" indent="-514350">
              <a:buNone/>
              <a:defRPr/>
            </a:pPr>
            <a:r>
              <a:rPr lang="en-US" sz="3900" dirty="0" smtClean="0">
                <a:latin typeface="Arial Narrow" pitchFamily="34" charset="0"/>
              </a:rPr>
              <a:t>d. . Most parathyroid adenomas weigh between 0.5 and 5 g. </a:t>
            </a:r>
          </a:p>
          <a:p>
            <a:pPr marL="514350" indent="-514350"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</a:t>
            </a:r>
            <a:endParaRPr lang="ar-JO" sz="36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5821363"/>
          </a:xfrm>
        </p:spPr>
        <p:txBody>
          <a:bodyPr/>
          <a:lstStyle/>
          <a:p>
            <a:pPr>
              <a:buNone/>
              <a:defRPr/>
            </a:pPr>
            <a:r>
              <a:rPr lang="en-US" sz="3600" b="1" i="1" dirty="0" smtClean="0">
                <a:latin typeface="Arial Narrow" pitchFamily="34" charset="0"/>
              </a:rPr>
              <a:t>c.</a:t>
            </a:r>
            <a:r>
              <a:rPr lang="en-US" sz="3600" b="1" i="1" dirty="0">
                <a:latin typeface="Arial Narrow" pitchFamily="34" charset="0"/>
              </a:rPr>
              <a:t> </a:t>
            </a:r>
            <a:r>
              <a:rPr lang="en-US" sz="3600" b="1" i="1" dirty="0" smtClean="0">
                <a:latin typeface="Arial Narrow" pitchFamily="34" charset="0"/>
              </a:rPr>
              <a:t>Tertiary </a:t>
            </a:r>
            <a:r>
              <a:rPr lang="en-US" sz="3600" b="1" i="1" dirty="0">
                <a:latin typeface="Arial Narrow" pitchFamily="34" charset="0"/>
              </a:rPr>
              <a:t>hyperparathyroidism</a:t>
            </a:r>
            <a:r>
              <a:rPr lang="en-US" sz="3600" b="1" i="1" dirty="0" smtClean="0">
                <a:latin typeface="Arial Narrow" pitchFamily="34" charset="0"/>
              </a:rPr>
              <a:t> </a:t>
            </a:r>
            <a:endParaRPr lang="en-US" sz="3600" b="1" dirty="0" smtClean="0">
              <a:latin typeface="Arial Narrow" pitchFamily="34" charset="0"/>
            </a:endParaRPr>
          </a:p>
          <a:p>
            <a:pPr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In a minority of patients, parathyroid activity may become autonomous and excessive, with resultant </a:t>
            </a:r>
            <a:r>
              <a:rPr lang="en-US" sz="3600" dirty="0" err="1" smtClean="0">
                <a:latin typeface="Arial Narrow" pitchFamily="34" charset="0"/>
              </a:rPr>
              <a:t>hypercalcemia</a:t>
            </a:r>
            <a:r>
              <a:rPr lang="en-US" sz="3600" dirty="0" smtClean="0">
                <a:latin typeface="Arial Narrow" pitchFamily="34" charset="0"/>
              </a:rPr>
              <a:t>-a process  termed</a:t>
            </a:r>
            <a:r>
              <a:rPr lang="en-US" sz="3600" b="1" i="1" dirty="0">
                <a:latin typeface="Arial Narrow" pitchFamily="34" charset="0"/>
              </a:rPr>
              <a:t> </a:t>
            </a:r>
            <a:r>
              <a:rPr lang="en-US" sz="3600" b="1" i="1" dirty="0" smtClean="0">
                <a:latin typeface="Arial Narrow" pitchFamily="34" charset="0"/>
              </a:rPr>
              <a:t>t</a:t>
            </a:r>
            <a:r>
              <a:rPr lang="en-US" sz="3600" dirty="0" smtClean="0">
                <a:latin typeface="Arial Narrow" pitchFamily="34" charset="0"/>
              </a:rPr>
              <a:t>ertiary </a:t>
            </a:r>
            <a:r>
              <a:rPr lang="en-US" sz="3600" dirty="0">
                <a:latin typeface="Arial Narrow" pitchFamily="34" charset="0"/>
              </a:rPr>
              <a:t>hyperparathyroidism</a:t>
            </a:r>
            <a:endParaRPr lang="ar-JO" sz="3600" dirty="0" smtClean="0"/>
          </a:p>
          <a:p>
            <a:pPr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</a:t>
            </a:r>
            <a:r>
              <a:rPr lang="en-US" sz="3600" dirty="0" err="1" smtClean="0">
                <a:latin typeface="Arial Narrow" pitchFamily="34" charset="0"/>
              </a:rPr>
              <a:t>Parathyroidectomy</a:t>
            </a:r>
            <a:r>
              <a:rPr lang="en-US" sz="3600" dirty="0" smtClean="0">
                <a:latin typeface="Arial Narrow" pitchFamily="34" charset="0"/>
              </a:rPr>
              <a:t> may be necessary to control the hyperparathyroidism in such patients</a:t>
            </a:r>
            <a:endParaRPr lang="en-US" sz="3600" b="1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smtClean="0">
                <a:latin typeface="Arial Narrow" pitchFamily="34" charset="0"/>
              </a:rPr>
              <a:t>HYPOPARATHYROIDISM: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The major causes are:. </a:t>
            </a:r>
          </a:p>
          <a:p>
            <a:pPr marL="742950" indent="-742950" eaLnBrk="1" fontAlgn="auto" hangingPunct="1">
              <a:spcAft>
                <a:spcPts val="0"/>
              </a:spcAft>
              <a:buFontTx/>
              <a:buAutoNum type="alphaLcPeriod"/>
              <a:defRPr/>
            </a:pPr>
            <a:r>
              <a:rPr lang="en-US" sz="3600" i="1" dirty="0" smtClean="0">
                <a:latin typeface="Arial Narrow" pitchFamily="34" charset="0"/>
              </a:rPr>
              <a:t>Surgically induced </a:t>
            </a:r>
            <a:r>
              <a:rPr lang="en-US" sz="3600" i="1" dirty="0" err="1" smtClean="0">
                <a:latin typeface="Arial Narrow" pitchFamily="34" charset="0"/>
              </a:rPr>
              <a:t>hypoparathyroidism</a:t>
            </a:r>
            <a:r>
              <a:rPr lang="en-US" sz="3600" dirty="0" smtClean="0">
                <a:latin typeface="Arial Narrow" pitchFamily="34" charset="0"/>
              </a:rPr>
              <a:t>: </a:t>
            </a:r>
          </a:p>
          <a:p>
            <a:pPr marL="742950" indent="-74295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  Inadvertent removal of </a:t>
            </a:r>
            <a:r>
              <a:rPr lang="en-US" sz="3600" dirty="0" err="1" smtClean="0">
                <a:latin typeface="Arial Narrow" pitchFamily="34" charset="0"/>
              </a:rPr>
              <a:t>parathyroids</a:t>
            </a:r>
            <a:r>
              <a:rPr lang="en-US" sz="3600" dirty="0" smtClean="0">
                <a:latin typeface="Arial Narrow" pitchFamily="34" charset="0"/>
              </a:rPr>
              <a:t> during </a:t>
            </a:r>
            <a:r>
              <a:rPr lang="en-US" sz="3600" dirty="0" err="1" smtClean="0">
                <a:latin typeface="Arial Narrow" pitchFamily="34" charset="0"/>
              </a:rPr>
              <a:t>thyroidectomy</a:t>
            </a:r>
            <a:r>
              <a:rPr lang="en-US" sz="3600" dirty="0" smtClean="0">
                <a:latin typeface="Arial Narrow" pitchFamily="34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i="1" dirty="0" smtClean="0">
                <a:latin typeface="Arial Narrow" pitchFamily="34" charset="0"/>
              </a:rPr>
              <a:t>b. Congenital absence</a:t>
            </a:r>
            <a:r>
              <a:rPr lang="en-US" sz="3600" dirty="0" smtClean="0">
                <a:latin typeface="Arial Narrow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This occurs in conjunction with </a:t>
            </a:r>
            <a:r>
              <a:rPr lang="en-US" sz="3600" dirty="0" err="1" smtClean="0">
                <a:latin typeface="Arial Narrow" pitchFamily="34" charset="0"/>
              </a:rPr>
              <a:t>thymic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aplasia</a:t>
            </a:r>
            <a:r>
              <a:rPr lang="en-US" sz="3600" dirty="0" smtClean="0">
                <a:latin typeface="Arial Narrow" pitchFamily="34" charset="0"/>
              </a:rPr>
              <a:t> (Di George syndrome) and cardiac defects</a:t>
            </a:r>
          </a:p>
          <a:p>
            <a:pPr>
              <a:buNone/>
            </a:pPr>
            <a:r>
              <a:rPr lang="en-US" sz="3600" i="1" dirty="0" smtClean="0">
                <a:latin typeface="Arial Narrow" pitchFamily="34" charset="0"/>
              </a:rPr>
              <a:t>c. Autoimmune </a:t>
            </a:r>
            <a:r>
              <a:rPr lang="en-US" sz="3600" i="1" dirty="0" err="1" smtClean="0">
                <a:latin typeface="Arial Narrow" pitchFamily="34" charset="0"/>
              </a:rPr>
              <a:t>hypoparathyroidism</a:t>
            </a:r>
            <a:r>
              <a:rPr lang="en-US" sz="3600" dirty="0" smtClean="0">
                <a:latin typeface="Arial Narrow" pitchFamily="34" charset="0"/>
              </a:rPr>
              <a:t> :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This is a hereditary </a:t>
            </a:r>
            <a:r>
              <a:rPr lang="en-US" sz="3600" dirty="0" err="1" smtClean="0">
                <a:latin typeface="Arial Narrow" pitchFamily="34" charset="0"/>
              </a:rPr>
              <a:t>polyglandular</a:t>
            </a:r>
            <a:r>
              <a:rPr lang="en-US" sz="3600" dirty="0" smtClean="0">
                <a:latin typeface="Arial Narrow" pitchFamily="34" charset="0"/>
              </a:rPr>
              <a:t> deficiency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syndrome arising from </a:t>
            </a:r>
            <a:r>
              <a:rPr lang="en-US" sz="3600" dirty="0" err="1" smtClean="0">
                <a:latin typeface="Arial Narrow" pitchFamily="34" charset="0"/>
              </a:rPr>
              <a:t>autoantibodies</a:t>
            </a:r>
            <a:r>
              <a:rPr lang="en-US" sz="3600" dirty="0" smtClean="0">
                <a:latin typeface="Arial Narrow" pitchFamily="34" charset="0"/>
              </a:rPr>
              <a:t> to multiple endocrine organs(parathyroid, thyroid, adrenals, and pancreas). </a:t>
            </a:r>
          </a:p>
          <a:p>
            <a:pPr>
              <a:buNone/>
            </a:pPr>
            <a:r>
              <a:rPr lang="en-US" sz="3600" b="1" dirty="0" smtClean="0">
                <a:latin typeface="Arial Narrow" pitchFamily="34" charset="0"/>
              </a:rPr>
              <a:t>Clinical manifestations </a:t>
            </a:r>
          </a:p>
          <a:p>
            <a:pPr>
              <a:buNone/>
            </a:pPr>
            <a:r>
              <a:rPr lang="en-US" sz="3600" b="1" dirty="0" smtClean="0">
                <a:latin typeface="Arial Narrow" pitchFamily="34" charset="0"/>
              </a:rPr>
              <a:t>-  A</a:t>
            </a:r>
            <a:r>
              <a:rPr lang="en-US" sz="3600" dirty="0" smtClean="0">
                <a:latin typeface="Arial Narrow" pitchFamily="34" charset="0"/>
              </a:rPr>
              <a:t>re secondary to </a:t>
            </a:r>
            <a:r>
              <a:rPr lang="en-US" sz="3600" dirty="0" err="1" smtClean="0">
                <a:latin typeface="Arial Narrow" pitchFamily="34" charset="0"/>
              </a:rPr>
              <a:t>hypocalcemia</a:t>
            </a:r>
            <a:r>
              <a:rPr lang="en-US" sz="3600" dirty="0" smtClean="0">
                <a:latin typeface="Arial Narrow" pitchFamily="34" charset="0"/>
              </a:rPr>
              <a:t> and include: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a. Increased neuromuscular irritability (tingling, muscle spasms, facial grimacing, and sustained </a:t>
            </a:r>
            <a:r>
              <a:rPr lang="en-US" sz="3600" dirty="0" err="1" smtClean="0">
                <a:latin typeface="Arial Narrow" pitchFamily="34" charset="0"/>
              </a:rPr>
              <a:t>carpopedal</a:t>
            </a:r>
            <a:r>
              <a:rPr lang="en-US" sz="3600" dirty="0" smtClean="0">
                <a:latin typeface="Arial Narrow" pitchFamily="34" charset="0"/>
              </a:rPr>
              <a:t> spasm or </a:t>
            </a:r>
            <a:r>
              <a:rPr lang="en-US" sz="3600" dirty="0" err="1" smtClean="0">
                <a:latin typeface="Arial Narrow" pitchFamily="34" charset="0"/>
              </a:rPr>
              <a:t>tetany</a:t>
            </a:r>
            <a:r>
              <a:rPr lang="en-US" sz="3600" dirty="0" smtClean="0">
                <a:latin typeface="Arial Narrow" pitchFamily="34" charset="0"/>
              </a:rPr>
              <a:t>),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b. Cardiac arrhythmias, and, on occasion, increased</a:t>
            </a:r>
            <a:endParaRPr lang="ar-JO" sz="3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c. Seizures.</a:t>
            </a:r>
            <a:endParaRPr lang="ar-JO" sz="3600" dirty="0" smtClean="0">
              <a:latin typeface="Arial Narrow" pitchFamily="34" charset="0"/>
            </a:endParaRPr>
          </a:p>
          <a:p>
            <a:pPr>
              <a:buNone/>
            </a:pPr>
            <a:endParaRPr lang="en-US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Adrenal gland</a:t>
            </a:r>
            <a:endParaRPr lang="en-GB" smtClean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J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 rtlCol="0">
            <a:normAutofit fontScale="92500"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b="1" dirty="0" smtClean="0">
                <a:latin typeface="Arial Narrow" pitchFamily="34" charset="0"/>
              </a:rPr>
              <a:t>I.  </a:t>
            </a:r>
            <a:r>
              <a:rPr lang="en-GB" sz="3600" b="1" dirty="0" err="1" smtClean="0">
                <a:latin typeface="Arial Narrow" pitchFamily="34" charset="0"/>
              </a:rPr>
              <a:t>Adrerenocortical</a:t>
            </a:r>
            <a:r>
              <a:rPr lang="en-GB" sz="3600" b="1" dirty="0" smtClean="0">
                <a:latin typeface="Arial Narrow" pitchFamily="34" charset="0"/>
              </a:rPr>
              <a:t>  </a:t>
            </a:r>
            <a:r>
              <a:rPr lang="en-GB" sz="3600" b="1" dirty="0" err="1" smtClean="0">
                <a:latin typeface="Arial Narrow" pitchFamily="34" charset="0"/>
              </a:rPr>
              <a:t>Hyperfunction</a:t>
            </a:r>
            <a:r>
              <a:rPr lang="en-GB" sz="3600" b="1" dirty="0" smtClean="0">
                <a:latin typeface="Arial Narrow" pitchFamily="34" charset="0"/>
              </a:rPr>
              <a:t> (</a:t>
            </a:r>
            <a:r>
              <a:rPr lang="en-GB" sz="3600" b="1" dirty="0" err="1" smtClean="0">
                <a:latin typeface="Arial Narrow" pitchFamily="34" charset="0"/>
              </a:rPr>
              <a:t>Hyperadrenalism</a:t>
            </a:r>
            <a:r>
              <a:rPr lang="en-GB" sz="3600" dirty="0" smtClean="0">
                <a:latin typeface="Arial Narrow" pitchFamily="34" charset="0"/>
              </a:rPr>
              <a:t>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u="sng" dirty="0" smtClean="0">
                <a:latin typeface="Arial Narrow" pitchFamily="34" charset="0"/>
              </a:rPr>
              <a:t>1. </a:t>
            </a:r>
            <a:r>
              <a:rPr lang="en-GB" sz="3600" u="sng" dirty="0" err="1" smtClean="0">
                <a:latin typeface="Arial Narrow" pitchFamily="34" charset="0"/>
              </a:rPr>
              <a:t>Hypercortisolism</a:t>
            </a:r>
            <a:r>
              <a:rPr lang="en-GB" sz="3600" u="sng" dirty="0" smtClean="0">
                <a:latin typeface="Arial Narrow" pitchFamily="34" charset="0"/>
              </a:rPr>
              <a:t> (Cushing Syndrome)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  In clinical practice, most cases are caused by the administration of exogenous </a:t>
            </a:r>
            <a:r>
              <a:rPr lang="en-GB" sz="3600" dirty="0" err="1" smtClean="0">
                <a:latin typeface="Arial Narrow" pitchFamily="34" charset="0"/>
              </a:rPr>
              <a:t>glucocorticoids</a:t>
            </a:r>
            <a:r>
              <a:rPr lang="en-GB" sz="3600" dirty="0" smtClean="0">
                <a:latin typeface="Arial Narrow" pitchFamily="34" charset="0"/>
              </a:rPr>
              <a:t> (Iatrogenic)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 The remaining cases are endogenous and caused by one of the following </a:t>
            </a:r>
          </a:p>
          <a:p>
            <a:pPr marL="514350" indent="-514350">
              <a:lnSpc>
                <a:spcPct val="90000"/>
              </a:lnSpc>
              <a:buNone/>
              <a:defRPr/>
            </a:pPr>
            <a:r>
              <a:rPr lang="en-GB" sz="3600" b="1" dirty="0" smtClean="0">
                <a:latin typeface="Arial Narrow" pitchFamily="34" charset="0"/>
              </a:rPr>
              <a:t>A. Primary hypothalamic-pituitary diseases associated with </a:t>
            </a:r>
            <a:r>
              <a:rPr lang="en-GB" sz="3600" b="1" dirty="0" err="1" smtClean="0">
                <a:latin typeface="Arial Narrow" pitchFamily="34" charset="0"/>
              </a:rPr>
              <a:t>hypersecretion</a:t>
            </a:r>
            <a:r>
              <a:rPr lang="en-GB" sz="3600" b="1" dirty="0" smtClean="0">
                <a:latin typeface="Arial Narrow" pitchFamily="34" charset="0"/>
              </a:rPr>
              <a:t> of ACTH (Cushing disease) </a:t>
            </a:r>
          </a:p>
          <a:p>
            <a:pPr marL="571500" indent="-571500"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 A</a:t>
            </a:r>
            <a:r>
              <a:rPr lang="en-US" sz="3600" dirty="0" err="1" smtClean="0">
                <a:latin typeface="Arial Narrow" pitchFamily="34" charset="0"/>
              </a:rPr>
              <a:t>ccounts</a:t>
            </a:r>
            <a:r>
              <a:rPr lang="en-US" sz="3600" dirty="0" smtClean="0">
                <a:latin typeface="Arial Narrow" pitchFamily="34" charset="0"/>
              </a:rPr>
              <a:t> for  70% of cases of spontaneous, endogenous Cushing syndrome .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GB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Occurs most frequently during young adulthood (the 20s and 30s) and mainly affecting women</a:t>
            </a:r>
          </a:p>
          <a:p>
            <a:pPr>
              <a:buNone/>
            </a:pPr>
            <a:r>
              <a:rPr lang="en-US" sz="3600" u="sng" dirty="0" smtClean="0">
                <a:latin typeface="Arial Narrow" pitchFamily="34" charset="0"/>
              </a:rPr>
              <a:t>Causes of Cushing disease</a:t>
            </a:r>
          </a:p>
          <a:p>
            <a:pPr marL="533400" indent="-533400">
              <a:lnSpc>
                <a:spcPct val="9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a.</a:t>
            </a:r>
            <a:r>
              <a:rPr lang="en-US" sz="3600" i="1" dirty="0" smtClean="0">
                <a:latin typeface="Arial Narrow" pitchFamily="34" charset="0"/>
              </a:rPr>
              <a:t> ACTH-producing </a:t>
            </a:r>
            <a:r>
              <a:rPr lang="en-US" sz="3600" i="1" dirty="0" err="1" smtClean="0">
                <a:latin typeface="Arial Narrow" pitchFamily="34" charset="0"/>
              </a:rPr>
              <a:t>microadenoma</a:t>
            </a:r>
            <a:r>
              <a:rPr lang="en-US" sz="3600" i="1" dirty="0" smtClean="0">
                <a:latin typeface="Arial Narrow" pitchFamily="34" charset="0"/>
              </a:rPr>
              <a:t> (most common)</a:t>
            </a:r>
            <a:endParaRPr lang="en-US" sz="3600" dirty="0" smtClean="0">
              <a:latin typeface="Arial Narrow" pitchFamily="34" charset="0"/>
            </a:endParaRPr>
          </a:p>
          <a:p>
            <a:pPr marL="514350" indent="-514350"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b.  </a:t>
            </a:r>
            <a:r>
              <a:rPr lang="en-US" sz="3600" dirty="0" err="1" smtClean="0">
                <a:latin typeface="Arial Narrow" pitchFamily="34" charset="0"/>
              </a:rPr>
              <a:t>C</a:t>
            </a:r>
            <a:r>
              <a:rPr lang="en-US" sz="3600" i="1" dirty="0" err="1" smtClean="0">
                <a:latin typeface="Arial Narrow" pitchFamily="34" charset="0"/>
              </a:rPr>
              <a:t>orticotroph</a:t>
            </a:r>
            <a:r>
              <a:rPr lang="en-US" sz="3600" i="1" dirty="0" smtClean="0">
                <a:latin typeface="Arial Narrow" pitchFamily="34" charset="0"/>
              </a:rPr>
              <a:t> cell hyperplasia</a:t>
            </a:r>
            <a:r>
              <a:rPr lang="en-US" sz="3600" dirty="0" smtClean="0">
                <a:latin typeface="Arial Narrow" pitchFamily="34" charset="0"/>
              </a:rPr>
              <a:t> which may be:</a:t>
            </a:r>
          </a:p>
          <a:p>
            <a:pPr marL="514350" indent="-514350"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a.  Primary</a:t>
            </a:r>
          </a:p>
          <a:p>
            <a:pPr marL="514350" indent="-514350"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b.  secondary to excessive ACTH release by a hypothalamic  (CRH)-producing tumor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The adrenal glands in Cushing disease show  </a:t>
            </a:r>
            <a:r>
              <a:rPr lang="en-US" sz="3600" u="sng" dirty="0" smtClean="0">
                <a:latin typeface="Arial Narrow" pitchFamily="34" charset="0"/>
              </a:rPr>
              <a:t>bilateral nodular cortical hyperplasia </a:t>
            </a:r>
            <a:r>
              <a:rPr lang="en-US" sz="3600" dirty="0" smtClean="0">
                <a:latin typeface="Arial Narrow" pitchFamily="34" charset="0"/>
              </a:rPr>
              <a:t>secondary to the elevated levels of ACTH ("ACTH-dependent" Cushing syndrome).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 -  The cortical hyperplasia, in turn, is responsible for the </a:t>
            </a:r>
            <a:r>
              <a:rPr lang="en-GB" sz="3600" dirty="0" err="1" smtClean="0">
                <a:latin typeface="Arial Narrow" pitchFamily="34" charset="0"/>
              </a:rPr>
              <a:t>hypercortisolism</a:t>
            </a:r>
            <a:endParaRPr lang="en-GB" sz="3600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i="1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GB" sz="3600" b="1" i="1" dirty="0" smtClean="0">
                <a:latin typeface="Arial Narrow" pitchFamily="34" charset="0"/>
              </a:rPr>
              <a:t>B. Primary adrenal hyperplasia and </a:t>
            </a:r>
            <a:r>
              <a:rPr lang="en-GB" sz="3600" b="1" i="1" dirty="0" err="1" smtClean="0">
                <a:latin typeface="Arial Narrow" pitchFamily="34" charset="0"/>
              </a:rPr>
              <a:t>neoplasms</a:t>
            </a:r>
            <a:r>
              <a:rPr lang="en-GB" sz="3600" i="1" dirty="0" smtClean="0">
                <a:latin typeface="Arial Narrow" pitchFamily="34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GB" sz="3600" dirty="0" smtClean="0">
                <a:latin typeface="Arial Narrow" pitchFamily="34" charset="0"/>
              </a:rPr>
              <a:t>-   Are responsible for about 10% to 20% of</a:t>
            </a:r>
            <a:r>
              <a:rPr lang="en-US" sz="3600" dirty="0" smtClean="0">
                <a:latin typeface="Arial Narrow" pitchFamily="34" charset="0"/>
              </a:rPr>
              <a:t> cases of </a:t>
            </a:r>
            <a:r>
              <a:rPr lang="en-US" sz="3600" u="sng" dirty="0" smtClean="0">
                <a:latin typeface="Arial Narrow" pitchFamily="34" charset="0"/>
              </a:rPr>
              <a:t>endogenous Cushing syndrome </a:t>
            </a:r>
            <a:r>
              <a:rPr lang="en-US" sz="3600" dirty="0" smtClean="0">
                <a:latin typeface="Arial Narrow" pitchFamily="34" charset="0"/>
              </a:rPr>
              <a:t>and this form is called </a:t>
            </a:r>
            <a:r>
              <a:rPr lang="en-US" sz="3600" i="1" u="sng" dirty="0" smtClean="0">
                <a:latin typeface="Arial Narrow" pitchFamily="34" charset="0"/>
              </a:rPr>
              <a:t>ACTH-independent Cushing syndrome,</a:t>
            </a:r>
            <a:r>
              <a:rPr lang="en-US" sz="3600" u="sng" dirty="0" smtClean="0">
                <a:latin typeface="Arial Narrow" pitchFamily="34" charset="0"/>
              </a:rPr>
              <a:t> or adrenal Cushing syndrome </a:t>
            </a:r>
            <a:r>
              <a:rPr lang="en-US" sz="3600" dirty="0" smtClean="0">
                <a:latin typeface="Arial Narrow" pitchFamily="34" charset="0"/>
              </a:rPr>
              <a:t>and its biochemical hallmark  is elevated levels of </a:t>
            </a:r>
            <a:r>
              <a:rPr lang="en-US" sz="3600" dirty="0" err="1" smtClean="0">
                <a:latin typeface="Arial Narrow" pitchFamily="34" charset="0"/>
              </a:rPr>
              <a:t>cortisol</a:t>
            </a:r>
            <a:r>
              <a:rPr lang="en-US" sz="3600" dirty="0" smtClean="0">
                <a:latin typeface="Arial Narrow" pitchFamily="34" charset="0"/>
              </a:rPr>
              <a:t> with low serum levels of ACTH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latin typeface="Arial Narrow" pitchFamily="34" charset="0"/>
              </a:rPr>
              <a:t>-   In most cases, adrenal Cushing syndrome is caused by a unilateral </a:t>
            </a:r>
            <a:r>
              <a:rPr lang="en-US" sz="3600" dirty="0" err="1" smtClean="0">
                <a:latin typeface="Arial Narrow" pitchFamily="34" charset="0"/>
              </a:rPr>
              <a:t>adrenocortical</a:t>
            </a:r>
            <a:r>
              <a:rPr lang="en-US" sz="3600" dirty="0" smtClean="0">
                <a:latin typeface="Arial Narrow" pitchFamily="34" charset="0"/>
              </a:rPr>
              <a:t> neoplasm, which may be either benign (adenoma) or malignant (carcinoma).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3246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latin typeface="Arial Narrow" pitchFamily="34" charset="0"/>
              </a:rPr>
              <a:t>Note</a:t>
            </a:r>
            <a:r>
              <a:rPr lang="en-US" dirty="0" smtClean="0">
                <a:latin typeface="Arial Narrow" pitchFamily="34" charset="0"/>
              </a:rPr>
              <a:t>- </a:t>
            </a:r>
          </a:p>
          <a:p>
            <a:r>
              <a:rPr lang="en-US" dirty="0" smtClean="0">
                <a:latin typeface="Arial Narrow" pitchFamily="34" charset="0"/>
              </a:rPr>
              <a:t> </a:t>
            </a:r>
            <a:r>
              <a:rPr lang="en-US" sz="3600" dirty="0" smtClean="0">
                <a:latin typeface="Arial Narrow" pitchFamily="34" charset="0"/>
              </a:rPr>
              <a:t>The overwhelming majority of  adrenal hyperplasia are ACTH-dependent, and primary cortical hyperplasia of the adrenal cortices is a rare cause of Cushing syndrome</a:t>
            </a:r>
            <a:endParaRPr lang="ar-JO" sz="3600" dirty="0" smtClean="0">
              <a:latin typeface="Arial Narrow" pitchFamily="34" charset="0"/>
            </a:endParaRPr>
          </a:p>
          <a:p>
            <a:pPr>
              <a:buNone/>
              <a:defRPr/>
            </a:pPr>
            <a:r>
              <a:rPr lang="en-US" sz="3600" b="1" i="1" u="sng" dirty="0" smtClean="0">
                <a:latin typeface="Arial Narrow" pitchFamily="34" charset="0"/>
              </a:rPr>
              <a:t>C. Secretion of ectopic ACTH</a:t>
            </a:r>
            <a:r>
              <a:rPr lang="en-US" sz="3600" b="1" u="sng" dirty="0" smtClean="0">
                <a:latin typeface="Arial Narrow" pitchFamily="34" charset="0"/>
              </a:rPr>
              <a:t> by </a:t>
            </a:r>
            <a:r>
              <a:rPr lang="en-US" sz="3600" b="1" u="sng" dirty="0" err="1" smtClean="0">
                <a:latin typeface="Arial Narrow" pitchFamily="34" charset="0"/>
              </a:rPr>
              <a:t>nonpituitary</a:t>
            </a:r>
            <a:r>
              <a:rPr lang="en-US" sz="3600" b="1" u="sng" dirty="0" smtClean="0">
                <a:latin typeface="Arial Narrow" pitchFamily="34" charset="0"/>
              </a:rPr>
              <a:t> tumors </a:t>
            </a:r>
          </a:p>
          <a:p>
            <a:pPr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Accounts for about 10% of cases of Cushing syndrome mostly caused by  </a:t>
            </a:r>
            <a:r>
              <a:rPr lang="en-US" sz="3600" i="1" dirty="0" smtClean="0">
                <a:latin typeface="Arial Narrow" pitchFamily="34" charset="0"/>
              </a:rPr>
              <a:t>small cell carcinoma of the lung</a:t>
            </a:r>
            <a:r>
              <a:rPr lang="en-US" sz="3600" dirty="0" smtClean="0">
                <a:latin typeface="Arial Narrow" pitchFamily="34" charset="0"/>
              </a:rPr>
              <a:t>, 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en-US" sz="3600" dirty="0" smtClean="0"/>
              <a:t>-  T</a:t>
            </a:r>
            <a:r>
              <a:rPr lang="en-US" sz="3600" dirty="0" smtClean="0">
                <a:latin typeface="Arial Narrow" pitchFamily="34" charset="0"/>
              </a:rPr>
              <a:t>he adrenal glands undergo bilateral hyperplasia due to elevated ACTH, but the rapid downhill course of patients with these cancers cuts short the adrenal enlargement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smtClean="0">
                <a:latin typeface="Arial Narrow" pitchFamily="34" charset="0"/>
              </a:rPr>
              <a:t>MORPHOLOGY of the pituitary in Cushing syndrome 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Crooke hyaline change :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Arial Narrow" pitchFamily="34" charset="0"/>
              </a:rPr>
              <a:t>-   Results from  high levels of </a:t>
            </a:r>
            <a:r>
              <a:rPr lang="en-US" dirty="0" err="1" smtClean="0">
                <a:latin typeface="Arial Narrow" pitchFamily="34" charset="0"/>
              </a:rPr>
              <a:t>glucocorticoids</a:t>
            </a:r>
            <a:r>
              <a:rPr lang="en-US" dirty="0" smtClean="0">
                <a:latin typeface="Arial Narrow" pitchFamily="34" charset="0"/>
              </a:rPr>
              <a:t>, and in this condition, the normal basophilic cytoplasm of the ACTH-producing cells  is replaced by homogeneous slightly basophilic material </a:t>
            </a:r>
          </a:p>
          <a:p>
            <a:pPr>
              <a:buNone/>
              <a:defRPr/>
            </a:pPr>
            <a:r>
              <a:rPr lang="en-US" dirty="0" smtClean="0">
                <a:latin typeface="Arial Narrow" pitchFamily="34" charset="0"/>
              </a:rPr>
              <a:t>-  This alteration is the result of the accumulation of intermediate keratin filaments in the cytoplasm. </a:t>
            </a:r>
            <a:endParaRPr lang="ar-JO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u="sng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</a:t>
            </a:r>
            <a:endParaRPr lang="ar-JO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On microscopic examination, parathyroid adenomas</a:t>
            </a:r>
            <a:r>
              <a:rPr lang="en-US" sz="3600" dirty="0" smtClean="0">
                <a:latin typeface="Arial Narrow" pitchFamily="34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a-   Are composed predominantly of chief cells </a:t>
            </a:r>
            <a:endParaRPr lang="ar-JO" sz="36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b-  A few nests of larger </a:t>
            </a:r>
            <a:r>
              <a:rPr lang="en-US" sz="3600" dirty="0" err="1" smtClean="0">
                <a:latin typeface="Arial Narrow" pitchFamily="34" charset="0"/>
              </a:rPr>
              <a:t>oxyphil</a:t>
            </a:r>
            <a:r>
              <a:rPr lang="en-US" sz="3600" dirty="0" smtClean="0">
                <a:latin typeface="Arial Narrow" pitchFamily="34" charset="0"/>
              </a:rPr>
              <a:t> cells also are also present.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c-  A rim of compressed, non-</a:t>
            </a:r>
            <a:r>
              <a:rPr lang="en-US" sz="3600" dirty="0" err="1" smtClean="0">
                <a:latin typeface="Arial Narrow" pitchFamily="34" charset="0"/>
              </a:rPr>
              <a:t>neoplastic</a:t>
            </a:r>
            <a:r>
              <a:rPr lang="en-US" sz="3600" dirty="0" smtClean="0">
                <a:latin typeface="Arial Narrow" pitchFamily="34" charset="0"/>
              </a:rPr>
              <a:t> tissue,  separated by a fibrous capsule, is visible at the edge of the adenoma.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d-  Cells with </a:t>
            </a:r>
            <a:r>
              <a:rPr lang="en-US" sz="3600" dirty="0" err="1" smtClean="0">
                <a:latin typeface="Arial Narrow" pitchFamily="34" charset="0"/>
              </a:rPr>
              <a:t>pleomorphic</a:t>
            </a:r>
            <a:r>
              <a:rPr lang="en-US" sz="3600" dirty="0" smtClean="0">
                <a:latin typeface="Arial Narrow" pitchFamily="34" charset="0"/>
              </a:rPr>
              <a:t> nuclei may be  seen (endocrine </a:t>
            </a:r>
            <a:r>
              <a:rPr lang="en-US" sz="3600" dirty="0" err="1" smtClean="0">
                <a:latin typeface="Arial Narrow" pitchFamily="34" charset="0"/>
              </a:rPr>
              <a:t>atypia</a:t>
            </a:r>
            <a:r>
              <a:rPr lang="en-US" sz="3600" dirty="0" smtClean="0">
                <a:latin typeface="Arial Narrow" pitchFamily="34" charset="0"/>
              </a:rPr>
              <a:t>) and must not be taken as a sign of malignancy.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e.  Mitotic figures are rare </a:t>
            </a:r>
          </a:p>
          <a:p>
            <a:pPr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f. with </a:t>
            </a:r>
            <a:r>
              <a:rPr lang="en-US" sz="3600" dirty="0">
                <a:latin typeface="Arial Narrow" pitchFamily="34" charset="0"/>
              </a:rPr>
              <a:t>inconspicuous adipose tissue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600" b="1" u="sng" dirty="0" smtClean="0">
                <a:latin typeface="Arial Narrow" pitchFamily="34" charset="0"/>
              </a:rPr>
              <a:t>Changes in adrenal in cases of Cushing syndrome: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n-GB" sz="3600" b="1" dirty="0" smtClean="0">
                <a:latin typeface="Arial Narrow" pitchFamily="34" charset="0"/>
              </a:rPr>
              <a:t>Cortical atrophy </a:t>
            </a:r>
            <a:r>
              <a:rPr lang="en-GB" sz="3600" dirty="0" smtClean="0">
                <a:latin typeface="Arial Narrow" pitchFamily="34" charset="0"/>
              </a:rPr>
              <a:t>: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If the syndrome results from exogenous </a:t>
            </a:r>
            <a:r>
              <a:rPr lang="en-GB" sz="3600" dirty="0" err="1" smtClean="0">
                <a:latin typeface="Arial Narrow" pitchFamily="34" charset="0"/>
              </a:rPr>
              <a:t>glucocorticoids</a:t>
            </a:r>
            <a:r>
              <a:rPr lang="en-GB" sz="3600" dirty="0" smtClean="0">
                <a:latin typeface="Arial Narrow" pitchFamily="34" charset="0"/>
              </a:rPr>
              <a:t> ,suppression of endogenous ACTH results in bilateral cortical atrophy</a:t>
            </a:r>
            <a:r>
              <a:rPr lang="en-GB" sz="3600" b="1" dirty="0" smtClean="0">
                <a:latin typeface="Arial Narrow" pitchFamily="34" charset="0"/>
              </a:rPr>
              <a:t>,</a:t>
            </a:r>
            <a:r>
              <a:rPr lang="en-GB" sz="3600" dirty="0" smtClean="0">
                <a:latin typeface="Arial Narrow" pitchFamily="34" charset="0"/>
              </a:rPr>
              <a:t> due to a lack of stimulation of the </a:t>
            </a:r>
            <a:r>
              <a:rPr lang="en-GB" sz="3600" dirty="0" err="1" smtClean="0">
                <a:latin typeface="Arial Narrow" pitchFamily="34" charset="0"/>
              </a:rPr>
              <a:t>zona</a:t>
            </a:r>
            <a:r>
              <a:rPr lang="en-GB" sz="3600" dirty="0" smtClean="0">
                <a:latin typeface="Arial Narrow" pitchFamily="34" charset="0"/>
              </a:rPr>
              <a:t> </a:t>
            </a:r>
            <a:r>
              <a:rPr lang="en-GB" sz="3600" dirty="0" err="1" smtClean="0">
                <a:latin typeface="Arial Narrow" pitchFamily="34" charset="0"/>
              </a:rPr>
              <a:t>fasciculata</a:t>
            </a:r>
            <a:r>
              <a:rPr lang="en-GB" sz="3600" dirty="0" smtClean="0">
                <a:latin typeface="Arial Narrow" pitchFamily="34" charset="0"/>
              </a:rPr>
              <a:t> and </a:t>
            </a:r>
            <a:r>
              <a:rPr lang="en-GB" sz="3600" dirty="0" err="1" smtClean="0">
                <a:latin typeface="Arial Narrow" pitchFamily="34" charset="0"/>
              </a:rPr>
              <a:t>reticularis</a:t>
            </a:r>
            <a:r>
              <a:rPr lang="en-GB" sz="3600" dirty="0" smtClean="0">
                <a:latin typeface="Arial Narrow" pitchFamily="34" charset="0"/>
              </a:rPr>
              <a:t> by ACTH, 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The </a:t>
            </a:r>
            <a:r>
              <a:rPr lang="en-GB" sz="3600" dirty="0" err="1" smtClean="0">
                <a:latin typeface="Arial Narrow" pitchFamily="34" charset="0"/>
              </a:rPr>
              <a:t>zona</a:t>
            </a:r>
            <a:r>
              <a:rPr lang="en-GB" sz="3600" dirty="0" smtClean="0">
                <a:latin typeface="Arial Narrow" pitchFamily="34" charset="0"/>
              </a:rPr>
              <a:t> </a:t>
            </a:r>
            <a:r>
              <a:rPr lang="en-GB" sz="3600" dirty="0" err="1" smtClean="0">
                <a:latin typeface="Arial Narrow" pitchFamily="34" charset="0"/>
              </a:rPr>
              <a:t>glomerulosa</a:t>
            </a:r>
            <a:r>
              <a:rPr lang="en-GB" sz="3600" dirty="0" smtClean="0">
                <a:latin typeface="Arial Narrow" pitchFamily="34" charset="0"/>
              </a:rPr>
              <a:t> is of normal thickness because it functions independently of ACTH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dirty="0" smtClean="0">
              <a:latin typeface="Arial Narrow" pitchFamily="34" charset="0"/>
            </a:endParaRP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991600" cy="5745163"/>
          </a:xfrm>
        </p:spPr>
        <p:txBody>
          <a:bodyPr/>
          <a:lstStyle/>
          <a:p>
            <a:pPr>
              <a:buNone/>
            </a:pPr>
            <a:r>
              <a:rPr lang="en-US" sz="3600" u="sng" dirty="0" smtClean="0">
                <a:latin typeface="Arial Narrow" pitchFamily="34" charset="0"/>
              </a:rPr>
              <a:t>2. Parathyroid hyperplasia</a:t>
            </a:r>
            <a:r>
              <a:rPr lang="en-US" sz="3600" dirty="0" smtClean="0">
                <a:latin typeface="Arial Narrow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Is  a </a:t>
            </a:r>
            <a:r>
              <a:rPr lang="en-US" sz="3600" dirty="0" err="1" smtClean="0">
                <a:latin typeface="Arial Narrow" pitchFamily="34" charset="0"/>
              </a:rPr>
              <a:t>multiglandular</a:t>
            </a:r>
            <a:r>
              <a:rPr lang="en-US" sz="3600" dirty="0" smtClean="0">
                <a:latin typeface="Arial Narrow" pitchFamily="34" charset="0"/>
              </a:rPr>
              <a:t> process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 In some cases, however, enlargement may be grossly apparent in only one or two glands, complicating the distinction between hyperplasia and adenoma.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The combined weight of all glands rarely exceeds 1.0 g 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latin typeface="Arial Narrow" pitchFamily="34" charset="0"/>
              </a:rPr>
              <a:t>3. Parathyroid carcinomas : </a:t>
            </a:r>
          </a:p>
          <a:p>
            <a:pPr>
              <a:buNone/>
            </a:pPr>
            <a:r>
              <a:rPr lang="en-US" u="sng" dirty="0" smtClean="0">
                <a:latin typeface="Arial Narrow" pitchFamily="34" charset="0"/>
              </a:rPr>
              <a:t>a. Affects  one gland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b.- Consist of irregular nodules  that sometimes exceed 10 g in weight 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c. A </a:t>
            </a:r>
            <a:r>
              <a:rPr lang="en-US" dirty="0" err="1" smtClean="0">
                <a:latin typeface="Arial Narrow" pitchFamily="34" charset="0"/>
              </a:rPr>
              <a:t>a</a:t>
            </a:r>
            <a:r>
              <a:rPr lang="en-US" dirty="0" smtClean="0">
                <a:latin typeface="Arial Narrow" pitchFamily="34" charset="0"/>
              </a:rPr>
              <a:t> dense, fibrous capsule encloses the mass. 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Note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- The diagnosis of carcinoma based on </a:t>
            </a:r>
            <a:r>
              <a:rPr lang="en-US" dirty="0" err="1" smtClean="0">
                <a:latin typeface="Arial Narrow" pitchFamily="34" charset="0"/>
              </a:rPr>
              <a:t>cytologic</a:t>
            </a:r>
            <a:r>
              <a:rPr lang="en-US" dirty="0" smtClean="0">
                <a:latin typeface="Arial Narrow" pitchFamily="34" charset="0"/>
              </a:rPr>
              <a:t> detail is unreliable, and invasion of tissues and metastasis are the only definitive criteria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-   Local recurrence occurs in one third of cases,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-  More distant dissemination occurs in another third</a:t>
            </a:r>
            <a:endParaRPr lang="ar-JO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3600" b="1" u="sng" dirty="0" smtClean="0">
                <a:latin typeface="Arial Narrow" pitchFamily="34" charset="0"/>
              </a:rPr>
              <a:t>I. </a:t>
            </a:r>
            <a:r>
              <a:rPr lang="en-US" sz="3600" u="sng" dirty="0" smtClean="0">
                <a:latin typeface="Arial Narrow" pitchFamily="34" charset="0"/>
              </a:rPr>
              <a:t>Skeletal changes in primary hyperparathyroidism </a:t>
            </a:r>
          </a:p>
          <a:p>
            <a:pPr>
              <a:buNone/>
            </a:pPr>
            <a:r>
              <a:rPr lang="en-US" sz="3600" u="sng" dirty="0" smtClean="0">
                <a:latin typeface="Arial Narrow" pitchFamily="34" charset="0"/>
              </a:rPr>
              <a:t> </a:t>
            </a:r>
            <a:r>
              <a:rPr lang="en-US" sz="3600" b="1" u="sng" dirty="0" smtClean="0">
                <a:latin typeface="Arial Narrow" pitchFamily="34" charset="0"/>
              </a:rPr>
              <a:t>a. </a:t>
            </a:r>
            <a:r>
              <a:rPr lang="en-US" sz="3600" b="1" u="sng" dirty="0" err="1" smtClean="0">
                <a:latin typeface="Arial Narrow" pitchFamily="34" charset="0"/>
              </a:rPr>
              <a:t>Osteitis</a:t>
            </a:r>
            <a:r>
              <a:rPr lang="en-US" sz="3600" b="1" u="sng" dirty="0" smtClean="0">
                <a:latin typeface="Arial Narrow" pitchFamily="34" charset="0"/>
              </a:rPr>
              <a:t> </a:t>
            </a:r>
            <a:r>
              <a:rPr lang="en-US" sz="3600" b="1" u="sng" dirty="0" err="1" smtClean="0">
                <a:latin typeface="Arial Narrow" pitchFamily="34" charset="0"/>
              </a:rPr>
              <a:t>fibrosa</a:t>
            </a:r>
            <a:r>
              <a:rPr lang="en-US" sz="3600" b="1" u="sng" dirty="0" smtClean="0">
                <a:latin typeface="Arial Narrow" pitchFamily="34" charset="0"/>
              </a:rPr>
              <a:t> </a:t>
            </a:r>
            <a:r>
              <a:rPr lang="en-US" sz="3600" b="1" u="sng" dirty="0" err="1" smtClean="0">
                <a:latin typeface="Arial Narrow" pitchFamily="34" charset="0"/>
              </a:rPr>
              <a:t>cystica</a:t>
            </a:r>
            <a:r>
              <a:rPr lang="en-US" sz="3600" b="1" u="sng" dirty="0" smtClean="0">
                <a:latin typeface="Arial Narrow" pitchFamily="34" charset="0"/>
              </a:rPr>
              <a:t> </a:t>
            </a:r>
            <a:r>
              <a:rPr lang="en-US" sz="3600" u="sng" dirty="0" smtClean="0">
                <a:latin typeface="Arial Narrow" pitchFamily="34" charset="0"/>
              </a:rPr>
              <a:t>characterized by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1. Increased </a:t>
            </a:r>
            <a:r>
              <a:rPr lang="en-US" sz="3600" dirty="0" err="1" smtClean="0">
                <a:latin typeface="Arial Narrow" pitchFamily="34" charset="0"/>
              </a:rPr>
              <a:t>osteoclastic</a:t>
            </a:r>
            <a:r>
              <a:rPr lang="en-US" sz="3600" dirty="0" smtClean="0">
                <a:latin typeface="Arial Narrow" pitchFamily="34" charset="0"/>
              </a:rPr>
              <a:t> activity, resulting in erosion of bone and mobilization of calcium salts, mainly in the </a:t>
            </a:r>
            <a:r>
              <a:rPr lang="en-US" sz="3600" dirty="0" err="1" smtClean="0">
                <a:latin typeface="Arial Narrow" pitchFamily="34" charset="0"/>
              </a:rPr>
              <a:t>metaphyses</a:t>
            </a:r>
            <a:r>
              <a:rPr lang="en-US" sz="3600" dirty="0" smtClean="0">
                <a:latin typeface="Arial Narrow" pitchFamily="34" charset="0"/>
              </a:rPr>
              <a:t> of long tubular bones.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 2.  Bone </a:t>
            </a:r>
            <a:r>
              <a:rPr lang="en-US" sz="3600" dirty="0" err="1" smtClean="0">
                <a:latin typeface="Arial Narrow" pitchFamily="34" charset="0"/>
              </a:rPr>
              <a:t>resorption</a:t>
            </a:r>
            <a:r>
              <a:rPr lang="en-US" sz="3600" dirty="0" smtClean="0">
                <a:latin typeface="Arial Narrow" pitchFamily="34" charset="0"/>
              </a:rPr>
              <a:t> is accompanied by increased </a:t>
            </a:r>
            <a:r>
              <a:rPr lang="en-US" sz="3600" dirty="0" err="1" smtClean="0">
                <a:latin typeface="Arial Narrow" pitchFamily="34" charset="0"/>
              </a:rPr>
              <a:t>osteoblastic</a:t>
            </a:r>
            <a:r>
              <a:rPr lang="en-US" sz="3600" dirty="0" smtClean="0">
                <a:latin typeface="Arial Narrow" pitchFamily="34" charset="0"/>
              </a:rPr>
              <a:t> activity and the formation of new bone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3.  In more severe cases the cortex is grossly thinned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.4. The marrow contains increased amounts of </a:t>
            </a:r>
            <a:r>
              <a:rPr lang="en-US" sz="3600" dirty="0" err="1" smtClean="0">
                <a:latin typeface="Arial Narrow" pitchFamily="34" charset="0"/>
              </a:rPr>
              <a:t>fibroustissue</a:t>
            </a:r>
            <a:r>
              <a:rPr lang="en-US" sz="3600" dirty="0" smtClean="0">
                <a:latin typeface="Arial Narrow" pitchFamily="34" charset="0"/>
              </a:rPr>
              <a:t> accompanied by  hemorrhage and cysts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 </a:t>
            </a:r>
            <a:endParaRPr lang="ar-JO" sz="3600" dirty="0" smtClean="0">
              <a:latin typeface="Arial Narrow" pitchFamily="34" charset="0"/>
            </a:endParaRPr>
          </a:p>
          <a:p>
            <a:pPr>
              <a:buNone/>
            </a:pPr>
            <a:endParaRPr lang="en-US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latin typeface="Arial Narrow" pitchFamily="34" charset="0"/>
              </a:rPr>
              <a:t>b. Brown tumors of hyperparathyroidism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Aggregates of </a:t>
            </a:r>
            <a:r>
              <a:rPr lang="en-US" sz="3600" dirty="0" err="1" smtClean="0">
                <a:latin typeface="Arial Narrow" pitchFamily="34" charset="0"/>
              </a:rPr>
              <a:t>osteoclasts,,and</a:t>
            </a:r>
            <a:r>
              <a:rPr lang="en-US" sz="3600" dirty="0" smtClean="0">
                <a:latin typeface="Arial Narrow" pitchFamily="34" charset="0"/>
              </a:rPr>
              <a:t>  hemorrhage occasionally form masses that may be mistaken for </a:t>
            </a:r>
            <a:r>
              <a:rPr lang="en-US" sz="3600" dirty="0" err="1" smtClean="0">
                <a:latin typeface="Arial Narrow" pitchFamily="34" charset="0"/>
              </a:rPr>
              <a:t>neoplasms</a:t>
            </a:r>
            <a:endParaRPr lang="en-US" sz="3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3600" b="1" dirty="0" smtClean="0">
                <a:latin typeface="Arial Narrow" pitchFamily="34" charset="0"/>
              </a:rPr>
              <a:t>II. Kidney changes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a. PTH-induced </a:t>
            </a:r>
            <a:r>
              <a:rPr lang="en-US" sz="3600" dirty="0" err="1" smtClean="0">
                <a:latin typeface="Arial Narrow" pitchFamily="34" charset="0"/>
              </a:rPr>
              <a:t>hypercalcemia</a:t>
            </a:r>
            <a:r>
              <a:rPr lang="en-US" sz="3600" dirty="0" smtClean="0">
                <a:latin typeface="Arial Narrow" pitchFamily="34" charset="0"/>
              </a:rPr>
              <a:t> favors the formation of</a:t>
            </a:r>
            <a:endParaRPr lang="ar-JO" sz="3600" dirty="0" smtClean="0"/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  urinary tract stones (</a:t>
            </a:r>
            <a:r>
              <a:rPr lang="en-US" sz="3600" dirty="0" err="1" smtClean="0">
                <a:latin typeface="Arial Narrow" pitchFamily="34" charset="0"/>
              </a:rPr>
              <a:t>nephrolithiasis</a:t>
            </a:r>
            <a:r>
              <a:rPr lang="en-US" sz="3600" dirty="0" smtClean="0">
                <a:latin typeface="Arial Narrow" pitchFamily="34" charset="0"/>
              </a:rPr>
              <a:t>) s</a:t>
            </a:r>
            <a:endParaRPr lang="ar-JO" sz="3600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b. Calcification of the renal </a:t>
            </a:r>
            <a:r>
              <a:rPr lang="en-US" sz="3600" dirty="0" err="1" smtClean="0">
                <a:latin typeface="Arial Narrow" pitchFamily="34" charset="0"/>
              </a:rPr>
              <a:t>interstitium</a:t>
            </a:r>
            <a:r>
              <a:rPr lang="en-US" sz="3600" dirty="0" smtClean="0">
                <a:latin typeface="Arial Narrow" pitchFamily="34" charset="0"/>
              </a:rPr>
              <a:t> (</a:t>
            </a:r>
            <a:r>
              <a:rPr lang="en-US" sz="3600" dirty="0" err="1" smtClean="0">
                <a:latin typeface="Arial Narrow" pitchFamily="34" charset="0"/>
              </a:rPr>
              <a:t>nephrocalcinosis</a:t>
            </a:r>
            <a:r>
              <a:rPr lang="en-US" sz="3600" dirty="0" smtClean="0">
                <a:latin typeface="Arial Narrow" pitchFamily="34" charset="0"/>
              </a:rPr>
              <a:t>)</a:t>
            </a:r>
            <a:r>
              <a:rPr lang="en-US" sz="3600" b="1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latin typeface="Arial Narrow" pitchFamily="34" charset="0"/>
              </a:rPr>
              <a:t>III.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b="1" dirty="0" smtClean="0">
                <a:latin typeface="Arial Narrow" pitchFamily="34" charset="0"/>
              </a:rPr>
              <a:t>Metastatic calcification  </a:t>
            </a:r>
            <a:r>
              <a:rPr lang="en-US" sz="3600" dirty="0" smtClean="0">
                <a:latin typeface="Arial Narrow" pitchFamily="34" charset="0"/>
              </a:rPr>
              <a:t>may be seen in the stomach, lungs, myocardium, and blood vessels.</a:t>
            </a:r>
            <a:endParaRPr lang="ar-JO" sz="3600" dirty="0" smtClean="0">
              <a:latin typeface="Arial Narrow" pitchFamily="34" charset="0"/>
            </a:endParaRPr>
          </a:p>
          <a:p>
            <a:pPr>
              <a:buNone/>
            </a:pPr>
            <a:endParaRPr lang="ar-JO" sz="3600" dirty="0" smtClean="0"/>
          </a:p>
          <a:p>
            <a:pPr eaLnBrk="1" hangingPunct="1">
              <a:buFontTx/>
              <a:buNone/>
            </a:pPr>
            <a:endParaRPr lang="en-US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latin typeface="Arial Narrow" pitchFamily="34" charset="0"/>
              </a:rPr>
              <a:t>b. Secondary Hyperparathyroidism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-  Is caused by any condition causing a chronic decrease in the serum calcium level, because low serum calcium leads to compensatory </a:t>
            </a:r>
            <a:r>
              <a:rPr lang="en-US" sz="3600" dirty="0" err="1" smtClean="0">
                <a:latin typeface="Arial Narrow" pitchFamily="34" charset="0"/>
              </a:rPr>
              <a:t>overactivity</a:t>
            </a:r>
            <a:r>
              <a:rPr lang="en-US" sz="3600" dirty="0" smtClean="0">
                <a:latin typeface="Arial Narrow" pitchFamily="34" charset="0"/>
              </a:rPr>
              <a:t> of the </a:t>
            </a:r>
            <a:r>
              <a:rPr lang="en-US" sz="3600" dirty="0" err="1" smtClean="0">
                <a:latin typeface="Arial Narrow" pitchFamily="34" charset="0"/>
              </a:rPr>
              <a:t>parathyroids</a:t>
            </a:r>
            <a:r>
              <a:rPr lang="en-US" sz="3600" dirty="0" smtClean="0">
                <a:latin typeface="Arial Narrow" pitchFamily="34" charset="0"/>
              </a:rPr>
              <a:t>. </a:t>
            </a:r>
          </a:p>
          <a:p>
            <a:pPr>
              <a:buNone/>
            </a:pPr>
            <a:r>
              <a:rPr lang="en-US" sz="3600" i="1" u="sng" dirty="0" smtClean="0">
                <a:latin typeface="Arial Narrow" pitchFamily="34" charset="0"/>
              </a:rPr>
              <a:t>-  Renal failure is  the most common cause 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1. Chronic renal insufficiency causes decreased phosphate excretion, which in turn results in </a:t>
            </a:r>
            <a:r>
              <a:rPr lang="en-US" sz="3600" dirty="0" err="1" smtClean="0">
                <a:latin typeface="Arial Narrow" pitchFamily="34" charset="0"/>
              </a:rPr>
              <a:t>hyperphosphatemia</a:t>
            </a:r>
            <a:r>
              <a:rPr lang="en-US" sz="3600" dirty="0" smtClean="0">
                <a:latin typeface="Arial Narrow" pitchFamily="34" charset="0"/>
              </a:rPr>
              <a:t>. and the elevated </a:t>
            </a:r>
            <a:r>
              <a:rPr lang="en-US" sz="3600" dirty="0" err="1" smtClean="0">
                <a:latin typeface="Arial Narrow" pitchFamily="34" charset="0"/>
              </a:rPr>
              <a:t>serumphosphate</a:t>
            </a:r>
            <a:r>
              <a:rPr lang="en-US" sz="3600" dirty="0" smtClean="0">
                <a:latin typeface="Arial Narrow" pitchFamily="34" charset="0"/>
              </a:rPr>
              <a:t> levels depress serum calcium levels and so stimulate parathyroid gland activity </a:t>
            </a:r>
          </a:p>
          <a:p>
            <a:pPr>
              <a:buNone/>
            </a:pPr>
            <a:endParaRPr lang="en-US" sz="3600" u="sng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960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2.Loss of renal substances reduces the availability of α</a:t>
            </a:r>
            <a:r>
              <a:rPr lang="en-US" sz="3600" baseline="-25000" dirty="0" smtClean="0">
                <a:latin typeface="Arial Narrow" pitchFamily="34" charset="0"/>
              </a:rPr>
              <a:t>1</a:t>
            </a:r>
            <a:r>
              <a:rPr lang="en-US" sz="3600" dirty="0" smtClean="0">
                <a:latin typeface="Arial Narrow" pitchFamily="34" charset="0"/>
              </a:rPr>
              <a:t>-hydroxylase enzyme necessary for the synthesis of the active form of vitamin D, which in turn reduces intestinal absorption of calcium  </a:t>
            </a:r>
            <a:endParaRPr lang="en-US" sz="3600" u="sng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r>
              <a:rPr lang="en-US" sz="3600" b="1" u="sng" dirty="0" smtClean="0">
                <a:latin typeface="Arial Narrow" pitchFamily="34" charset="0"/>
              </a:rPr>
              <a:t>Gross</a:t>
            </a:r>
            <a:r>
              <a:rPr lang="en-US" sz="3600" b="1" dirty="0" smtClean="0">
                <a:latin typeface="Arial Narrow" pitchFamily="34" charset="0"/>
              </a:rPr>
              <a:t>-</a:t>
            </a:r>
            <a:r>
              <a:rPr lang="en-US" sz="3600" dirty="0" smtClean="0">
                <a:latin typeface="Arial Narrow" pitchFamily="34" charset="0"/>
              </a:rPr>
              <a:t>  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itchFamily="34" charset="0"/>
              </a:rPr>
              <a:t>The parathyroid glands are </a:t>
            </a:r>
            <a:r>
              <a:rPr lang="en-US" sz="3600" dirty="0" err="1" smtClean="0">
                <a:latin typeface="Arial Narrow" pitchFamily="34" charset="0"/>
              </a:rPr>
              <a:t>hyperplastic</a:t>
            </a:r>
            <a:r>
              <a:rPr lang="en-US" sz="3600" dirty="0" smtClean="0">
                <a:latin typeface="Arial Narrow" pitchFamily="34" charset="0"/>
              </a:rPr>
              <a:t> and called secondary hyperplasia</a:t>
            </a:r>
            <a:r>
              <a:rPr lang="en-US" sz="3600" b="1" dirty="0" smtClean="0">
                <a:latin typeface="Arial Narrow" pitchFamily="34" charset="0"/>
              </a:rPr>
              <a:t>.</a:t>
            </a:r>
            <a:r>
              <a:rPr lang="en-US" sz="3600" u="sng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en-US" sz="3600" u="sng" dirty="0" smtClean="0">
                <a:latin typeface="Arial Narrow" pitchFamily="34" charset="0"/>
              </a:rPr>
              <a:t>Clinically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a- Are dominated by those related to chronic renal failure</a:t>
            </a:r>
          </a:p>
          <a:p>
            <a:pPr eaLnBrk="1" hangingPunct="1">
              <a:buFontTx/>
              <a:buNone/>
            </a:pPr>
            <a:endParaRPr lang="en-US" sz="3600" b="1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Arial Narrow" pitchFamily="34" charset="0"/>
            </a:endParaRPr>
          </a:p>
          <a:p>
            <a:pPr eaLnBrk="1" hangingPunct="1">
              <a:buFontTx/>
              <a:buNone/>
            </a:pPr>
            <a:endParaRPr lang="ar-JO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3600" dirty="0" smtClean="0">
                <a:latin typeface="Arial Narrow" pitchFamily="34" charset="0"/>
              </a:rPr>
              <a:t>b.-  Bone abnormalities (</a:t>
            </a:r>
            <a:r>
              <a:rPr lang="en-US" sz="3600" i="1" dirty="0" smtClean="0">
                <a:latin typeface="Arial Narrow" pitchFamily="34" charset="0"/>
              </a:rPr>
              <a:t>renal </a:t>
            </a:r>
            <a:r>
              <a:rPr lang="en-US" sz="3600" i="1" dirty="0" err="1" smtClean="0">
                <a:latin typeface="Arial Narrow" pitchFamily="34" charset="0"/>
              </a:rPr>
              <a:t>osteodystrophy</a:t>
            </a:r>
            <a:r>
              <a:rPr lang="en-US" sz="3600" dirty="0" smtClean="0">
                <a:latin typeface="Arial Narrow" pitchFamily="34" charset="0"/>
              </a:rPr>
              <a:t>) are less severe than those seen in primary type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latin typeface="Arial Narrow" pitchFamily="34" charset="0"/>
              </a:rPr>
              <a:t>c.-   Serum calcium remains near normal because compensatory increase in PTH levels sustains serum calcium.</a:t>
            </a:r>
          </a:p>
          <a:p>
            <a:pPr>
              <a:buNone/>
            </a:pPr>
            <a:r>
              <a:rPr lang="en-US" sz="3600" dirty="0" smtClean="0">
                <a:latin typeface="Arial Narrow" pitchFamily="34" charset="0"/>
              </a:rPr>
              <a:t> d-  The metastatic calcification of blood vessels (secondary to </a:t>
            </a:r>
            <a:r>
              <a:rPr lang="en-US" sz="3600" dirty="0" err="1" smtClean="0">
                <a:latin typeface="Arial Narrow" pitchFamily="34" charset="0"/>
              </a:rPr>
              <a:t>hyperphosphatemia</a:t>
            </a:r>
            <a:r>
              <a:rPr lang="en-US" sz="3600" dirty="0" smtClean="0">
                <a:latin typeface="Arial Narrow" pitchFamily="34" charset="0"/>
              </a:rPr>
              <a:t>) occasionally may result in significant ischemic damage to skin and other organs-a process sometimes referred to as </a:t>
            </a:r>
            <a:r>
              <a:rPr lang="en-US" sz="3600" i="1" dirty="0" err="1" smtClean="0">
                <a:latin typeface="Arial Narrow" pitchFamily="34" charset="0"/>
              </a:rPr>
              <a:t>calciphylaxis</a:t>
            </a:r>
            <a:endParaRPr lang="en-US" sz="36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1225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The Adrenal gland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Parathyroid gland</dc:title>
  <dc:creator>Delo</dc:creator>
  <cp:lastModifiedBy>Delo</cp:lastModifiedBy>
  <cp:revision>4</cp:revision>
  <dcterms:created xsi:type="dcterms:W3CDTF">2014-04-04T06:46:41Z</dcterms:created>
  <dcterms:modified xsi:type="dcterms:W3CDTF">2014-04-06T06:51:35Z</dcterms:modified>
</cp:coreProperties>
</file>