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335" r:id="rId10"/>
    <p:sldId id="33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340" r:id="rId22"/>
    <p:sldId id="336" r:id="rId23"/>
    <p:sldId id="278" r:id="rId24"/>
    <p:sldId id="279" r:id="rId25"/>
    <p:sldId id="280" r:id="rId26"/>
    <p:sldId id="300" r:id="rId27"/>
    <p:sldId id="282" r:id="rId28"/>
    <p:sldId id="283" r:id="rId29"/>
    <p:sldId id="284" r:id="rId30"/>
    <p:sldId id="342" r:id="rId31"/>
    <p:sldId id="285" r:id="rId32"/>
    <p:sldId id="286" r:id="rId33"/>
    <p:sldId id="287" r:id="rId34"/>
    <p:sldId id="341" r:id="rId35"/>
    <p:sldId id="289" r:id="rId36"/>
    <p:sldId id="290" r:id="rId37"/>
    <p:sldId id="292" r:id="rId38"/>
    <p:sldId id="293" r:id="rId39"/>
    <p:sldId id="302" r:id="rId40"/>
    <p:sldId id="296" r:id="rId41"/>
    <p:sldId id="304" r:id="rId42"/>
    <p:sldId id="305" r:id="rId43"/>
    <p:sldId id="308" r:id="rId44"/>
    <p:sldId id="309" r:id="rId45"/>
    <p:sldId id="310" r:id="rId46"/>
    <p:sldId id="34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2BFFE-E167-4424-8FEA-BBD47A8AB9E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A133-8B45-47C8-8D6A-6DAAB5C16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  <a:latin typeface="Arial Narrow" pitchFamily="34" charset="0"/>
              </a:rPr>
              <a:t>Cerebrovascular</a:t>
            </a:r>
            <a:r>
              <a:rPr lang="en-US" dirty="0" smtClean="0">
                <a:solidFill>
                  <a:schemeClr val="tx2"/>
                </a:solidFill>
                <a:latin typeface="Arial Narrow" pitchFamily="34" charset="0"/>
              </a:rPr>
              <a:t> diseases-2</a:t>
            </a:r>
            <a:endParaRPr lang="en-US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Microscopic changes in infarction</a:t>
            </a:r>
            <a:endParaRPr lang="en-US" dirty="0"/>
          </a:p>
        </p:txBody>
      </p:sp>
      <p:pic>
        <p:nvPicPr>
          <p:cNvPr id="2050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1534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839200" cy="6096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GB" sz="3600" i="1" u="sng" dirty="0" smtClean="0">
                <a:latin typeface="Arial Narrow" pitchFamily="34" charset="0"/>
              </a:rPr>
              <a:t>Notes</a:t>
            </a:r>
            <a:r>
              <a:rPr lang="en-GB" sz="3600" dirty="0" smtClean="0">
                <a:latin typeface="Arial Narrow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a.   In </a:t>
            </a:r>
            <a:r>
              <a:rPr lang="en-GB" sz="3600" dirty="0">
                <a:latin typeface="Arial Narrow" pitchFamily="34" charset="0"/>
              </a:rPr>
              <a:t>the cerebral cortex the cavity is delimited from the </a:t>
            </a:r>
            <a:r>
              <a:rPr lang="en-GB" sz="3600" dirty="0" err="1">
                <a:latin typeface="Arial Narrow" pitchFamily="34" charset="0"/>
              </a:rPr>
              <a:t>meninges</a:t>
            </a:r>
            <a:r>
              <a:rPr lang="en-GB" sz="3600" dirty="0">
                <a:latin typeface="Arial Narrow" pitchFamily="34" charset="0"/>
              </a:rPr>
              <a:t> and subarachnoid space by a </a:t>
            </a:r>
            <a:r>
              <a:rPr lang="en-GB" sz="3600" dirty="0" err="1">
                <a:latin typeface="Arial Narrow" pitchFamily="34" charset="0"/>
              </a:rPr>
              <a:t>gliotic</a:t>
            </a:r>
            <a:r>
              <a:rPr lang="en-GB" sz="3600" dirty="0">
                <a:latin typeface="Arial Narrow" pitchFamily="34" charset="0"/>
              </a:rPr>
              <a:t> layer of tissue, derived from the molecular layer of cortex.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b-    </a:t>
            </a:r>
            <a:r>
              <a:rPr lang="en-GB" sz="3600" dirty="0">
                <a:latin typeface="Arial Narrow" pitchFamily="34" charset="0"/>
              </a:rPr>
              <a:t>The </a:t>
            </a:r>
            <a:r>
              <a:rPr lang="en-GB" sz="3600" dirty="0" err="1">
                <a:latin typeface="Arial Narrow" pitchFamily="34" charset="0"/>
              </a:rPr>
              <a:t>pia</a:t>
            </a:r>
            <a:r>
              <a:rPr lang="en-GB" sz="3600" dirty="0">
                <a:latin typeface="Arial Narrow" pitchFamily="34" charset="0"/>
              </a:rPr>
              <a:t> and </a:t>
            </a:r>
            <a:r>
              <a:rPr lang="en-GB" sz="3600" dirty="0" err="1">
                <a:latin typeface="Arial Narrow" pitchFamily="34" charset="0"/>
              </a:rPr>
              <a:t>arachnoid</a:t>
            </a:r>
            <a:r>
              <a:rPr lang="en-GB" sz="3600" dirty="0">
                <a:latin typeface="Arial Narrow" pitchFamily="34" charset="0"/>
              </a:rPr>
              <a:t> are not affected and do not contribute to the healing process.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B. Hypertensive </a:t>
            </a:r>
            <a:r>
              <a:rPr lang="en-US" dirty="0" err="1" smtClean="0">
                <a:solidFill>
                  <a:schemeClr val="accent1"/>
                </a:solidFill>
              </a:rPr>
              <a:t>cerebrovascular</a:t>
            </a:r>
            <a:r>
              <a:rPr lang="en-US" dirty="0" smtClean="0">
                <a:solidFill>
                  <a:schemeClr val="accent1"/>
                </a:solidFill>
              </a:rPr>
              <a:t> diseases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287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 Narrow" pitchFamily="34" charset="0"/>
              </a:rPr>
              <a:t>Effect of hypertension on the brain include:</a:t>
            </a:r>
          </a:p>
          <a:p>
            <a:pPr marL="514350" indent="-514350">
              <a:buAutoNum type="arabicPeriod"/>
            </a:pPr>
            <a:r>
              <a:rPr lang="en-US" sz="3600" dirty="0" err="1" smtClean="0">
                <a:latin typeface="Arial Narrow" pitchFamily="34" charset="0"/>
              </a:rPr>
              <a:t>Lacunar</a:t>
            </a:r>
            <a:r>
              <a:rPr lang="en-US" sz="3600" dirty="0" smtClean="0">
                <a:latin typeface="Arial Narrow" pitchFamily="34" charset="0"/>
              </a:rPr>
              <a:t> infarcts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Slit hemorrhages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Hypertensive encephalopathy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Massive hypertensive </a:t>
            </a:r>
            <a:r>
              <a:rPr lang="en-US" sz="3600" dirty="0" err="1" smtClean="0">
                <a:latin typeface="Arial Narrow" pitchFamily="34" charset="0"/>
              </a:rPr>
              <a:t>intraparenchymal</a:t>
            </a:r>
            <a:r>
              <a:rPr lang="en-US" sz="3600" dirty="0" smtClean="0">
                <a:latin typeface="Arial Narrow" pitchFamily="34" charset="0"/>
              </a:rPr>
              <a:t> hemorrhage</a:t>
            </a:r>
          </a:p>
          <a:p>
            <a:pPr marL="514350" indent="-514350">
              <a:buAutoNum type="arabicPeriod"/>
            </a:pP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5626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3600" i="1" u="sng" dirty="0" smtClean="0">
                <a:latin typeface="Arial Narrow" pitchFamily="34" charset="0"/>
              </a:rPr>
              <a:t>1.  </a:t>
            </a:r>
            <a:r>
              <a:rPr lang="en-US" sz="3600" i="1" u="sng" dirty="0" err="1" smtClean="0">
                <a:latin typeface="Arial Narrow" pitchFamily="34" charset="0"/>
              </a:rPr>
              <a:t>Lacunes</a:t>
            </a:r>
            <a:r>
              <a:rPr lang="en-US" sz="3600" u="sng" dirty="0" smtClean="0">
                <a:latin typeface="Arial Narrow" pitchFamily="34" charset="0"/>
              </a:rPr>
              <a:t> or </a:t>
            </a:r>
            <a:r>
              <a:rPr lang="en-US" sz="3600" i="1" u="sng" dirty="0" err="1" smtClean="0">
                <a:latin typeface="Arial Narrow" pitchFamily="34" charset="0"/>
              </a:rPr>
              <a:t>lacunar</a:t>
            </a:r>
            <a:r>
              <a:rPr lang="en-US" sz="3600" i="1" u="sng" dirty="0" smtClean="0">
                <a:latin typeface="Arial Narrow" pitchFamily="34" charset="0"/>
              </a:rPr>
              <a:t> infarcts</a:t>
            </a:r>
            <a:r>
              <a:rPr lang="en-US" sz="3600" u="sng" dirty="0" smtClean="0">
                <a:latin typeface="Arial Narrow" pitchFamily="34" charset="0"/>
              </a:rPr>
              <a:t> </a:t>
            </a:r>
            <a:r>
              <a:rPr lang="en-US" sz="3600" dirty="0" smtClean="0">
                <a:latin typeface="Arial Narrow" pitchFamily="34" charset="0"/>
              </a:rPr>
              <a:t>: 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Mechanism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Hypertension causes arteriolosclerosis of the deep penetrating arteries and arterioles that supply the basal ganglia, hemispheric white matter and brain stem</a:t>
            </a:r>
            <a:endParaRPr lang="ar-JO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- </a:t>
            </a:r>
            <a:r>
              <a:rPr lang="en-US" sz="3600" dirty="0" smtClean="0">
                <a:latin typeface="Arial Narrow" pitchFamily="34" charset="0"/>
              </a:rPr>
              <a:t>This arteriolosclerosis sclerosis leads to occlusion of these vessels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 result is development of lake-like spaces defined as less than 15 mm wide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Occur mainly in the </a:t>
            </a:r>
          </a:p>
          <a:p>
            <a:pPr>
              <a:buNone/>
            </a:pPr>
            <a:r>
              <a:rPr lang="en-US" sz="3600" dirty="0" err="1" smtClean="0">
                <a:latin typeface="Arial Narrow" pitchFamily="34" charset="0"/>
              </a:rPr>
              <a:t>i</a:t>
            </a:r>
            <a:r>
              <a:rPr lang="en-US" sz="3600" dirty="0" smtClean="0">
                <a:latin typeface="Arial Narrow" pitchFamily="34" charset="0"/>
              </a:rPr>
              <a:t>. </a:t>
            </a:r>
            <a:r>
              <a:rPr lang="en-US" sz="3600" dirty="0" err="1" smtClean="0">
                <a:latin typeface="Arial Narrow" pitchFamily="34" charset="0"/>
              </a:rPr>
              <a:t>Lenticular</a:t>
            </a:r>
            <a:r>
              <a:rPr lang="en-US" sz="3600" dirty="0" smtClean="0">
                <a:latin typeface="Arial Narrow" pitchFamily="34" charset="0"/>
              </a:rPr>
              <a:t>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ii. Thalamus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iii. Internal capsule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iv. Caudate nucleus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v. Pons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- In descending order of frequency</a:t>
            </a:r>
          </a:p>
          <a:p>
            <a:pPr>
              <a:buNone/>
            </a:pP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Lacunar</a:t>
            </a:r>
            <a:r>
              <a:rPr lang="en-US" dirty="0" smtClean="0"/>
              <a:t> infarct in the Pons</a:t>
            </a:r>
            <a:endParaRPr lang="en-US" dirty="0"/>
          </a:p>
        </p:txBody>
      </p:sp>
      <p:pic>
        <p:nvPicPr>
          <p:cNvPr id="2050" name="Picture 2" descr="C:\Users\user\Desktop\CNS0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371600"/>
            <a:ext cx="63246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latin typeface="Arial Narrow" pitchFamily="34" charset="0"/>
              </a:rPr>
              <a:t>2. Slit hemorrhages;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Hypertension can lead to rupture of the small caliber blood vessels and lead to development of small hemorrhages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With time these hemorrhages </a:t>
            </a:r>
            <a:r>
              <a:rPr lang="en-US" sz="3600" dirty="0" err="1" smtClean="0">
                <a:latin typeface="Arial Narrow" pitchFamily="34" charset="0"/>
              </a:rPr>
              <a:t>resorb</a:t>
            </a:r>
            <a:r>
              <a:rPr lang="en-US" sz="3600" dirty="0" smtClean="0">
                <a:latin typeface="Arial Narrow" pitchFamily="34" charset="0"/>
              </a:rPr>
              <a:t> leaving behind a slit-like spaces called slit hemorrhages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0000000000000000000000000000000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861" r="4861"/>
          <a:stretch>
            <a:fillRect/>
          </a:stretch>
        </p:blipFill>
        <p:spPr bwMode="auto">
          <a:xfrm>
            <a:off x="1295400" y="612775"/>
            <a:ext cx="5181600" cy="3578225"/>
          </a:xfrm>
          <a:prstGeom prst="rect">
            <a:avLst/>
          </a:prstGeom>
          <a:noFill/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52400" y="4343400"/>
            <a:ext cx="8534400" cy="22860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 smtClean="0">
                <a:latin typeface="Arial Narrow" pitchFamily="34" charset="0"/>
              </a:rPr>
              <a:t>Microscopically characterized by </a:t>
            </a:r>
          </a:p>
          <a:p>
            <a:pPr marL="571500" indent="-571500">
              <a:buAutoNum type="romanLcPeriod"/>
            </a:pPr>
            <a:r>
              <a:rPr lang="en-US" sz="3200" dirty="0" smtClean="0">
                <a:latin typeface="Arial Narrow" pitchFamily="34" charset="0"/>
              </a:rPr>
              <a:t>Focal tissue destruction</a:t>
            </a:r>
          </a:p>
          <a:p>
            <a:pPr marL="571500" indent="-571500">
              <a:buAutoNum type="romanLcPeriod"/>
            </a:pPr>
            <a:r>
              <a:rPr lang="en-US" sz="3200" dirty="0" smtClean="0">
                <a:latin typeface="Arial Narrow" pitchFamily="34" charset="0"/>
              </a:rPr>
              <a:t>Pigment-laden macrophages</a:t>
            </a:r>
          </a:p>
          <a:p>
            <a:pPr marL="571500" indent="-571500">
              <a:buAutoNum type="romanLcPeriod"/>
            </a:pPr>
            <a:r>
              <a:rPr lang="en-US" sz="3200" dirty="0" err="1" smtClean="0">
                <a:latin typeface="Arial Narrow" pitchFamily="34" charset="0"/>
              </a:rPr>
              <a:t>Gliosis</a:t>
            </a:r>
            <a:endParaRPr lang="en-US" sz="3200" dirty="0" smtClean="0">
              <a:latin typeface="Arial Narrow" pitchFamily="34" charset="0"/>
            </a:endParaRPr>
          </a:p>
          <a:p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  <a:r>
              <a:rPr lang="en-US" dirty="0" err="1" smtClean="0"/>
              <a:t>angiitis</a:t>
            </a:r>
            <a:r>
              <a:rPr lang="en-US" dirty="0" smtClean="0"/>
              <a:t> of CNS</a:t>
            </a:r>
            <a:endParaRPr lang="en-US" dirty="0"/>
          </a:p>
        </p:txBody>
      </p:sp>
      <p:pic>
        <p:nvPicPr>
          <p:cNvPr id="4098" name="Picture 2" descr="C:\Users\user\Desktop\imagesppppppppppppp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71628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latin typeface="Arial Narrow" pitchFamily="34" charset="0"/>
              </a:rPr>
              <a:t>3. Hypertensive encephalopathy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Is a </a:t>
            </a:r>
            <a:r>
              <a:rPr lang="en-US" sz="3600" dirty="0" err="1" smtClean="0">
                <a:latin typeface="Arial Narrow" pitchFamily="34" charset="0"/>
              </a:rPr>
              <a:t>clinico</a:t>
            </a:r>
            <a:r>
              <a:rPr lang="en-US" sz="3600" dirty="0" smtClean="0">
                <a:latin typeface="Arial Narrow" pitchFamily="34" charset="0"/>
              </a:rPr>
              <a:t> pathologic syndrome arising in the setting of malignant hypertension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Most often is associated with sudden sustained rises in diastolic blood pressure to greater than 130 mm Hg and characterized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715000"/>
          </a:xfrm>
        </p:spPr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a.  By increased intracranial pressure due to  loss of </a:t>
            </a:r>
            <a:r>
              <a:rPr lang="en-US" sz="3600" dirty="0" err="1" smtClean="0">
                <a:latin typeface="Arial Narrow" pitchFamily="34" charset="0"/>
              </a:rPr>
              <a:t>autoregulation</a:t>
            </a:r>
            <a:r>
              <a:rPr lang="en-US" sz="3600" dirty="0" smtClean="0">
                <a:latin typeface="Arial Narrow" pitchFamily="34" charset="0"/>
              </a:rPr>
              <a:t> and </a:t>
            </a:r>
            <a:r>
              <a:rPr lang="en-US" sz="3600" dirty="0" err="1" smtClean="0">
                <a:latin typeface="Arial Narrow" pitchFamily="34" charset="0"/>
              </a:rPr>
              <a:t>forcefull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overdistention</a:t>
            </a:r>
            <a:r>
              <a:rPr lang="en-US" sz="3600" dirty="0" smtClean="0">
                <a:latin typeface="Arial Narrow" pitchFamily="34" charset="0"/>
              </a:rPr>
              <a:t> of blood vessels, leading to fluid </a:t>
            </a:r>
            <a:r>
              <a:rPr lang="en-US" sz="3600" dirty="0" err="1" smtClean="0">
                <a:latin typeface="Arial Narrow" pitchFamily="34" charset="0"/>
              </a:rPr>
              <a:t>extravasation</a:t>
            </a:r>
            <a:r>
              <a:rPr lang="en-US" sz="3600" dirty="0" smtClean="0">
                <a:latin typeface="Arial Narrow" pitchFamily="34" charset="0"/>
              </a:rPr>
              <a:t>  (hydrostatic edema)</a:t>
            </a:r>
          </a:p>
          <a:p>
            <a:pPr>
              <a:buFontTx/>
              <a:buNone/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7150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b    Global cerebral dysfunction, manifesting as headaches, confusion, vomiting, convulsions, and sometimes coma. 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 Rapid therapeutic intervention to reduce the intracranial pressure is </a:t>
            </a:r>
            <a:r>
              <a:rPr lang="en-US" sz="3600" dirty="0" err="1" smtClean="0">
                <a:latin typeface="Arial Narrow" pitchFamily="34" charset="0"/>
              </a:rPr>
              <a:t>essential.because</a:t>
            </a:r>
            <a:r>
              <a:rPr lang="en-US" sz="3600" dirty="0" smtClean="0">
                <a:latin typeface="Arial Narrow" pitchFamily="34" charset="0"/>
              </a:rPr>
              <a:t> this syndrome does not remit spontaneously</a:t>
            </a:r>
          </a:p>
          <a:p>
            <a:pPr marL="514350" indent="-514350"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buFontTx/>
              <a:buChar char="-"/>
              <a:defRPr/>
            </a:pPr>
            <a:endParaRPr lang="en-US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1355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err="1" smtClean="0">
                <a:latin typeface="Arial Narrow" pitchFamily="34" charset="0"/>
              </a:rPr>
              <a:t>Postmorteum</a:t>
            </a:r>
            <a:r>
              <a:rPr lang="en-US" sz="3600" dirty="0" smtClean="0">
                <a:latin typeface="Arial Narrow" pitchFamily="34" charset="0"/>
              </a:rPr>
              <a:t> examination shows edematous brain with or without </a:t>
            </a:r>
            <a:r>
              <a:rPr lang="en-US" sz="3600" dirty="0" err="1" smtClean="0">
                <a:latin typeface="Arial Narrow" pitchFamily="34" charset="0"/>
              </a:rPr>
              <a:t>trantentorial</a:t>
            </a:r>
            <a:r>
              <a:rPr lang="en-US" sz="3600" dirty="0" smtClean="0">
                <a:latin typeface="Arial Narrow" pitchFamily="34" charset="0"/>
              </a:rPr>
              <a:t> or </a:t>
            </a:r>
            <a:r>
              <a:rPr lang="en-US" sz="3600" dirty="0" err="1" smtClean="0">
                <a:latin typeface="Arial Narrow" pitchFamily="34" charset="0"/>
              </a:rPr>
              <a:t>tonsillar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herniations</a:t>
            </a:r>
            <a:endParaRPr lang="en-US" sz="36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Microscopic examination shows</a:t>
            </a:r>
          </a:p>
          <a:p>
            <a:pPr marL="742950" indent="-742950">
              <a:buAutoNum type="alphaLcPeriod"/>
            </a:pPr>
            <a:r>
              <a:rPr lang="en-US" sz="3600" dirty="0" err="1" smtClean="0">
                <a:latin typeface="Arial Narrow" pitchFamily="34" charset="0"/>
              </a:rPr>
              <a:t>Fibrinoid</a:t>
            </a:r>
            <a:r>
              <a:rPr lang="en-US" sz="3600" dirty="0" smtClean="0">
                <a:latin typeface="Arial Narrow" pitchFamily="34" charset="0"/>
              </a:rPr>
              <a:t> necrosis and thrombosis of arterioles and capillaries </a:t>
            </a:r>
          </a:p>
          <a:p>
            <a:pPr marL="742950" indent="-742950">
              <a:buAutoNum type="alphaLcPeriod"/>
            </a:pPr>
            <a:r>
              <a:rPr lang="en-US" sz="3600" dirty="0" smtClean="0">
                <a:latin typeface="Arial Narrow" pitchFamily="34" charset="0"/>
              </a:rPr>
              <a:t>and </a:t>
            </a:r>
            <a:r>
              <a:rPr lang="en-US" sz="3600" dirty="0" err="1" smtClean="0">
                <a:latin typeface="Arial Narrow" pitchFamily="34" charset="0"/>
              </a:rPr>
              <a:t>microinfarcts</a:t>
            </a:r>
            <a:r>
              <a:rPr lang="en-US" sz="3600" dirty="0" smtClean="0">
                <a:latin typeface="Arial Narrow" pitchFamily="34" charset="0"/>
              </a:rPr>
              <a:t> and </a:t>
            </a:r>
            <a:r>
              <a:rPr lang="en-US" sz="3600" dirty="0" err="1" smtClean="0">
                <a:latin typeface="Arial Narrow" pitchFamily="34" charset="0"/>
              </a:rPr>
              <a:t>microhemorrhages</a:t>
            </a:r>
            <a:r>
              <a:rPr lang="en-US" sz="3600" dirty="0" smtClean="0">
                <a:latin typeface="Arial Narrow" pitchFamily="34" charset="0"/>
              </a:rPr>
              <a:t> Microscopic examination shows 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sz="5400" dirty="0" smtClean="0">
                <a:solidFill>
                  <a:schemeClr val="tx2"/>
                </a:solidFill>
                <a:latin typeface="Arial Narrow" pitchFamily="34" charset="0"/>
              </a:rPr>
              <a:t> C. Intracranial </a:t>
            </a:r>
            <a:r>
              <a:rPr lang="en-GB" sz="5400" dirty="0" err="1">
                <a:solidFill>
                  <a:schemeClr val="tx2"/>
                </a:solidFill>
                <a:latin typeface="Arial Narrow" pitchFamily="34" charset="0"/>
              </a:rPr>
              <a:t>Hemorrhage</a:t>
            </a:r>
            <a:endParaRPr lang="en-GB" sz="54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.</a:t>
            </a:r>
            <a:endParaRPr lang="en-GB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May occur at any site within the CNS either</a:t>
            </a:r>
          </a:p>
          <a:p>
            <a:pPr marL="514350" indent="-514350">
              <a:buAutoNum type="arabicPeriod"/>
            </a:pPr>
            <a:r>
              <a:rPr lang="en-US" sz="4000" u="sng" dirty="0" err="1" smtClean="0">
                <a:latin typeface="Arial Narrow" pitchFamily="34" charset="0"/>
              </a:rPr>
              <a:t>Intraparenchymal</a:t>
            </a:r>
            <a:r>
              <a:rPr lang="en-US" sz="4000" u="sng" dirty="0" smtClean="0">
                <a:latin typeface="Arial Narrow" pitchFamily="34" charset="0"/>
              </a:rPr>
              <a:t> hemorrhage</a:t>
            </a:r>
          </a:p>
          <a:p>
            <a:pPr marL="514350" indent="-514350">
              <a:buNone/>
            </a:pPr>
            <a:r>
              <a:rPr lang="en-US" sz="4000" u="sng" dirty="0" smtClean="0">
                <a:latin typeface="Arial Narrow" pitchFamily="34" charset="0"/>
              </a:rPr>
              <a:t>Causes</a:t>
            </a:r>
          </a:p>
          <a:p>
            <a:pPr marL="514350" indent="-514350">
              <a:buAutoNum type="alphaLcPeriod"/>
            </a:pPr>
            <a:r>
              <a:rPr lang="en-US" sz="4000" dirty="0" smtClean="0">
                <a:latin typeface="Arial Narrow" pitchFamily="34" charset="0"/>
              </a:rPr>
              <a:t>Hypertension</a:t>
            </a:r>
          </a:p>
          <a:p>
            <a:pPr marL="514350" indent="-514350">
              <a:buAutoNum type="alphaLcPeriod"/>
            </a:pPr>
            <a:r>
              <a:rPr lang="en-US" sz="4000" dirty="0" err="1" smtClean="0">
                <a:latin typeface="Arial Narrow" pitchFamily="34" charset="0"/>
              </a:rPr>
              <a:t>Amyloid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angiopathy</a:t>
            </a:r>
            <a:endParaRPr lang="en-US" sz="4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u="sng" dirty="0">
                <a:latin typeface="Arial Narrow" pitchFamily="34" charset="0"/>
              </a:rPr>
              <a:t>2.  Subarachnoid </a:t>
            </a:r>
            <a:r>
              <a:rPr lang="en-GB" sz="3600" u="sng" dirty="0" err="1">
                <a:latin typeface="Arial Narrow" pitchFamily="34" charset="0"/>
              </a:rPr>
              <a:t>hemorrhages</a:t>
            </a:r>
            <a:r>
              <a:rPr lang="en-GB" sz="3600" u="sng" dirty="0">
                <a:latin typeface="Arial Narrow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>
                <a:latin typeface="Arial Narrow" pitchFamily="34" charset="0"/>
              </a:rPr>
              <a:t>-     Are most commonly seen with aneurysms but occur also with other vascular malformations.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u="sng" dirty="0">
                <a:latin typeface="Arial Narrow" pitchFamily="34" charset="0"/>
              </a:rPr>
              <a:t>3.  </a:t>
            </a:r>
            <a:r>
              <a:rPr lang="en-GB" sz="3600" u="sng" dirty="0" err="1">
                <a:latin typeface="Arial Narrow" pitchFamily="34" charset="0"/>
              </a:rPr>
              <a:t>Hemorrhages</a:t>
            </a:r>
            <a:r>
              <a:rPr lang="en-GB" sz="3600" u="sng" dirty="0">
                <a:latin typeface="Arial Narrow" pitchFamily="34" charset="0"/>
              </a:rPr>
              <a:t> associated with the </a:t>
            </a:r>
            <a:r>
              <a:rPr lang="en-GB" sz="3600" u="sng" dirty="0" err="1">
                <a:latin typeface="Arial Narrow" pitchFamily="34" charset="0"/>
              </a:rPr>
              <a:t>dura</a:t>
            </a:r>
            <a:r>
              <a:rPr lang="en-GB" sz="3600" u="sng" dirty="0">
                <a:latin typeface="Arial Narrow" pitchFamily="34" charset="0"/>
              </a:rPr>
              <a:t> </a:t>
            </a:r>
            <a:r>
              <a:rPr lang="en-GB" sz="3600" dirty="0">
                <a:latin typeface="Arial Narrow" pitchFamily="34" charset="0"/>
              </a:rPr>
              <a:t>(in either subdural or epidural spaces) usually due to </a:t>
            </a:r>
            <a:r>
              <a:rPr lang="en-GB" sz="3600" i="1" dirty="0">
                <a:latin typeface="Arial Narrow" pitchFamily="34" charset="0"/>
              </a:rPr>
              <a:t>trauma.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latin typeface="Arial Narrow" pitchFamily="34" charset="0"/>
              </a:rPr>
              <a:t>1. </a:t>
            </a:r>
            <a:r>
              <a:rPr lang="en-US" sz="4000" u="sng" dirty="0" err="1" smtClean="0">
                <a:latin typeface="Arial Narrow" pitchFamily="34" charset="0"/>
              </a:rPr>
              <a:t>Intraparenchymal</a:t>
            </a:r>
            <a:r>
              <a:rPr lang="en-US" sz="4000" u="sng" dirty="0" smtClean="0">
                <a:latin typeface="Arial Narrow" pitchFamily="34" charset="0"/>
              </a:rPr>
              <a:t> hemorrhages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- Rupture of a small </a:t>
            </a:r>
            <a:r>
              <a:rPr lang="en-US" sz="4000" dirty="0" err="1" smtClean="0">
                <a:latin typeface="Arial Narrow" pitchFamily="34" charset="0"/>
              </a:rPr>
              <a:t>intraparenchymal</a:t>
            </a:r>
            <a:r>
              <a:rPr lang="en-US" sz="4000" dirty="0" smtClean="0">
                <a:latin typeface="Arial Narrow" pitchFamily="34" charset="0"/>
              </a:rPr>
              <a:t> vessel can lead to </a:t>
            </a:r>
            <a:r>
              <a:rPr lang="en-US" sz="4000" dirty="0" err="1" smtClean="0">
                <a:latin typeface="Arial Narrow" pitchFamily="34" charset="0"/>
              </a:rPr>
              <a:t>intraparenchymal</a:t>
            </a:r>
            <a:r>
              <a:rPr lang="en-US" sz="4000" dirty="0" smtClean="0">
                <a:latin typeface="Arial Narrow" pitchFamily="34" charset="0"/>
              </a:rPr>
              <a:t> hemorrhage  and this condition is called hemorrhagic stroke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Spontaneous non traumatic brain hemorrhage occur most commonly in the middle to late adult life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 peak incidence is at about 60 years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287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- </a:t>
            </a:r>
            <a:r>
              <a:rPr lang="en-US" sz="3600" dirty="0" smtClean="0">
                <a:latin typeface="Arial Narrow" pitchFamily="34" charset="0"/>
              </a:rPr>
              <a:t>Is divided into</a:t>
            </a:r>
          </a:p>
          <a:p>
            <a:pPr marL="571500" indent="-571500">
              <a:buAutoNum type="romanLcPeriod"/>
            </a:pPr>
            <a:r>
              <a:rPr lang="en-US" sz="3600" u="sng" dirty="0" err="1" smtClean="0">
                <a:latin typeface="Arial Narrow" pitchFamily="34" charset="0"/>
              </a:rPr>
              <a:t>Ganglionic</a:t>
            </a:r>
            <a:r>
              <a:rPr lang="en-US" sz="3600" u="sng" dirty="0" smtClean="0">
                <a:latin typeface="Arial Narrow" pitchFamily="34" charset="0"/>
              </a:rPr>
              <a:t> hemorrhages</a:t>
            </a:r>
          </a:p>
          <a:p>
            <a:pPr marL="571500" indent="-571500"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Occur in the basal ganglia and thalamus</a:t>
            </a:r>
          </a:p>
          <a:p>
            <a:pPr marL="571500" indent="-571500"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Mainly caused by hypertension</a:t>
            </a:r>
          </a:p>
          <a:p>
            <a:pPr marL="571500" indent="-571500">
              <a:buNone/>
            </a:pPr>
            <a:r>
              <a:rPr lang="en-US" sz="3600" dirty="0" smtClean="0">
                <a:latin typeface="Arial Narrow" pitchFamily="34" charset="0"/>
              </a:rPr>
              <a:t>ii. </a:t>
            </a:r>
            <a:r>
              <a:rPr lang="en-US" sz="3600" u="sng" dirty="0" smtClean="0">
                <a:latin typeface="Arial Narrow" pitchFamily="34" charset="0"/>
              </a:rPr>
              <a:t>Lobar hemorrhages</a:t>
            </a:r>
          </a:p>
          <a:p>
            <a:pPr marL="571500" indent="-571500"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In the cerebral hemispheres</a:t>
            </a:r>
          </a:p>
          <a:p>
            <a:pPr marL="571500" indent="-571500"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Main cause by cerebral </a:t>
            </a:r>
            <a:r>
              <a:rPr lang="en-US" sz="3600" dirty="0" err="1" smtClean="0">
                <a:latin typeface="Arial Narrow" pitchFamily="34" charset="0"/>
              </a:rPr>
              <a:t>amyloid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angiopathy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Other causes of infarction</a:t>
            </a:r>
          </a:p>
          <a:p>
            <a:pPr marL="571500" indent="-571500">
              <a:buAutoNum type="romanLcPeriod"/>
            </a:pPr>
            <a:r>
              <a:rPr lang="en-US" sz="4000" dirty="0" err="1" smtClean="0">
                <a:latin typeface="Arial Narrow" pitchFamily="34" charset="0"/>
              </a:rPr>
              <a:t>Hypercoagulable</a:t>
            </a:r>
            <a:r>
              <a:rPr lang="en-US" sz="4000" dirty="0" smtClean="0">
                <a:latin typeface="Arial Narrow" pitchFamily="34" charset="0"/>
              </a:rPr>
              <a:t> states</a:t>
            </a:r>
          </a:p>
          <a:p>
            <a:pPr marL="571500" indent="-571500">
              <a:buAutoNum type="romanLcPeriod"/>
            </a:pPr>
            <a:r>
              <a:rPr lang="en-US" sz="4000" dirty="0" smtClean="0">
                <a:latin typeface="Arial Narrow" pitchFamily="34" charset="0"/>
              </a:rPr>
              <a:t>Drug-abuse such as amphetamine, heroin and </a:t>
            </a:r>
            <a:r>
              <a:rPr lang="en-US" sz="4000" dirty="0" err="1" smtClean="0">
                <a:latin typeface="Arial Narrow" pitchFamily="34" charset="0"/>
              </a:rPr>
              <a:t>cocain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Lobar </a:t>
            </a:r>
            <a:r>
              <a:rPr lang="en-US" dirty="0" err="1" smtClean="0"/>
              <a:t>intraparenchymal</a:t>
            </a:r>
            <a:r>
              <a:rPr lang="en-US" dirty="0" smtClean="0"/>
              <a:t> hemorrhages</a:t>
            </a:r>
            <a:endParaRPr lang="en-US" dirty="0"/>
          </a:p>
        </p:txBody>
      </p:sp>
      <p:pic>
        <p:nvPicPr>
          <p:cNvPr id="5122" name="Picture 2" descr="C:\Users\user\Desktop\2-23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239000" cy="3872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2117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Other causes of </a:t>
            </a:r>
            <a:r>
              <a:rPr lang="en-US" sz="3600" dirty="0" err="1" smtClean="0">
                <a:latin typeface="Arial Narrow" pitchFamily="34" charset="0"/>
              </a:rPr>
              <a:t>intraparenchymal</a:t>
            </a:r>
            <a:r>
              <a:rPr lang="en-US" sz="3600" dirty="0" smtClean="0">
                <a:latin typeface="Arial Narrow" pitchFamily="34" charset="0"/>
              </a:rPr>
              <a:t> hemorrhages</a:t>
            </a:r>
          </a:p>
          <a:p>
            <a:pPr marL="571500" indent="-571500">
              <a:buAutoNum type="romanLcPeriod"/>
            </a:pPr>
            <a:r>
              <a:rPr lang="en-US" sz="3600" dirty="0" smtClean="0">
                <a:latin typeface="Arial Narrow" pitchFamily="34" charset="0"/>
              </a:rPr>
              <a:t>Systemic coagulation disorder</a:t>
            </a:r>
          </a:p>
          <a:p>
            <a:pPr marL="571500" indent="-571500">
              <a:buAutoNum type="romanLcPeriod"/>
            </a:pPr>
            <a:r>
              <a:rPr lang="en-US" sz="3600" dirty="0" err="1" smtClean="0">
                <a:latin typeface="Arial Narrow" pitchFamily="34" charset="0"/>
              </a:rPr>
              <a:t>Neoplasms</a:t>
            </a:r>
            <a:endParaRPr lang="en-US" sz="3600" dirty="0" smtClean="0">
              <a:latin typeface="Arial Narrow" pitchFamily="34" charset="0"/>
            </a:endParaRPr>
          </a:p>
          <a:p>
            <a:pPr marL="742950" indent="-742950">
              <a:buFont typeface="Arial" pitchFamily="34" charset="0"/>
              <a:buAutoNum type="alphaLcPeriod"/>
            </a:pPr>
            <a:r>
              <a:rPr lang="en-US" sz="3600" dirty="0" smtClean="0">
                <a:latin typeface="Arial Narrow" pitchFamily="34" charset="0"/>
              </a:rPr>
              <a:t>Primary brain tumors mainly </a:t>
            </a:r>
            <a:r>
              <a:rPr lang="en-US" sz="3600" dirty="0" err="1" smtClean="0">
                <a:latin typeface="Arial Narrow" pitchFamily="34" charset="0"/>
              </a:rPr>
              <a:t>glioblastoma</a:t>
            </a:r>
            <a:r>
              <a:rPr lang="en-US" sz="3600" dirty="0" smtClean="0">
                <a:latin typeface="Arial Narrow" pitchFamily="34" charset="0"/>
              </a:rPr>
              <a:t> and </a:t>
            </a:r>
            <a:r>
              <a:rPr lang="en-US" sz="3600" dirty="0" err="1" smtClean="0">
                <a:latin typeface="Arial Narrow" pitchFamily="34" charset="0"/>
              </a:rPr>
              <a:t>oligodendroglioma</a:t>
            </a:r>
            <a:endParaRPr lang="en-US" sz="3600" dirty="0" smtClean="0">
              <a:latin typeface="Arial Narrow" pitchFamily="34" charset="0"/>
            </a:endParaRPr>
          </a:p>
          <a:p>
            <a:pPr marL="742950" indent="-742950">
              <a:buNone/>
            </a:pPr>
            <a:r>
              <a:rPr lang="en-US" sz="3600" dirty="0" smtClean="0">
                <a:latin typeface="Arial Narrow" pitchFamily="34" charset="0"/>
              </a:rPr>
              <a:t>b. Metastatic tumors to brain mainly melanoma and  renal  cell </a:t>
            </a:r>
            <a:r>
              <a:rPr lang="en-US" sz="3600" dirty="0" err="1" smtClean="0">
                <a:latin typeface="Arial Narrow" pitchFamily="34" charset="0"/>
              </a:rPr>
              <a:t>carcinomaiv</a:t>
            </a:r>
            <a:r>
              <a:rPr lang="en-US" sz="3600" dirty="0" smtClean="0">
                <a:latin typeface="Arial Narrow" pitchFamily="34" charset="0"/>
              </a:rPr>
              <a:t>. </a:t>
            </a:r>
          </a:p>
          <a:p>
            <a:pPr marL="742950" indent="-742950">
              <a:buNone/>
            </a:pPr>
            <a:r>
              <a:rPr lang="en-US" sz="3600" dirty="0" smtClean="0">
                <a:latin typeface="Arial Narrow" pitchFamily="34" charset="0"/>
              </a:rPr>
              <a:t>iii. Vascular malformations</a:t>
            </a:r>
          </a:p>
          <a:p>
            <a:pPr marL="742950" indent="-742950">
              <a:buNone/>
            </a:pPr>
            <a:endParaRPr lang="en-US" sz="3600" dirty="0" smtClean="0">
              <a:latin typeface="Arial Narrow" pitchFamily="34" charset="0"/>
            </a:endParaRPr>
          </a:p>
          <a:p>
            <a:pPr marL="742950" indent="-742950">
              <a:buAutoNum type="alphaLcPeriod"/>
            </a:pP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Hypertensive hemorrhages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Hypertension is the risk factor for deep brain </a:t>
            </a:r>
            <a:r>
              <a:rPr lang="en-US" sz="3600" dirty="0" err="1" smtClean="0">
                <a:latin typeface="Arial Narrow" pitchFamily="34" charset="0"/>
              </a:rPr>
              <a:t>parenchymal</a:t>
            </a:r>
            <a:r>
              <a:rPr lang="en-US" sz="3600" dirty="0" smtClean="0">
                <a:latin typeface="Arial Narrow" pitchFamily="34" charset="0"/>
              </a:rPr>
              <a:t> hemorrhages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Accounts for more than 50% of clinically significant  brain hemorrhages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It accounts for about 15% of deaths among individuals with hypertension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Sites </a:t>
            </a:r>
          </a:p>
          <a:p>
            <a:pPr marL="571500" indent="-571500">
              <a:buAutoNum type="romanLcPeriod"/>
            </a:pPr>
            <a:r>
              <a:rPr lang="en-US" sz="4000" dirty="0" err="1" smtClean="0">
                <a:latin typeface="Arial Narrow" pitchFamily="34" charset="0"/>
              </a:rPr>
              <a:t>Putamen</a:t>
            </a:r>
            <a:r>
              <a:rPr lang="en-US" sz="4000" dirty="0" smtClean="0">
                <a:latin typeface="Arial Narrow" pitchFamily="34" charset="0"/>
              </a:rPr>
              <a:t> in 50-60% of the case</a:t>
            </a:r>
          </a:p>
          <a:p>
            <a:pPr marL="571500" indent="-571500">
              <a:buAutoNum type="romanLcPeriod"/>
            </a:pPr>
            <a:r>
              <a:rPr lang="en-US" sz="4000" dirty="0" smtClean="0">
                <a:latin typeface="Arial Narrow" pitchFamily="34" charset="0"/>
              </a:rPr>
              <a:t>Thalamus</a:t>
            </a:r>
          </a:p>
          <a:p>
            <a:pPr marL="571500" indent="-571500">
              <a:buAutoNum type="romanLcPeriod"/>
            </a:pPr>
            <a:r>
              <a:rPr lang="en-US" sz="4000" dirty="0" smtClean="0">
                <a:latin typeface="Arial Narrow" pitchFamily="34" charset="0"/>
              </a:rPr>
              <a:t>Pons</a:t>
            </a:r>
          </a:p>
          <a:p>
            <a:pPr marL="571500" indent="-571500">
              <a:buAutoNum type="romanLcPeriod"/>
            </a:pPr>
            <a:r>
              <a:rPr lang="en-US" sz="4000" dirty="0" smtClean="0">
                <a:latin typeface="Arial Narrow" pitchFamily="34" charset="0"/>
              </a:rPr>
              <a:t>cerebellum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Basal ganglia hemorrhage</a:t>
            </a:r>
            <a:endParaRPr lang="en-US" dirty="0"/>
          </a:p>
        </p:txBody>
      </p:sp>
      <p:pic>
        <p:nvPicPr>
          <p:cNvPr id="4098" name="Picture 2" descr="C:\Users\user\Desktop\2-15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7848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839200" cy="60960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Mechanisms of massive hemorrhage in Hypertension:</a:t>
            </a:r>
          </a:p>
          <a:p>
            <a:pPr marL="514350" indent="-514350"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1.  Hyaline arteriolar sclerosis 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Affects the deep penetrating arteries and arterioles that supply the basal ganglia and the brain stem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-   Affected arteriolar walls are weakened and are more vulnerable to rupture.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2. Chronic hypertension results in formation of minute aneurysms (</a:t>
            </a:r>
            <a:r>
              <a:rPr lang="en-US" sz="3600" i="1" dirty="0" smtClean="0">
                <a:latin typeface="Arial Narrow" pitchFamily="34" charset="0"/>
              </a:rPr>
              <a:t>Charcot-Bouchard </a:t>
            </a:r>
            <a:r>
              <a:rPr lang="en-US" sz="3600" i="1" dirty="0" err="1" smtClean="0">
                <a:latin typeface="Arial Narrow" pitchFamily="34" charset="0"/>
              </a:rPr>
              <a:t>microaneurysms</a:t>
            </a:r>
            <a:r>
              <a:rPr lang="en-US" sz="3600" i="1" dirty="0" smtClean="0">
                <a:latin typeface="Arial Narrow" pitchFamily="34" charset="0"/>
              </a:rPr>
              <a:t> )</a:t>
            </a:r>
          </a:p>
          <a:p>
            <a:pPr marL="514350" indent="-514350">
              <a:buFontTx/>
              <a:buNone/>
              <a:defRPr/>
            </a:pPr>
            <a:r>
              <a:rPr lang="en-US" sz="3600" i="1" dirty="0" smtClean="0">
                <a:latin typeface="Arial Narrow" pitchFamily="34" charset="0"/>
              </a:rPr>
              <a:t>- Mainly occurs in the basal ganglia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Form in vessels less than 300 </a:t>
            </a:r>
            <a:r>
              <a:rPr lang="en-US" sz="3600" dirty="0" err="1" smtClean="0">
                <a:latin typeface="Arial Narrow" pitchFamily="34" charset="0"/>
              </a:rPr>
              <a:t>μm</a:t>
            </a:r>
            <a:r>
              <a:rPr lang="en-US" sz="3600" dirty="0" smtClean="0">
                <a:latin typeface="Arial Narrow" pitchFamily="34" charset="0"/>
              </a:rPr>
              <a:t> in diameter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600" b="1" dirty="0" smtClean="0">
                <a:latin typeface="Arial Narrow" pitchFamily="34" charset="0"/>
              </a:rPr>
              <a:t>     </a:t>
            </a:r>
            <a:r>
              <a:rPr lang="en-US" sz="3600" b="1" u="sng" dirty="0" smtClean="0">
                <a:latin typeface="Arial Narrow" pitchFamily="34" charset="0"/>
              </a:rPr>
              <a:t>Cerebral </a:t>
            </a:r>
            <a:r>
              <a:rPr lang="en-US" sz="3600" b="1" u="sng" dirty="0" err="1" smtClean="0">
                <a:latin typeface="Arial Narrow" pitchFamily="34" charset="0"/>
              </a:rPr>
              <a:t>Amyloid</a:t>
            </a:r>
            <a:r>
              <a:rPr lang="en-US" sz="3600" b="1" u="sng" dirty="0" smtClean="0">
                <a:latin typeface="Arial Narrow" pitchFamily="34" charset="0"/>
              </a:rPr>
              <a:t> </a:t>
            </a:r>
            <a:r>
              <a:rPr lang="en-US" sz="3600" b="1" u="sng" dirty="0" err="1" smtClean="0">
                <a:latin typeface="Arial Narrow" pitchFamily="34" charset="0"/>
              </a:rPr>
              <a:t>Angiopathy</a:t>
            </a:r>
            <a:r>
              <a:rPr lang="en-US" sz="3600" b="1" u="sng" dirty="0" smtClean="0">
                <a:latin typeface="Arial Narrow" pitchFamily="34" charset="0"/>
              </a:rPr>
              <a:t> (CAA) :</a:t>
            </a:r>
            <a:r>
              <a:rPr lang="en-US" sz="3600" dirty="0" smtClean="0">
                <a:latin typeface="Arial Narrow" pitchFamily="34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Is the risk factor most commonly associated with lobar hemorrhages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In CAA, </a:t>
            </a:r>
            <a:r>
              <a:rPr lang="en-US" sz="3600" dirty="0" err="1" smtClean="0">
                <a:latin typeface="Arial Narrow" pitchFamily="34" charset="0"/>
              </a:rPr>
              <a:t>amyloidogenic</a:t>
            </a:r>
            <a:r>
              <a:rPr lang="en-US" sz="3600" dirty="0" smtClean="0">
                <a:latin typeface="Arial Narrow" pitchFamily="34" charset="0"/>
              </a:rPr>
              <a:t> peptides </a:t>
            </a:r>
            <a:r>
              <a:rPr lang="en-US" sz="3600" dirty="0" err="1" smtClean="0">
                <a:latin typeface="Arial Narrow" pitchFamily="34" charset="0"/>
              </a:rPr>
              <a:t>usally</a:t>
            </a:r>
            <a:r>
              <a:rPr lang="en-US" sz="3600" dirty="0" smtClean="0">
                <a:latin typeface="Arial Narrow" pitchFamily="34" charset="0"/>
              </a:rPr>
              <a:t> the same ones in Alzheimer diseases ((A</a:t>
            </a:r>
            <a:r>
              <a:rPr lang="el-GR" sz="3600" dirty="0" smtClean="0">
                <a:latin typeface="Arial Narrow" pitchFamily="34" charset="0"/>
              </a:rPr>
              <a:t>β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amyloid</a:t>
            </a:r>
            <a:r>
              <a:rPr lang="en-US" sz="3600" dirty="0" smtClean="0">
                <a:latin typeface="Arial Narrow" pitchFamily="34" charset="0"/>
              </a:rPr>
              <a:t>) are deposited in the walls of medium-small caliber </a:t>
            </a:r>
            <a:r>
              <a:rPr lang="en-US" sz="3600" dirty="0" err="1" smtClean="0">
                <a:latin typeface="Arial Narrow" pitchFamily="34" charset="0"/>
              </a:rPr>
              <a:t>menigeal</a:t>
            </a:r>
            <a:r>
              <a:rPr lang="en-US" sz="3600" dirty="0" smtClean="0">
                <a:latin typeface="Arial Narrow" pitchFamily="34" charset="0"/>
              </a:rPr>
              <a:t> and cortical vessel</a:t>
            </a: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This deposition can weaken the vessel wall and lead to hemorrhage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Morphology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The underlying vascular abnormality in CAA is typically restricted to the </a:t>
            </a:r>
            <a:r>
              <a:rPr lang="en-US" sz="3600" dirty="0" err="1" smtClean="0">
                <a:latin typeface="Arial Narrow" pitchFamily="34" charset="0"/>
              </a:rPr>
              <a:t>leptomeningeal</a:t>
            </a:r>
            <a:r>
              <a:rPr lang="en-US" sz="3600" dirty="0" smtClean="0">
                <a:latin typeface="Arial Narrow" pitchFamily="34" charset="0"/>
              </a:rPr>
              <a:t> and cerebral cortical </a:t>
            </a:r>
            <a:r>
              <a:rPr lang="en-US" sz="3600" dirty="0" err="1" smtClean="0">
                <a:latin typeface="Arial Narrow" pitchFamily="34" charset="0"/>
              </a:rPr>
              <a:t>arteioles</a:t>
            </a:r>
            <a:r>
              <a:rPr lang="en-US" sz="3600" dirty="0" smtClean="0">
                <a:latin typeface="Arial Narrow" pitchFamily="34" charset="0"/>
              </a:rPr>
              <a:t> and capillaries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ser\Desktop\p[[pp[[[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1371600"/>
            <a:ext cx="70104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3600" b="1" u="sng" dirty="0" smtClean="0">
                <a:latin typeface="Arial Narrow" pitchFamily="34" charset="0"/>
              </a:rPr>
              <a:t>Note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The venous side of the circulation may also undergo thrombosis and cause significant cerebral ischemia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The striking example is the thrombosis of the superior </a:t>
            </a:r>
            <a:r>
              <a:rPr lang="en-US" sz="3600" dirty="0" err="1" smtClean="0">
                <a:latin typeface="Arial Narrow" pitchFamily="34" charset="0"/>
              </a:rPr>
              <a:t>sagittal</a:t>
            </a:r>
            <a:r>
              <a:rPr lang="en-US" sz="3600" dirty="0" smtClean="0">
                <a:latin typeface="Arial Narrow" pitchFamily="34" charset="0"/>
              </a:rPr>
              <a:t> sinus which can occur with infections or </a:t>
            </a:r>
            <a:r>
              <a:rPr lang="en-US" sz="3600" dirty="0" err="1" smtClean="0">
                <a:latin typeface="Arial Narrow" pitchFamily="34" charset="0"/>
              </a:rPr>
              <a:t>hypercoagulability</a:t>
            </a:r>
            <a:r>
              <a:rPr lang="en-US" sz="3600" dirty="0" smtClean="0">
                <a:latin typeface="Arial Narrow" pitchFamily="34" charset="0"/>
              </a:rPr>
              <a:t>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user\Desktop\09099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66800" y="1524000"/>
            <a:ext cx="67056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 smtClean="0"/>
              <a:t> </a:t>
            </a:r>
            <a:r>
              <a:rPr lang="en-GB" b="1" dirty="0" smtClean="0">
                <a:latin typeface="Arial Narrow" pitchFamily="34" charset="0"/>
              </a:rPr>
              <a:t>Subarachnoid </a:t>
            </a:r>
            <a:r>
              <a:rPr lang="en-GB" b="1" dirty="0" err="1" smtClean="0">
                <a:latin typeface="Arial Narrow" pitchFamily="34" charset="0"/>
              </a:rPr>
              <a:t>Hemorrhage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i="1" dirty="0" smtClean="0"/>
              <a:t/>
            </a:r>
            <a:br>
              <a:rPr lang="en-GB" sz="3600" b="1" i="1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GB" sz="3600" i="1" u="sng" dirty="0" smtClean="0">
                <a:latin typeface="Arial Narrow" pitchFamily="34" charset="0"/>
              </a:rPr>
              <a:t>Causes: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A.  </a:t>
            </a:r>
            <a:r>
              <a:rPr lang="en-GB" sz="3600" dirty="0" err="1" smtClean="0">
                <a:latin typeface="Arial Narrow" pitchFamily="34" charset="0"/>
              </a:rPr>
              <a:t>Saccular</a:t>
            </a:r>
            <a:r>
              <a:rPr lang="en-GB" sz="3600" dirty="0" smtClean="0">
                <a:latin typeface="Arial Narrow" pitchFamily="34" charset="0"/>
              </a:rPr>
              <a:t> (berry) aneurysm rupture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en-GB" sz="3600" dirty="0" smtClean="0">
                <a:latin typeface="Arial Narrow" pitchFamily="34" charset="0"/>
              </a:rPr>
              <a:t>Is the most frequent cause of clinically significant subarachnoid </a:t>
            </a:r>
            <a:r>
              <a:rPr lang="en-GB" sz="3600" dirty="0" err="1" smtClean="0">
                <a:latin typeface="Arial Narrow" pitchFamily="34" charset="0"/>
              </a:rPr>
              <a:t>hemorrhage</a:t>
            </a:r>
            <a:endParaRPr lang="en-GB" sz="36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B. Vascular malformation</a:t>
            </a:r>
          </a:p>
          <a:p>
            <a:pPr marL="742950" indent="-742950">
              <a:lnSpc>
                <a:spcPct val="8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C. Trauma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D. Rupture of </a:t>
            </a:r>
            <a:r>
              <a:rPr lang="en-GB" sz="3600" dirty="0" err="1" smtClean="0">
                <a:latin typeface="Arial Narrow" pitchFamily="34" charset="0"/>
              </a:rPr>
              <a:t>intraparenchymal</a:t>
            </a:r>
            <a:r>
              <a:rPr lang="en-GB" sz="3600" dirty="0" smtClean="0">
                <a:latin typeface="Arial Narrow" pitchFamily="34" charset="0"/>
              </a:rPr>
              <a:t> </a:t>
            </a:r>
            <a:r>
              <a:rPr lang="en-GB" sz="3600" dirty="0" err="1" smtClean="0">
                <a:latin typeface="Arial Narrow" pitchFamily="34" charset="0"/>
              </a:rPr>
              <a:t>hemorrhages</a:t>
            </a:r>
            <a:r>
              <a:rPr lang="en-GB" sz="3600" dirty="0" smtClean="0">
                <a:latin typeface="Arial Narrow" pitchFamily="34" charset="0"/>
              </a:rPr>
              <a:t> into the ventricles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u="sng" dirty="0" smtClean="0">
                <a:latin typeface="Arial Narrow" pitchFamily="34" charset="0"/>
              </a:rPr>
              <a:t>Berry (</a:t>
            </a:r>
            <a:r>
              <a:rPr lang="en-US" sz="3600" u="sng" dirty="0" err="1" smtClean="0">
                <a:latin typeface="Arial Narrow" pitchFamily="34" charset="0"/>
              </a:rPr>
              <a:t>saccular</a:t>
            </a:r>
            <a:r>
              <a:rPr lang="en-US" sz="3600" u="sng" dirty="0" smtClean="0">
                <a:latin typeface="Arial Narrow" pitchFamily="34" charset="0"/>
              </a:rPr>
              <a:t> ) aneurysms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 Narrow" pitchFamily="34" charset="0"/>
              </a:rPr>
              <a:t>-     Rupture of berry aneurysms is the most frequent cause of clinically significant subarachnoid hemorrhage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600" dirty="0" err="1" smtClean="0">
                <a:latin typeface="Arial Narrow" pitchFamily="34" charset="0"/>
              </a:rPr>
              <a:t>Saccular</a:t>
            </a:r>
            <a:r>
              <a:rPr lang="en-US" sz="3600" dirty="0" smtClean="0">
                <a:latin typeface="Arial Narrow" pitchFamily="34" charset="0"/>
              </a:rPr>
              <a:t> aneurysm is the most common type of intracranial aneurysms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Other types of aneurysms include: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Atherosclerotic aneurysm , mostly of the basilar artery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900" dirty="0" smtClean="0">
                <a:latin typeface="Arial Narrow" pitchFamily="34" charset="0"/>
              </a:rPr>
              <a:t>2. </a:t>
            </a:r>
            <a:r>
              <a:rPr lang="en-US" sz="3900" dirty="0" err="1" smtClean="0">
                <a:latin typeface="Arial Narrow" pitchFamily="34" charset="0"/>
              </a:rPr>
              <a:t>Mycotic</a:t>
            </a:r>
            <a:r>
              <a:rPr lang="en-US" sz="3900" dirty="0" smtClean="0">
                <a:latin typeface="Arial Narrow" pitchFamily="34" charset="0"/>
              </a:rPr>
              <a:t> aneurysms</a:t>
            </a:r>
          </a:p>
          <a:p>
            <a:pPr marL="514350" indent="-514350">
              <a:buNone/>
            </a:pPr>
            <a:r>
              <a:rPr lang="en-US" sz="3900" dirty="0" smtClean="0">
                <a:latin typeface="Arial Narrow" pitchFamily="34" charset="0"/>
              </a:rPr>
              <a:t>3. Traumatic aneurysms</a:t>
            </a:r>
          </a:p>
          <a:p>
            <a:pPr marL="514350" indent="-514350">
              <a:buNone/>
            </a:pPr>
            <a:r>
              <a:rPr lang="en-US" sz="3900" dirty="0" smtClean="0">
                <a:latin typeface="Arial Narrow" pitchFamily="34" charset="0"/>
              </a:rPr>
              <a:t>4. Dissecting aneurysms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600" b="1" dirty="0" smtClean="0">
                <a:latin typeface="Arial Narrow" pitchFamily="34" charset="0"/>
              </a:rPr>
              <a:t>Note: </a:t>
            </a:r>
            <a:r>
              <a:rPr lang="en-US" sz="3600" b="1" dirty="0" err="1" smtClean="0">
                <a:latin typeface="Arial Narrow" pitchFamily="34" charset="0"/>
              </a:rPr>
              <a:t>Mycotic</a:t>
            </a:r>
            <a:r>
              <a:rPr lang="en-US" sz="3600" b="1" dirty="0" smtClean="0">
                <a:latin typeface="Arial Narrow" pitchFamily="34" charset="0"/>
              </a:rPr>
              <a:t>, traumatic and dissecting aneurysms 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Arise in the anterior circulation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Cause infarction rather than hemorrhage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572000"/>
          </a:xfrm>
        </p:spPr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  <a:buFontTx/>
              <a:buNone/>
              <a:defRPr/>
            </a:pPr>
            <a:r>
              <a:rPr lang="en-GB" sz="3600" b="1" dirty="0" smtClean="0">
                <a:latin typeface="Arial Narrow" pitchFamily="34" charset="0"/>
              </a:rPr>
              <a:t>Morphology of focal cerebral ischemia</a:t>
            </a:r>
          </a:p>
          <a:p>
            <a:pPr marL="381000" indent="-3810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</a:t>
            </a:r>
            <a:r>
              <a:rPr lang="en-GB" sz="3600" i="1" u="sng" dirty="0" smtClean="0">
                <a:latin typeface="Arial Narrow" pitchFamily="34" charset="0"/>
              </a:rPr>
              <a:t>The macroscopic appearance  changes in time</a:t>
            </a:r>
            <a:r>
              <a:rPr lang="en-GB" sz="3600" i="1" dirty="0" smtClean="0">
                <a:latin typeface="Arial Narrow" pitchFamily="34" charset="0"/>
              </a:rPr>
              <a:t>.</a:t>
            </a:r>
            <a:r>
              <a:rPr lang="en-GB" sz="3600" dirty="0" smtClean="0">
                <a:latin typeface="Arial Narrow" pitchFamily="34" charset="0"/>
              </a:rPr>
              <a:t> </a:t>
            </a:r>
          </a:p>
          <a:p>
            <a:pPr marL="381000" indent="-3810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1. During the first 6 hours of irreversible injury, little is observed </a:t>
            </a:r>
          </a:p>
          <a:p>
            <a:pPr marL="381000" indent="-3810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2. By 48 hours </a:t>
            </a:r>
          </a:p>
          <a:p>
            <a:pPr marL="381000" indent="-3810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The tissue becomes pale, and swollen, as a result of </a:t>
            </a:r>
            <a:r>
              <a:rPr lang="en-GB" sz="3600" dirty="0" err="1" smtClean="0">
                <a:latin typeface="Arial Narrow" pitchFamily="34" charset="0"/>
              </a:rPr>
              <a:t>edema</a:t>
            </a:r>
            <a:r>
              <a:rPr lang="en-GB" sz="3600" dirty="0" smtClean="0">
                <a:latin typeface="Arial Narrow" pitchFamily="34" charset="0"/>
              </a:rPr>
              <a:t> </a:t>
            </a:r>
          </a:p>
          <a:p>
            <a:pPr>
              <a:defRPr/>
            </a:pP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114800"/>
            <a:ext cx="7391400" cy="2514600"/>
          </a:xfrm>
        </p:spPr>
        <p:txBody>
          <a:bodyPr>
            <a:noAutofit/>
          </a:bodyPr>
          <a:lstStyle/>
          <a:p>
            <a:pPr marL="381000" indent="-381000">
              <a:lnSpc>
                <a:spcPct val="80000"/>
              </a:lnSpc>
              <a:buFontTx/>
              <a:buNone/>
              <a:defRPr/>
            </a:pPr>
            <a:r>
              <a:rPr lang="en-GB" sz="3200" dirty="0" smtClean="0">
                <a:latin typeface="Arial Narrow" pitchFamily="34" charset="0"/>
              </a:rPr>
              <a:t>3.  From 2 to 10 days </a:t>
            </a:r>
          </a:p>
          <a:p>
            <a:pPr marL="381000" indent="-381000">
              <a:lnSpc>
                <a:spcPct val="80000"/>
              </a:lnSpc>
              <a:buFontTx/>
              <a:buNone/>
              <a:defRPr/>
            </a:pPr>
            <a:r>
              <a:rPr lang="en-GB" sz="3200" dirty="0" smtClean="0">
                <a:latin typeface="Arial Narrow" pitchFamily="34" charset="0"/>
              </a:rPr>
              <a:t>-  The brain becomes gelatinous and friable,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200" dirty="0" smtClean="0">
                <a:latin typeface="Arial Narrow" pitchFamily="34" charset="0"/>
              </a:rPr>
              <a:t>4. From 10 days to 3 weeks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200" dirty="0" smtClean="0">
                <a:latin typeface="Arial Narrow" pitchFamily="34" charset="0"/>
              </a:rPr>
              <a:t>-     </a:t>
            </a:r>
            <a:r>
              <a:rPr lang="en-GB" sz="3200" dirty="0">
                <a:latin typeface="Arial Narrow" pitchFamily="34" charset="0"/>
              </a:rPr>
              <a:t>The tissue liquefies, </a:t>
            </a:r>
            <a:r>
              <a:rPr lang="en-GB" sz="3200" dirty="0" smtClean="0">
                <a:latin typeface="Arial Narrow" pitchFamily="34" charset="0"/>
              </a:rPr>
              <a:t>leaving </a:t>
            </a:r>
            <a:r>
              <a:rPr lang="en-GB" sz="3200" dirty="0">
                <a:latin typeface="Arial Narrow" pitchFamily="34" charset="0"/>
              </a:rPr>
              <a:t>a fluid-filled </a:t>
            </a:r>
            <a:r>
              <a:rPr lang="en-GB" sz="3200" dirty="0" smtClean="0">
                <a:latin typeface="Arial Narrow" pitchFamily="34" charset="0"/>
              </a:rPr>
              <a:t>cavity which represents </a:t>
            </a:r>
            <a:r>
              <a:rPr lang="en-GB" sz="3200" dirty="0" err="1" smtClean="0">
                <a:latin typeface="Arial Narrow" pitchFamily="34" charset="0"/>
              </a:rPr>
              <a:t>liquifactive</a:t>
            </a:r>
            <a:r>
              <a:rPr lang="en-GB" sz="3200" dirty="0" smtClean="0">
                <a:latin typeface="Arial Narrow" pitchFamily="34" charset="0"/>
              </a:rPr>
              <a:t> necrosis</a:t>
            </a:r>
            <a:endParaRPr lang="en-GB" sz="3200" dirty="0">
              <a:latin typeface="Arial Narrow" pitchFamily="34" charset="0"/>
            </a:endParaRPr>
          </a:p>
        </p:txBody>
      </p:sp>
      <p:pic>
        <p:nvPicPr>
          <p:cNvPr id="1026" name="Picture 2" descr="C:\Users\user\Desktop\ooooo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355" r="6355"/>
          <a:stretch>
            <a:fillRect/>
          </a:stretch>
        </p:blipFill>
        <p:spPr bwMode="auto">
          <a:xfrm>
            <a:off x="609600" y="612775"/>
            <a:ext cx="7162800" cy="342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i="1" u="sng" dirty="0" smtClean="0">
                <a:latin typeface="Arial Narrow" pitchFamily="34" charset="0"/>
              </a:rPr>
              <a:t>Microscopically,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u="sng" dirty="0" smtClean="0">
                <a:latin typeface="Arial Narrow" pitchFamily="34" charset="0"/>
              </a:rPr>
              <a:t>1.    After the first 12 hours: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a.    Red neurons with </a:t>
            </a:r>
            <a:r>
              <a:rPr lang="en-GB" sz="3600" dirty="0" err="1" smtClean="0">
                <a:latin typeface="Arial Narrow" pitchFamily="34" charset="0"/>
              </a:rPr>
              <a:t>edema</a:t>
            </a:r>
            <a:endParaRPr lang="en-GB" sz="3600" dirty="0" smtClean="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b.  Disintegration and </a:t>
            </a:r>
            <a:r>
              <a:rPr lang="en-GB" sz="3600" dirty="0" err="1" smtClean="0">
                <a:latin typeface="Arial Narrow" pitchFamily="34" charset="0"/>
              </a:rPr>
              <a:t>myelinated</a:t>
            </a:r>
            <a:r>
              <a:rPr lang="en-GB" sz="3600" dirty="0" smtClean="0">
                <a:latin typeface="Arial Narrow" pitchFamily="34" charset="0"/>
              </a:rPr>
              <a:t> </a:t>
            </a:r>
            <a:r>
              <a:rPr lang="en-GB" sz="3600" dirty="0" err="1" smtClean="0">
                <a:latin typeface="Arial Narrow" pitchFamily="34" charset="0"/>
              </a:rPr>
              <a:t>fibers</a:t>
            </a:r>
            <a:r>
              <a:rPr lang="en-GB" sz="3600" dirty="0" smtClean="0">
                <a:latin typeface="Arial Narrow" pitchFamily="34" charset="0"/>
              </a:rPr>
              <a:t> .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u="sng" dirty="0" smtClean="0">
                <a:latin typeface="Arial Narrow" pitchFamily="34" charset="0"/>
              </a:rPr>
              <a:t>2.   Up to 48 hours</a:t>
            </a:r>
            <a:r>
              <a:rPr lang="en-GB" sz="3600" b="1" u="sng" dirty="0" smtClean="0">
                <a:latin typeface="Arial Narrow" pitchFamily="34" charset="0"/>
              </a:rPr>
              <a:t>,</a:t>
            </a:r>
            <a:r>
              <a:rPr lang="en-GB" sz="3600" u="sng" dirty="0" smtClean="0">
                <a:latin typeface="Arial Narrow" pitchFamily="34" charset="0"/>
              </a:rPr>
              <a:t> there is some </a:t>
            </a:r>
            <a:r>
              <a:rPr lang="en-GB" sz="3600" u="sng" dirty="0" err="1" smtClean="0">
                <a:latin typeface="Arial Narrow" pitchFamily="34" charset="0"/>
              </a:rPr>
              <a:t>neutrophilic</a:t>
            </a:r>
            <a:r>
              <a:rPr lang="en-GB" sz="3600" u="sng" dirty="0" smtClean="0">
                <a:latin typeface="Arial Narrow" pitchFamily="34" charset="0"/>
              </a:rPr>
              <a:t> emigration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3.    </a:t>
            </a:r>
            <a:r>
              <a:rPr lang="en-GB" sz="3600" u="sng" dirty="0" smtClean="0">
                <a:latin typeface="Arial Narrow" pitchFamily="34" charset="0"/>
              </a:rPr>
              <a:t>2-3 weeks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a.    Mononuclear </a:t>
            </a:r>
            <a:r>
              <a:rPr lang="en-GB" sz="3600" dirty="0" err="1" smtClean="0">
                <a:latin typeface="Arial Narrow" pitchFamily="34" charset="0"/>
              </a:rPr>
              <a:t>phagocytic</a:t>
            </a:r>
            <a:r>
              <a:rPr lang="en-GB" sz="3600" dirty="0" smtClean="0">
                <a:latin typeface="Arial Narrow" pitchFamily="34" charset="0"/>
              </a:rPr>
              <a:t> cells predominate and macrophages containing myelin breakdown products or blood may persist in the lesion for months to years.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b. </a:t>
            </a:r>
            <a:r>
              <a:rPr lang="en-GB" sz="3600" dirty="0" err="1" smtClean="0">
                <a:latin typeface="Arial Narrow" pitchFamily="34" charset="0"/>
              </a:rPr>
              <a:t>Gemistocytic</a:t>
            </a:r>
            <a:r>
              <a:rPr lang="en-GB" sz="3600" dirty="0" smtClean="0">
                <a:latin typeface="Arial Narrow" pitchFamily="34" charset="0"/>
              </a:rPr>
              <a:t> </a:t>
            </a:r>
            <a:r>
              <a:rPr lang="en-GB" sz="3600" dirty="0" err="1" smtClean="0">
                <a:latin typeface="Arial Narrow" pitchFamily="34" charset="0"/>
              </a:rPr>
              <a:t>gliosis</a:t>
            </a:r>
            <a:r>
              <a:rPr lang="en-GB" sz="3600" dirty="0" smtClean="0">
                <a:latin typeface="Arial Narrow" pitchFamily="34" charset="0"/>
              </a:rPr>
              <a:t> followed by </a:t>
            </a:r>
            <a:r>
              <a:rPr lang="en-GB" sz="3600" dirty="0" err="1" smtClean="0">
                <a:latin typeface="Arial Narrow" pitchFamily="34" charset="0"/>
              </a:rPr>
              <a:t>fibrillary</a:t>
            </a:r>
            <a:r>
              <a:rPr lang="en-GB" sz="3600" dirty="0" smtClean="0">
                <a:latin typeface="Arial Narrow" pitchFamily="34" charset="0"/>
              </a:rPr>
              <a:t> </a:t>
            </a:r>
            <a:r>
              <a:rPr lang="en-GB" sz="3600" dirty="0" err="1" smtClean="0">
                <a:latin typeface="Arial Narrow" pitchFamily="34" charset="0"/>
              </a:rPr>
              <a:t>astrocytosis</a:t>
            </a:r>
            <a:r>
              <a:rPr lang="en-GB" sz="3600" dirty="0" smtClean="0">
                <a:latin typeface="Arial Narrow" pitchFamily="34" charset="0"/>
              </a:rPr>
              <a:t> after several months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Edema in infarction</a:t>
            </a:r>
            <a:endParaRPr lang="en-US" dirty="0"/>
          </a:p>
        </p:txBody>
      </p:sp>
      <p:pic>
        <p:nvPicPr>
          <p:cNvPr id="3074" name="Picture 2" descr="C:\Users\user\Desktop\CNS0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68580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1042</Words>
  <Application>Microsoft Office PowerPoint</Application>
  <PresentationFormat>On-screen Show (4:3)</PresentationFormat>
  <Paragraphs>138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Cerebrovascular diseases-2</vt:lpstr>
      <vt:lpstr>Primary angiitis of CNS</vt:lpstr>
      <vt:lpstr>Slide 3</vt:lpstr>
      <vt:lpstr>Slide 4</vt:lpstr>
      <vt:lpstr>Slide 5</vt:lpstr>
      <vt:lpstr>Slide 6</vt:lpstr>
      <vt:lpstr>Slide 7</vt:lpstr>
      <vt:lpstr>Slide 8</vt:lpstr>
      <vt:lpstr>Edema in infarction</vt:lpstr>
      <vt:lpstr>Microscopic changes in infarction</vt:lpstr>
      <vt:lpstr>Slide 11</vt:lpstr>
      <vt:lpstr>B. Hypertensive cerebrovascular diseases</vt:lpstr>
      <vt:lpstr>Slide 13</vt:lpstr>
      <vt:lpstr>Slide 14</vt:lpstr>
      <vt:lpstr>Slide 15</vt:lpstr>
      <vt:lpstr>Slide 16</vt:lpstr>
      <vt:lpstr>Lacunar infarct in the Pons</vt:lpstr>
      <vt:lpstr>Slide 18</vt:lpstr>
      <vt:lpstr>Slide 19</vt:lpstr>
      <vt:lpstr>Slide 20</vt:lpstr>
      <vt:lpstr>Slide 21</vt:lpstr>
      <vt:lpstr>Slide 22</vt:lpstr>
      <vt:lpstr>Slide 23</vt:lpstr>
      <vt:lpstr> C. Intracranial Hemorrhage</vt:lpstr>
      <vt:lpstr>Slide 25</vt:lpstr>
      <vt:lpstr>Slide 26</vt:lpstr>
      <vt:lpstr>Slide 27</vt:lpstr>
      <vt:lpstr>Slide 28</vt:lpstr>
      <vt:lpstr>Slide 29</vt:lpstr>
      <vt:lpstr>Lobar intraparenchymal hemorrhages</vt:lpstr>
      <vt:lpstr>Slide 31</vt:lpstr>
      <vt:lpstr>Hypertensive hemorrhages</vt:lpstr>
      <vt:lpstr>Slide 33</vt:lpstr>
      <vt:lpstr>Basal ganglia hemorrhage</vt:lpstr>
      <vt:lpstr>Slide 35</vt:lpstr>
      <vt:lpstr>Slide 36</vt:lpstr>
      <vt:lpstr>Slide 37</vt:lpstr>
      <vt:lpstr>Slide 38</vt:lpstr>
      <vt:lpstr>Slide 39</vt:lpstr>
      <vt:lpstr>Slide 40</vt:lpstr>
      <vt:lpstr> Subarachnoid Hemorrhage</vt:lpstr>
      <vt:lpstr> </vt:lpstr>
      <vt:lpstr>Slide 43</vt:lpstr>
      <vt:lpstr>Slide 44</vt:lpstr>
      <vt:lpstr>Slide 45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angiitis of CNS</dc:title>
  <dc:creator>user</dc:creator>
  <cp:lastModifiedBy>user</cp:lastModifiedBy>
  <cp:revision>40</cp:revision>
  <dcterms:created xsi:type="dcterms:W3CDTF">2015-03-08T17:37:46Z</dcterms:created>
  <dcterms:modified xsi:type="dcterms:W3CDTF">2015-03-09T10:03:54Z</dcterms:modified>
</cp:coreProperties>
</file>