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1" r:id="rId3"/>
    <p:sldId id="272" r:id="rId4"/>
    <p:sldId id="273" r:id="rId5"/>
    <p:sldId id="261" r:id="rId6"/>
    <p:sldId id="274" r:id="rId7"/>
    <p:sldId id="262" r:id="rId8"/>
    <p:sldId id="268" r:id="rId9"/>
    <p:sldId id="279" r:id="rId10"/>
    <p:sldId id="280" r:id="rId11"/>
    <p:sldId id="277" r:id="rId12"/>
    <p:sldId id="295" r:id="rId13"/>
    <p:sldId id="281" r:id="rId14"/>
    <p:sldId id="296" r:id="rId15"/>
    <p:sldId id="285" r:id="rId16"/>
    <p:sldId id="282" r:id="rId17"/>
    <p:sldId id="297" r:id="rId18"/>
    <p:sldId id="289" r:id="rId19"/>
    <p:sldId id="292" r:id="rId20"/>
    <p:sldId id="291" r:id="rId21"/>
    <p:sldId id="286" r:id="rId22"/>
    <p:sldId id="287" r:id="rId23"/>
    <p:sldId id="293" r:id="rId24"/>
    <p:sldId id="294" r:id="rId25"/>
    <p:sldId id="29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1FDAFC-BB8B-4F45-A5FB-4306EC0ED871}" type="datetimeFigureOut">
              <a:rPr lang="en-US" smtClean="0"/>
              <a:t>4/1/2014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6F7E74-CCB7-43E6-8356-2A780FCA6F0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6F7E74-CCB7-43E6-8356-2A780FCA6F01}" type="slidenum">
              <a:rPr lang="en-US" smtClean="0"/>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00BA19-CC43-4A5B-B98E-CCBABB0721C3}" type="datetimeFigureOut">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37481-65AB-46B0-94C3-591273D8CB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0BA19-CC43-4A5B-B98E-CCBABB0721C3}" type="datetimeFigureOut">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37481-65AB-46B0-94C3-591273D8CB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0BA19-CC43-4A5B-B98E-CCBABB0721C3}" type="datetimeFigureOut">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37481-65AB-46B0-94C3-591273D8CB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0BA19-CC43-4A5B-B98E-CCBABB0721C3}" type="datetimeFigureOut">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37481-65AB-46B0-94C3-591273D8CB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00BA19-CC43-4A5B-B98E-CCBABB0721C3}" type="datetimeFigureOut">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37481-65AB-46B0-94C3-591273D8CB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00BA19-CC43-4A5B-B98E-CCBABB0721C3}" type="datetimeFigureOut">
              <a:rPr lang="en-US" smtClean="0"/>
              <a:pPr/>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37481-65AB-46B0-94C3-591273D8CB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00BA19-CC43-4A5B-B98E-CCBABB0721C3}" type="datetimeFigureOut">
              <a:rPr lang="en-US" smtClean="0"/>
              <a:pPr/>
              <a:t>4/1/2014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837481-65AB-46B0-94C3-591273D8CB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00BA19-CC43-4A5B-B98E-CCBABB0721C3}" type="datetimeFigureOut">
              <a:rPr lang="en-US" smtClean="0"/>
              <a:pPr/>
              <a:t>4/1/2014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837481-65AB-46B0-94C3-591273D8CB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0BA19-CC43-4A5B-B98E-CCBABB0721C3}" type="datetimeFigureOut">
              <a:rPr lang="en-US" smtClean="0"/>
              <a:pPr/>
              <a:t>4/1/2014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837481-65AB-46B0-94C3-591273D8CB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0BA19-CC43-4A5B-B98E-CCBABB0721C3}" type="datetimeFigureOut">
              <a:rPr lang="en-US" smtClean="0"/>
              <a:pPr/>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37481-65AB-46B0-94C3-591273D8CB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0BA19-CC43-4A5B-B98E-CCBABB0721C3}" type="datetimeFigureOut">
              <a:rPr lang="en-US" smtClean="0"/>
              <a:pPr/>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37481-65AB-46B0-94C3-591273D8CB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0BA19-CC43-4A5B-B98E-CCBABB0721C3}" type="datetimeFigureOut">
              <a:rPr lang="en-US" smtClean="0"/>
              <a:pPr/>
              <a:t>4/1/2014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837481-65AB-46B0-94C3-591273D8CB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46359" t="20430" r="13479" b="6806"/>
          <a:stretch>
            <a:fillRect/>
          </a:stretch>
        </p:blipFill>
        <p:spPr bwMode="auto">
          <a:xfrm>
            <a:off x="4247456" y="0"/>
            <a:ext cx="4896544" cy="6858000"/>
          </a:xfrm>
          <a:prstGeom prst="rect">
            <a:avLst/>
          </a:prstGeom>
          <a:noFill/>
          <a:ln w="9525">
            <a:noFill/>
            <a:miter lim="800000"/>
            <a:headEnd/>
            <a:tailEnd/>
          </a:ln>
        </p:spPr>
      </p:pic>
      <p:sp>
        <p:nvSpPr>
          <p:cNvPr id="5" name="Rectangle 4"/>
          <p:cNvSpPr/>
          <p:nvPr/>
        </p:nvSpPr>
        <p:spPr>
          <a:xfrm>
            <a:off x="564174" y="323945"/>
            <a:ext cx="4151842"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3200" b="1" dirty="0" smtClean="0">
                <a:latin typeface="Times New Roman" pitchFamily="18" charset="0"/>
                <a:cs typeface="Times New Roman" pitchFamily="18" charset="0"/>
              </a:rPr>
              <a:t>The Vertebral Column</a:t>
            </a:r>
            <a:endParaRPr lang="en-US" sz="3200" b="1" dirty="0">
              <a:latin typeface="Times New Roman" pitchFamily="18" charset="0"/>
              <a:cs typeface="Times New Roman" pitchFamily="18" charset="0"/>
            </a:endParaRPr>
          </a:p>
        </p:txBody>
      </p:sp>
      <p:sp>
        <p:nvSpPr>
          <p:cNvPr id="6" name="Rectangle 5"/>
          <p:cNvSpPr/>
          <p:nvPr/>
        </p:nvSpPr>
        <p:spPr>
          <a:xfrm>
            <a:off x="971600" y="2062589"/>
            <a:ext cx="284380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dirty="0" smtClean="0">
                <a:latin typeface="Times New Roman" pitchFamily="18" charset="0"/>
                <a:cs typeface="Times New Roman" pitchFamily="18" charset="0"/>
              </a:rPr>
              <a:t>Is composed of 33 vertebrae</a:t>
            </a:r>
          </a:p>
        </p:txBody>
      </p:sp>
      <p:sp>
        <p:nvSpPr>
          <p:cNvPr id="8" name="Rectangle 7"/>
          <p:cNvSpPr/>
          <p:nvPr/>
        </p:nvSpPr>
        <p:spPr>
          <a:xfrm>
            <a:off x="864096" y="5374957"/>
            <a:ext cx="3419872"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b="1" dirty="0" smtClean="0">
                <a:latin typeface="Times New Roman" pitchFamily="18" charset="0"/>
                <a:cs typeface="Times New Roman" pitchFamily="18" charset="0"/>
              </a:rPr>
              <a:t>5 sacral</a:t>
            </a:r>
          </a:p>
          <a:p>
            <a:pPr algn="ctr"/>
            <a:r>
              <a:rPr lang="en-US" b="1" dirty="0" smtClean="0">
                <a:latin typeface="Times New Roman" pitchFamily="18" charset="0"/>
                <a:cs typeface="Times New Roman" pitchFamily="18" charset="0"/>
              </a:rPr>
              <a:t> (fused to form the sacrum)</a:t>
            </a:r>
          </a:p>
        </p:txBody>
      </p:sp>
      <p:sp>
        <p:nvSpPr>
          <p:cNvPr id="9" name="Rectangle 8"/>
          <p:cNvSpPr/>
          <p:nvPr/>
        </p:nvSpPr>
        <p:spPr>
          <a:xfrm>
            <a:off x="7452320" y="1124744"/>
            <a:ext cx="1127232"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en-US" b="1" dirty="0" smtClean="0">
                <a:latin typeface="Times New Roman" pitchFamily="18" charset="0"/>
                <a:cs typeface="Times New Roman" pitchFamily="18" charset="0"/>
              </a:rPr>
              <a:t>7 cervical</a:t>
            </a:r>
          </a:p>
        </p:txBody>
      </p:sp>
      <p:sp>
        <p:nvSpPr>
          <p:cNvPr id="10" name="Rectangle 9"/>
          <p:cNvSpPr/>
          <p:nvPr/>
        </p:nvSpPr>
        <p:spPr>
          <a:xfrm>
            <a:off x="7452320" y="3789040"/>
            <a:ext cx="1281120"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en-US" b="1" dirty="0" smtClean="0">
                <a:latin typeface="Times New Roman" pitchFamily="18" charset="0"/>
                <a:cs typeface="Times New Roman" pitchFamily="18" charset="0"/>
              </a:rPr>
              <a:t>12 thoracic</a:t>
            </a:r>
          </a:p>
        </p:txBody>
      </p:sp>
      <p:sp>
        <p:nvSpPr>
          <p:cNvPr id="11" name="Rectangle 10"/>
          <p:cNvSpPr/>
          <p:nvPr/>
        </p:nvSpPr>
        <p:spPr>
          <a:xfrm>
            <a:off x="7596336" y="5445224"/>
            <a:ext cx="1088760"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en-US" b="1" dirty="0" smtClean="0">
                <a:latin typeface="Times New Roman" pitchFamily="18" charset="0"/>
                <a:cs typeface="Times New Roman" pitchFamily="18" charset="0"/>
              </a:rPr>
              <a:t>5 lumbar</a:t>
            </a:r>
          </a:p>
        </p:txBody>
      </p:sp>
      <p:sp>
        <p:nvSpPr>
          <p:cNvPr id="12" name="Rectangle 11"/>
          <p:cNvSpPr/>
          <p:nvPr/>
        </p:nvSpPr>
        <p:spPr>
          <a:xfrm>
            <a:off x="539552" y="6167045"/>
            <a:ext cx="4032448"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b="1" dirty="0" smtClean="0">
                <a:latin typeface="Times New Roman" pitchFamily="18" charset="0"/>
                <a:cs typeface="Times New Roman" pitchFamily="18" charset="0"/>
              </a:rPr>
              <a:t>4 </a:t>
            </a:r>
            <a:r>
              <a:rPr lang="en-US" b="1" dirty="0" err="1" smtClean="0">
                <a:latin typeface="Times New Roman" pitchFamily="18" charset="0"/>
                <a:cs typeface="Times New Roman" pitchFamily="18" charset="0"/>
              </a:rPr>
              <a:t>coccygeal</a:t>
            </a:r>
            <a:r>
              <a:rPr lang="en-US" b="1" dirty="0" smtClean="0">
                <a:latin typeface="Times New Roman" pitchFamily="18" charset="0"/>
                <a:cs typeface="Times New Roman" pitchFamily="18" charset="0"/>
              </a:rPr>
              <a:t> </a:t>
            </a:r>
          </a:p>
          <a:p>
            <a:pPr algn="ctr"/>
            <a:r>
              <a:rPr lang="en-US" b="1" dirty="0" smtClean="0">
                <a:latin typeface="Times New Roman" pitchFamily="18" charset="0"/>
                <a:cs typeface="Times New Roman" pitchFamily="18" charset="0"/>
              </a:rPr>
              <a:t>(the lower 3 are commonly fused)</a:t>
            </a:r>
            <a:endParaRPr lang="en-US" b="1" dirty="0">
              <a:latin typeface="Times New Roman" pitchFamily="18" charset="0"/>
              <a:cs typeface="Times New Roman" pitchFamily="18" charset="0"/>
            </a:endParaRPr>
          </a:p>
        </p:txBody>
      </p:sp>
      <p:cxnSp>
        <p:nvCxnSpPr>
          <p:cNvPr id="14" name="Straight Arrow Connector 13"/>
          <p:cNvCxnSpPr>
            <a:stCxn id="12" idx="3"/>
          </p:cNvCxnSpPr>
          <p:nvPr/>
        </p:nvCxnSpPr>
        <p:spPr>
          <a:xfrm>
            <a:off x="4572000" y="6490211"/>
            <a:ext cx="1152128" cy="17914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4355976" y="5733256"/>
            <a:ext cx="1368152" cy="4320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flipH="1">
            <a:off x="5940152" y="1268760"/>
            <a:ext cx="1440160"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a:stCxn id="10" idx="1"/>
          </p:cNvCxnSpPr>
          <p:nvPr/>
        </p:nvCxnSpPr>
        <p:spPr>
          <a:xfrm flipH="1" flipV="1">
            <a:off x="5796136" y="3933056"/>
            <a:ext cx="1656184" cy="406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Straight Arrow Connector 21"/>
          <p:cNvCxnSpPr>
            <a:stCxn id="11" idx="1"/>
          </p:cNvCxnSpPr>
          <p:nvPr/>
        </p:nvCxnSpPr>
        <p:spPr>
          <a:xfrm flipH="1" flipV="1">
            <a:off x="5940152" y="5085184"/>
            <a:ext cx="1656184" cy="54470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6264" y="1398835"/>
            <a:ext cx="4572000" cy="246221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r>
              <a:rPr lang="en-US" sz="2800" b="1" dirty="0" smtClean="0">
                <a:latin typeface="Times New Roman" pitchFamily="18" charset="0"/>
                <a:cs typeface="Times New Roman" pitchFamily="18" charset="0"/>
              </a:rPr>
              <a:t>COCCYX</a:t>
            </a:r>
          </a:p>
          <a:p>
            <a:r>
              <a:rPr lang="en-US" dirty="0" smtClean="0">
                <a:latin typeface="Times New Roman" pitchFamily="18" charset="0"/>
                <a:cs typeface="Times New Roman" pitchFamily="18" charset="0"/>
              </a:rPr>
              <a:t>The coccyx consists of four vertebrae fused together to form a single, small triangular bone that articulates at its base with the lower end of the sacrum </a:t>
            </a:r>
          </a:p>
          <a:p>
            <a:r>
              <a:rPr lang="en-US" dirty="0" smtClean="0">
                <a:latin typeface="Times New Roman" pitchFamily="18" charset="0"/>
                <a:cs typeface="Times New Roman" pitchFamily="18" charset="0"/>
              </a:rPr>
              <a:t>The first </a:t>
            </a:r>
            <a:r>
              <a:rPr lang="en-US" dirty="0" err="1" smtClean="0">
                <a:latin typeface="Times New Roman" pitchFamily="18" charset="0"/>
                <a:cs typeface="Times New Roman" pitchFamily="18" charset="0"/>
              </a:rPr>
              <a:t>coccygeal</a:t>
            </a:r>
            <a:r>
              <a:rPr lang="en-US" dirty="0" smtClean="0">
                <a:latin typeface="Times New Roman" pitchFamily="18" charset="0"/>
                <a:cs typeface="Times New Roman" pitchFamily="18" charset="0"/>
              </a:rPr>
              <a:t> vertebra is usually not fused or is incompletely fused with the second vertebra.</a:t>
            </a:r>
            <a:endParaRPr lang="en-US"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l="54037" t="27045" r="22338" b="46495"/>
          <a:stretch>
            <a:fillRect/>
          </a:stretch>
        </p:blipFill>
        <p:spPr bwMode="auto">
          <a:xfrm>
            <a:off x="5292080" y="0"/>
            <a:ext cx="3600400" cy="3717032"/>
          </a:xfrm>
          <a:prstGeom prst="rect">
            <a:avLst/>
          </a:prstGeom>
          <a:noFill/>
          <a:ln w="9525">
            <a:noFill/>
            <a:miter lim="800000"/>
            <a:headEnd/>
            <a:tailEnd/>
          </a:ln>
        </p:spPr>
      </p:pic>
      <p:sp>
        <p:nvSpPr>
          <p:cNvPr id="3" name="Rectangle 2"/>
          <p:cNvSpPr/>
          <p:nvPr/>
        </p:nvSpPr>
        <p:spPr>
          <a:xfrm>
            <a:off x="0" y="236835"/>
            <a:ext cx="5220072" cy="261610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000" b="1" u="sng" dirty="0" smtClean="0">
                <a:latin typeface="Times New Roman" pitchFamily="18" charset="0"/>
                <a:cs typeface="Times New Roman" pitchFamily="18" charset="0"/>
              </a:rPr>
              <a:t>Intervertebral Discs</a:t>
            </a:r>
          </a:p>
          <a:p>
            <a:pPr algn="ctr"/>
            <a:r>
              <a:rPr lang="en-US" dirty="0" smtClean="0">
                <a:latin typeface="Times New Roman" pitchFamily="18" charset="0"/>
                <a:cs typeface="Times New Roman" pitchFamily="18" charset="0"/>
              </a:rPr>
              <a:t>Their physical characteristics permit them to serve as shock absorbers when the load on the vertebral column is suddenly increased, as when one is jumping from a height. </a:t>
            </a:r>
          </a:p>
          <a:p>
            <a:pPr algn="ctr"/>
            <a:r>
              <a:rPr lang="en-US" dirty="0" smtClean="0">
                <a:latin typeface="Times New Roman" pitchFamily="18" charset="0"/>
                <a:cs typeface="Times New Roman" pitchFamily="18" charset="0"/>
              </a:rPr>
              <a:t>Their elasticity allows the rigid vertebrae to move one on the other.</a:t>
            </a:r>
          </a:p>
          <a:p>
            <a:pPr algn="ctr"/>
            <a:r>
              <a:rPr lang="en-US" dirty="0" smtClean="0">
                <a:latin typeface="Times New Roman" pitchFamily="18" charset="0"/>
                <a:cs typeface="Times New Roman" pitchFamily="18" charset="0"/>
              </a:rPr>
              <a:t> Unfortunately, their resilience is gradually lost with advancing age.</a:t>
            </a:r>
          </a:p>
        </p:txBody>
      </p:sp>
      <p:sp>
        <p:nvSpPr>
          <p:cNvPr id="4" name="Rectangle 3"/>
          <p:cNvSpPr/>
          <p:nvPr/>
        </p:nvSpPr>
        <p:spPr>
          <a:xfrm>
            <a:off x="0" y="3061990"/>
            <a:ext cx="5220072" cy="123110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Each disc consists of </a:t>
            </a:r>
            <a:r>
              <a:rPr lang="en-US" b="1" u="sng" dirty="0" smtClean="0">
                <a:latin typeface="Times New Roman" pitchFamily="18" charset="0"/>
                <a:cs typeface="Times New Roman" pitchFamily="18" charset="0"/>
              </a:rPr>
              <a:t>a peripheral part, </a:t>
            </a:r>
            <a:r>
              <a:rPr lang="en-US" dirty="0" smtClean="0">
                <a:latin typeface="Times New Roman" pitchFamily="18" charset="0"/>
                <a:cs typeface="Times New Roman" pitchFamily="18" charset="0"/>
              </a:rPr>
              <a:t>the </a:t>
            </a:r>
            <a:r>
              <a:rPr lang="en-US" sz="2800" b="1" dirty="0" err="1" smtClean="0">
                <a:latin typeface="Times New Roman" pitchFamily="18" charset="0"/>
                <a:cs typeface="Times New Roman" pitchFamily="18" charset="0"/>
              </a:rPr>
              <a:t>anulus</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fibrosus</a:t>
            </a:r>
            <a:r>
              <a:rPr lang="en-US" dirty="0" smtClean="0">
                <a:latin typeface="Times New Roman" pitchFamily="18" charset="0"/>
                <a:cs typeface="Times New Roman" pitchFamily="18" charset="0"/>
              </a:rPr>
              <a:t>, and a </a:t>
            </a:r>
            <a:r>
              <a:rPr lang="en-US" b="1" dirty="0" smtClean="0">
                <a:latin typeface="Times New Roman" pitchFamily="18" charset="0"/>
                <a:cs typeface="Times New Roman" pitchFamily="18" charset="0"/>
              </a:rPr>
              <a:t>central part</a:t>
            </a:r>
            <a:r>
              <a:rPr lang="en-US" dirty="0" smtClean="0">
                <a:latin typeface="Times New Roman" pitchFamily="18" charset="0"/>
                <a:cs typeface="Times New Roman" pitchFamily="18" charset="0"/>
              </a:rPr>
              <a:t>, the </a:t>
            </a:r>
            <a:r>
              <a:rPr lang="en-US" sz="2800" b="1" u="sng" dirty="0" smtClean="0">
                <a:latin typeface="Times New Roman" pitchFamily="18" charset="0"/>
                <a:cs typeface="Times New Roman" pitchFamily="18" charset="0"/>
              </a:rPr>
              <a:t>nucleus </a:t>
            </a:r>
            <a:r>
              <a:rPr lang="en-US" sz="2800" b="1" u="sng" dirty="0" err="1" smtClean="0">
                <a:latin typeface="Times New Roman" pitchFamily="18" charset="0"/>
                <a:cs typeface="Times New Roman" pitchFamily="18" charset="0"/>
              </a:rPr>
              <a:t>pulposus</a:t>
            </a:r>
            <a:endParaRPr lang="en-US" b="1" u="sng" dirty="0" smtClean="0">
              <a:latin typeface="Times New Roman" pitchFamily="18" charset="0"/>
              <a:cs typeface="Times New Roman" pitchFamily="18" charset="0"/>
            </a:endParaRPr>
          </a:p>
        </p:txBody>
      </p:sp>
      <p:sp>
        <p:nvSpPr>
          <p:cNvPr id="5" name="Rectangle 4"/>
          <p:cNvSpPr/>
          <p:nvPr/>
        </p:nvSpPr>
        <p:spPr>
          <a:xfrm>
            <a:off x="1187624" y="4438853"/>
            <a:ext cx="655272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b="1" u="sng" dirty="0" smtClean="0">
                <a:latin typeface="Times New Roman" pitchFamily="18" charset="0"/>
                <a:cs typeface="Times New Roman" pitchFamily="18" charset="0"/>
              </a:rPr>
              <a:t>The </a:t>
            </a:r>
            <a:r>
              <a:rPr lang="en-US" b="1" u="sng" dirty="0" err="1" smtClean="0">
                <a:latin typeface="Times New Roman" pitchFamily="18" charset="0"/>
                <a:cs typeface="Times New Roman" pitchFamily="18" charset="0"/>
              </a:rPr>
              <a:t>anulus</a:t>
            </a:r>
            <a:r>
              <a:rPr lang="en-US" b="1" u="sng" dirty="0" smtClean="0">
                <a:latin typeface="Times New Roman" pitchFamily="18" charset="0"/>
                <a:cs typeface="Times New Roman" pitchFamily="18" charset="0"/>
              </a:rPr>
              <a:t> fibrosus </a:t>
            </a:r>
            <a:r>
              <a:rPr lang="en-US" dirty="0" smtClean="0">
                <a:latin typeface="Times New Roman" pitchFamily="18" charset="0"/>
                <a:cs typeface="Times New Roman" pitchFamily="18" charset="0"/>
              </a:rPr>
              <a:t>is composed of</a:t>
            </a:r>
            <a:r>
              <a:rPr lang="en-US" b="1" dirty="0" smtClean="0">
                <a:latin typeface="Times New Roman" pitchFamily="18" charset="0"/>
                <a:cs typeface="Times New Roman" pitchFamily="18" charset="0"/>
              </a:rPr>
              <a:t> FIBROCARTILAGE</a:t>
            </a:r>
            <a:r>
              <a:rPr lang="en-US" dirty="0" smtClean="0">
                <a:latin typeface="Times New Roman" pitchFamily="18" charset="0"/>
                <a:cs typeface="Times New Roman" pitchFamily="18" charset="0"/>
              </a:rPr>
              <a:t>, in which the collagen fibers are arranged in concentric layers or sheets. </a:t>
            </a:r>
            <a:endParaRPr lang="en-US" dirty="0">
              <a:latin typeface="Times New Roman" pitchFamily="18" charset="0"/>
              <a:cs typeface="Times New Roman" pitchFamily="18" charset="0"/>
            </a:endParaRPr>
          </a:p>
        </p:txBody>
      </p:sp>
      <p:sp>
        <p:nvSpPr>
          <p:cNvPr id="6" name="Rectangle 5"/>
          <p:cNvSpPr/>
          <p:nvPr/>
        </p:nvSpPr>
        <p:spPr>
          <a:xfrm>
            <a:off x="576064" y="5264040"/>
            <a:ext cx="8028384"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b="1" u="sng" dirty="0" smtClean="0">
                <a:latin typeface="Times New Roman" pitchFamily="18" charset="0"/>
                <a:cs typeface="Times New Roman" pitchFamily="18" charset="0"/>
              </a:rPr>
              <a:t>The nucleus </a:t>
            </a:r>
            <a:r>
              <a:rPr lang="en-US" sz="2400" b="1" u="sng" dirty="0" err="1" smtClean="0">
                <a:latin typeface="Times New Roman" pitchFamily="18" charset="0"/>
                <a:cs typeface="Times New Roman" pitchFamily="18" charset="0"/>
              </a:rPr>
              <a:t>pulposus</a:t>
            </a:r>
            <a:r>
              <a:rPr lang="en-US" sz="2400" b="1" u="sng"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 children and adolescents is an ovoid mass of </a:t>
            </a:r>
            <a:r>
              <a:rPr lang="en-US" b="1" dirty="0" smtClean="0">
                <a:latin typeface="Times New Roman" pitchFamily="18" charset="0"/>
                <a:cs typeface="Times New Roman" pitchFamily="18" charset="0"/>
              </a:rPr>
              <a:t>gelatinous </a:t>
            </a:r>
            <a:r>
              <a:rPr lang="en-US" dirty="0" smtClean="0">
                <a:latin typeface="Times New Roman" pitchFamily="18" charset="0"/>
                <a:cs typeface="Times New Roman" pitchFamily="18" charset="0"/>
              </a:rPr>
              <a:t>material containing a large amount of water, a small number of collagen fibers, and a few cartilage cells. </a:t>
            </a:r>
          </a:p>
          <a:p>
            <a:pPr algn="ctr"/>
            <a:r>
              <a:rPr lang="en-US" dirty="0" smtClean="0">
                <a:latin typeface="Times New Roman" pitchFamily="18" charset="0"/>
                <a:cs typeface="Times New Roman" pitchFamily="18" charset="0"/>
              </a:rPr>
              <a:t>It is normally under pressure and situated slightly nearer to the posterior than to the anterior margin of the disc.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8750" t="21000" r="47500" b="42000"/>
          <a:stretch>
            <a:fillRect/>
          </a:stretch>
        </p:blipFill>
        <p:spPr bwMode="auto">
          <a:xfrm>
            <a:off x="323528" y="404664"/>
            <a:ext cx="5315272" cy="5688632"/>
          </a:xfrm>
          <a:prstGeom prst="rect">
            <a:avLst/>
          </a:prstGeom>
          <a:noFill/>
          <a:ln w="9525">
            <a:noFill/>
            <a:miter lim="800000"/>
            <a:headEnd/>
            <a:tailEnd/>
          </a:ln>
        </p:spPr>
      </p:pic>
      <p:sp>
        <p:nvSpPr>
          <p:cNvPr id="3" name="Rectangle 2"/>
          <p:cNvSpPr/>
          <p:nvPr/>
        </p:nvSpPr>
        <p:spPr>
          <a:xfrm>
            <a:off x="5715000" y="0"/>
            <a:ext cx="3429000" cy="363176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pressure developed in the</a:t>
            </a:r>
          </a:p>
          <a:p>
            <a:pPr algn="ctr"/>
            <a:r>
              <a:rPr lang="en-US" dirty="0" smtClean="0">
                <a:latin typeface="Times New Roman" pitchFamily="18" charset="0"/>
                <a:cs typeface="Times New Roman" pitchFamily="18" charset="0"/>
              </a:rPr>
              <a:t>nucleus pulposus may be great enough to rupture the surrounding </a:t>
            </a:r>
            <a:r>
              <a:rPr lang="en-US" dirty="0" err="1" smtClean="0">
                <a:latin typeface="Times New Roman" pitchFamily="18" charset="0"/>
                <a:cs typeface="Times New Roman" pitchFamily="18" charset="0"/>
              </a:rPr>
              <a:t>fibrocartilage</a:t>
            </a:r>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(annulus fibrosus). </a:t>
            </a:r>
          </a:p>
          <a:p>
            <a:pPr algn="ctr"/>
            <a:r>
              <a:rPr lang="en-US" dirty="0" smtClean="0">
                <a:latin typeface="Times New Roman" pitchFamily="18" charset="0"/>
                <a:cs typeface="Times New Roman" pitchFamily="18" charset="0"/>
              </a:rPr>
              <a:t>If this occurs, the nucleus pulposus</a:t>
            </a:r>
          </a:p>
          <a:p>
            <a:pPr algn="ctr"/>
            <a:r>
              <a:rPr lang="en-US" dirty="0" smtClean="0">
                <a:latin typeface="Times New Roman" pitchFamily="18" charset="0"/>
                <a:cs typeface="Times New Roman" pitchFamily="18" charset="0"/>
              </a:rPr>
              <a:t>may </a:t>
            </a:r>
            <a:r>
              <a:rPr lang="en-US" dirty="0" err="1" smtClean="0">
                <a:latin typeface="Times New Roman" pitchFamily="18" charset="0"/>
                <a:cs typeface="Times New Roman" pitchFamily="18" charset="0"/>
              </a:rPr>
              <a:t>herniate</a:t>
            </a:r>
            <a:r>
              <a:rPr lang="en-US" dirty="0" smtClean="0">
                <a:latin typeface="Times New Roman" pitchFamily="18" charset="0"/>
                <a:cs typeface="Times New Roman" pitchFamily="18" charset="0"/>
              </a:rPr>
              <a:t> (protrude) posteriorly or into one of the adjacent vertebral</a:t>
            </a:r>
          </a:p>
          <a:p>
            <a:pPr algn="ctr"/>
            <a:r>
              <a:rPr lang="en-US" dirty="0" smtClean="0">
                <a:latin typeface="Times New Roman" pitchFamily="18" charset="0"/>
                <a:cs typeface="Times New Roman" pitchFamily="18" charset="0"/>
              </a:rPr>
              <a:t>bodies </a:t>
            </a:r>
          </a:p>
          <a:p>
            <a:pPr algn="ctr"/>
            <a:r>
              <a:rPr lang="en-US" dirty="0" smtClean="0">
                <a:latin typeface="Times New Roman" pitchFamily="18" charset="0"/>
                <a:cs typeface="Times New Roman" pitchFamily="18" charset="0"/>
              </a:rPr>
              <a:t>This condition is called a herniated</a:t>
            </a:r>
          </a:p>
          <a:p>
            <a:pPr algn="ctr"/>
            <a:r>
              <a:rPr lang="en-US" sz="3200" b="1" dirty="0" smtClean="0">
                <a:latin typeface="Times New Roman" pitchFamily="18" charset="0"/>
                <a:cs typeface="Times New Roman" pitchFamily="18" charset="0"/>
              </a:rPr>
              <a:t>(slipped) disc?!</a:t>
            </a:r>
            <a:endParaRPr lang="en-US" sz="3200" b="1" dirty="0">
              <a:latin typeface="Times New Roman" pitchFamily="18" charset="0"/>
              <a:cs typeface="Times New Roman" pitchFamily="18" charset="0"/>
            </a:endParaRPr>
          </a:p>
        </p:txBody>
      </p:sp>
      <p:sp>
        <p:nvSpPr>
          <p:cNvPr id="4" name="Rectangle 3"/>
          <p:cNvSpPr/>
          <p:nvPr/>
        </p:nvSpPr>
        <p:spPr>
          <a:xfrm>
            <a:off x="5943600" y="3962400"/>
            <a:ext cx="2971800" cy="258532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disc usually slips posteriorly toward the</a:t>
            </a:r>
          </a:p>
          <a:p>
            <a:pPr algn="ctr"/>
            <a:r>
              <a:rPr lang="en-US" b="1" dirty="0" smtClean="0">
                <a:latin typeface="Times New Roman" pitchFamily="18" charset="0"/>
                <a:cs typeface="Times New Roman" pitchFamily="18" charset="0"/>
              </a:rPr>
              <a:t>spinal cord and spinal nerves. </a:t>
            </a:r>
          </a:p>
          <a:p>
            <a:pPr algn="ctr"/>
            <a:r>
              <a:rPr lang="en-US" dirty="0" smtClean="0">
                <a:latin typeface="Times New Roman" pitchFamily="18" charset="0"/>
                <a:cs typeface="Times New Roman" pitchFamily="18" charset="0"/>
              </a:rPr>
              <a:t>This movement exerts pressure on the</a:t>
            </a:r>
          </a:p>
          <a:p>
            <a:pPr algn="ctr"/>
            <a:r>
              <a:rPr lang="en-US" dirty="0" smtClean="0">
                <a:latin typeface="Times New Roman" pitchFamily="18" charset="0"/>
                <a:cs typeface="Times New Roman" pitchFamily="18" charset="0"/>
              </a:rPr>
              <a:t>spinal nerves, causing </a:t>
            </a:r>
          </a:p>
          <a:p>
            <a:pPr algn="ctr"/>
            <a:r>
              <a:rPr lang="en-US" b="1" dirty="0" smtClean="0">
                <a:latin typeface="Times New Roman" pitchFamily="18" charset="0"/>
                <a:cs typeface="Times New Roman" pitchFamily="18" charset="0"/>
              </a:rPr>
              <a:t>local weakness and acute pain</a:t>
            </a:r>
            <a:endParaRPr lang="en-US" dirty="0">
              <a:latin typeface="Times New Roman" pitchFamily="18" charset="0"/>
              <a:cs typeface="Times New Roman" pitchFamily="18" charset="0"/>
            </a:endParaRPr>
          </a:p>
        </p:txBody>
      </p:sp>
      <p:cxnSp>
        <p:nvCxnSpPr>
          <p:cNvPr id="8" name="Straight Arrow Connector 7"/>
          <p:cNvCxnSpPr/>
          <p:nvPr/>
        </p:nvCxnSpPr>
        <p:spPr>
          <a:xfrm flipH="1">
            <a:off x="2987824" y="3212976"/>
            <a:ext cx="3384376" cy="3600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024" y="992917"/>
            <a:ext cx="5364088"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dirty="0" smtClean="0">
                <a:latin typeface="Times New Roman" pitchFamily="18" charset="0"/>
                <a:cs typeface="Times New Roman" pitchFamily="18" charset="0"/>
              </a:rPr>
              <a:t>Curves in the Sagittal Plane</a:t>
            </a:r>
          </a:p>
          <a:p>
            <a:pPr algn="ctr"/>
            <a:r>
              <a:rPr lang="en-US" dirty="0" smtClean="0">
                <a:latin typeface="Times New Roman" pitchFamily="18" charset="0"/>
                <a:cs typeface="Times New Roman" pitchFamily="18" charset="0"/>
              </a:rPr>
              <a:t>In the fetus,</a:t>
            </a:r>
          </a:p>
          <a:p>
            <a:pPr algn="ctr"/>
            <a:r>
              <a:rPr lang="en-US" dirty="0" smtClean="0">
                <a:latin typeface="Times New Roman" pitchFamily="18" charset="0"/>
                <a:cs typeface="Times New Roman" pitchFamily="18" charset="0"/>
              </a:rPr>
              <a:t> the vertebral column has one continuous anterior concavity</a:t>
            </a:r>
          </a:p>
        </p:txBody>
      </p:sp>
      <p:sp>
        <p:nvSpPr>
          <p:cNvPr id="3" name="Rectangle 2"/>
          <p:cNvSpPr/>
          <p:nvPr/>
        </p:nvSpPr>
        <p:spPr>
          <a:xfrm>
            <a:off x="1297896" y="179348"/>
            <a:ext cx="3130088"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latin typeface="Times New Roman" pitchFamily="18" charset="0"/>
                <a:cs typeface="Times New Roman" pitchFamily="18" charset="0"/>
              </a:rPr>
              <a:t>Curves of the Vertebral Column</a:t>
            </a:r>
          </a:p>
        </p:txBody>
      </p:sp>
      <p:pic>
        <p:nvPicPr>
          <p:cNvPr id="3074" name="Picture 2"/>
          <p:cNvPicPr>
            <a:picLocks noChangeAspect="1" noChangeArrowheads="1"/>
          </p:cNvPicPr>
          <p:nvPr/>
        </p:nvPicPr>
        <p:blipFill>
          <a:blip r:embed="rId2" cstate="print"/>
          <a:srcRect l="54037" t="42165" r="22338" b="26650"/>
          <a:stretch>
            <a:fillRect/>
          </a:stretch>
        </p:blipFill>
        <p:spPr bwMode="auto">
          <a:xfrm>
            <a:off x="6156176" y="0"/>
            <a:ext cx="2987824" cy="349759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156176" y="3501008"/>
            <a:ext cx="2247900" cy="2971800"/>
          </a:xfrm>
          <a:prstGeom prst="rect">
            <a:avLst/>
          </a:prstGeom>
          <a:noFill/>
          <a:ln w="9525">
            <a:noFill/>
            <a:miter lim="800000"/>
            <a:headEnd/>
            <a:tailEnd/>
          </a:ln>
        </p:spPr>
      </p:pic>
      <p:sp>
        <p:nvSpPr>
          <p:cNvPr id="6" name="Rectangle 5"/>
          <p:cNvSpPr/>
          <p:nvPr/>
        </p:nvSpPr>
        <p:spPr>
          <a:xfrm>
            <a:off x="323528" y="4653136"/>
            <a:ext cx="4572000" cy="196977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r>
              <a:rPr lang="en-US" dirty="0" smtClean="0">
                <a:latin typeface="Times New Roman" pitchFamily="18" charset="0"/>
                <a:cs typeface="Times New Roman" pitchFamily="18" charset="0"/>
              </a:rPr>
              <a:t>Toward the end of the first year,</a:t>
            </a:r>
          </a:p>
          <a:p>
            <a:pPr algn="ctr"/>
            <a:r>
              <a:rPr lang="en-US" dirty="0" smtClean="0">
                <a:latin typeface="Times New Roman" pitchFamily="18" charset="0"/>
                <a:cs typeface="Times New Roman" pitchFamily="18" charset="0"/>
              </a:rPr>
              <a:t> when the child begins </a:t>
            </a:r>
          </a:p>
          <a:p>
            <a:pPr algn="ctr"/>
            <a:r>
              <a:rPr lang="en-US" sz="3200" b="1" dirty="0" smtClean="0">
                <a:latin typeface="Times New Roman" pitchFamily="18" charset="0"/>
                <a:cs typeface="Times New Roman" pitchFamily="18" charset="0"/>
              </a:rPr>
              <a:t>to stand upright</a:t>
            </a:r>
          </a:p>
          <a:p>
            <a:pPr algn="ctr"/>
            <a:r>
              <a:rPr lang="en-US" dirty="0" smtClean="0">
                <a:latin typeface="Times New Roman" pitchFamily="18" charset="0"/>
                <a:cs typeface="Times New Roman" pitchFamily="18" charset="0"/>
              </a:rPr>
              <a:t>the lumbar part of the vertebral column becomes </a:t>
            </a:r>
            <a:r>
              <a:rPr lang="en-US" b="1" dirty="0" smtClean="0">
                <a:latin typeface="Times New Roman" pitchFamily="18" charset="0"/>
                <a:cs typeface="Times New Roman" pitchFamily="18" charset="0"/>
              </a:rPr>
              <a:t>concave posteriorly. </a:t>
            </a:r>
          </a:p>
          <a:p>
            <a:pPr algn="ctr"/>
            <a:endParaRPr lang="en-US" dirty="0">
              <a:latin typeface="Times New Roman" pitchFamily="18" charset="0"/>
              <a:cs typeface="Times New Roman" pitchFamily="18" charset="0"/>
            </a:endParaRPr>
          </a:p>
        </p:txBody>
      </p:sp>
      <p:sp>
        <p:nvSpPr>
          <p:cNvPr id="7" name="Rectangle 6"/>
          <p:cNvSpPr/>
          <p:nvPr/>
        </p:nvSpPr>
        <p:spPr>
          <a:xfrm>
            <a:off x="323528" y="2348880"/>
            <a:ext cx="4572000" cy="20313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r>
              <a:rPr lang="en-US" dirty="0" smtClean="0">
                <a:latin typeface="Times New Roman" pitchFamily="18" charset="0"/>
                <a:cs typeface="Times New Roman" pitchFamily="18" charset="0"/>
              </a:rPr>
              <a:t>After birth,</a:t>
            </a:r>
          </a:p>
          <a:p>
            <a:pPr algn="ctr"/>
            <a:r>
              <a:rPr lang="en-US" dirty="0" smtClean="0">
                <a:latin typeface="Times New Roman" pitchFamily="18" charset="0"/>
                <a:cs typeface="Times New Roman" pitchFamily="18" charset="0"/>
              </a:rPr>
              <a:t> when the child becomes able to raise his or her head and keep it poised on the vertebral column,</a:t>
            </a:r>
          </a:p>
          <a:p>
            <a:pPr algn="ctr"/>
            <a:r>
              <a:rPr lang="en-US" dirty="0" smtClean="0">
                <a:latin typeface="Times New Roman" pitchFamily="18" charset="0"/>
                <a:cs typeface="Times New Roman" pitchFamily="18" charset="0"/>
              </a:rPr>
              <a:t> the cervical part of the vertebral column becomes </a:t>
            </a:r>
            <a:r>
              <a:rPr lang="en-US" b="1" dirty="0" smtClean="0">
                <a:latin typeface="Times New Roman" pitchFamily="18" charset="0"/>
                <a:cs typeface="Times New Roman" pitchFamily="18" charset="0"/>
              </a:rPr>
              <a:t>concave posteriorly </a:t>
            </a:r>
          </a:p>
          <a:p>
            <a:pPr algn="ctr"/>
            <a:endParaRPr lang="en-US" dirty="0">
              <a:latin typeface="Times New Roman" pitchFamily="18" charset="0"/>
              <a:cs typeface="Times New Roman" pitchFamily="18" charset="0"/>
            </a:endParaRPr>
          </a:p>
        </p:txBody>
      </p:sp>
      <p:cxnSp>
        <p:nvCxnSpPr>
          <p:cNvPr id="9" name="Straight Arrow Connector 8"/>
          <p:cNvCxnSpPr/>
          <p:nvPr/>
        </p:nvCxnSpPr>
        <p:spPr>
          <a:xfrm>
            <a:off x="4067944" y="3933056"/>
            <a:ext cx="3024336" cy="6480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a:stCxn id="2" idx="3"/>
          </p:cNvCxnSpPr>
          <p:nvPr/>
        </p:nvCxnSpPr>
        <p:spPr>
          <a:xfrm>
            <a:off x="5580112" y="1593082"/>
            <a:ext cx="936104" cy="2517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8125" t="20000" r="59375" b="43000"/>
          <a:stretch>
            <a:fillRect/>
          </a:stretch>
        </p:blipFill>
        <p:spPr bwMode="auto">
          <a:xfrm>
            <a:off x="1016000" y="800100"/>
            <a:ext cx="7061200" cy="5295900"/>
          </a:xfrm>
          <a:prstGeom prst="rect">
            <a:avLst/>
          </a:prstGeom>
          <a:noFill/>
          <a:ln w="9525">
            <a:noFill/>
            <a:miter lim="800000"/>
            <a:headEnd/>
            <a:tailEnd/>
          </a:ln>
        </p:spPr>
      </p:pic>
      <p:sp>
        <p:nvSpPr>
          <p:cNvPr id="3" name="Down Arrow 2"/>
          <p:cNvSpPr/>
          <p:nvPr/>
        </p:nvSpPr>
        <p:spPr>
          <a:xfrm>
            <a:off x="5943600" y="6019800"/>
            <a:ext cx="484632"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54037" t="14760" r="20566" b="4916"/>
          <a:stretch>
            <a:fillRect/>
          </a:stretch>
        </p:blipFill>
        <p:spPr bwMode="auto">
          <a:xfrm>
            <a:off x="5508104" y="0"/>
            <a:ext cx="3635896" cy="6858000"/>
          </a:xfrm>
          <a:prstGeom prst="rect">
            <a:avLst/>
          </a:prstGeom>
          <a:noFill/>
          <a:ln w="9525">
            <a:noFill/>
            <a:miter lim="800000"/>
            <a:headEnd/>
            <a:tailEnd/>
          </a:ln>
        </p:spPr>
      </p:pic>
      <p:sp>
        <p:nvSpPr>
          <p:cNvPr id="3" name="Rectangle 2"/>
          <p:cNvSpPr/>
          <p:nvPr/>
        </p:nvSpPr>
        <p:spPr>
          <a:xfrm>
            <a:off x="395536" y="620688"/>
            <a:ext cx="4968552" cy="184665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development of these secondary curves is largely caused by modification in the shape of the intervertebral discs.</a:t>
            </a:r>
          </a:p>
          <a:p>
            <a:r>
              <a:rPr lang="en-US" dirty="0" smtClean="0">
                <a:latin typeface="Times New Roman" pitchFamily="18" charset="0"/>
                <a:cs typeface="Times New Roman" pitchFamily="18" charset="0"/>
              </a:rPr>
              <a:t>In the adult in the standing position  the vertebral column therefore exhibits in the sagittal plane the </a:t>
            </a:r>
            <a:r>
              <a:rPr lang="en-US" sz="2400" b="1" i="1" u="sng" dirty="0" smtClean="0">
                <a:latin typeface="Times New Roman" pitchFamily="18" charset="0"/>
                <a:cs typeface="Times New Roman" pitchFamily="18" charset="0"/>
              </a:rPr>
              <a:t>following regional curves:</a:t>
            </a:r>
            <a:endParaRPr lang="en-US" b="1" i="1" u="sng" dirty="0"/>
          </a:p>
        </p:txBody>
      </p:sp>
      <p:sp>
        <p:nvSpPr>
          <p:cNvPr id="4" name="Rectangle 3"/>
          <p:cNvSpPr/>
          <p:nvPr/>
        </p:nvSpPr>
        <p:spPr>
          <a:xfrm>
            <a:off x="683568" y="3068960"/>
            <a:ext cx="4572000" cy="147732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r>
              <a:rPr lang="en-US" b="1" dirty="0" smtClean="0">
                <a:latin typeface="Times New Roman" pitchFamily="18" charset="0"/>
                <a:cs typeface="Times New Roman" pitchFamily="18" charset="0"/>
              </a:rPr>
              <a:t>CERVICAL, posterior concavity</a:t>
            </a:r>
          </a:p>
          <a:p>
            <a:pPr algn="ctr"/>
            <a:r>
              <a:rPr lang="en-US" b="1" dirty="0" smtClean="0">
                <a:latin typeface="Times New Roman" pitchFamily="18" charset="0"/>
                <a:cs typeface="Times New Roman" pitchFamily="18" charset="0"/>
              </a:rPr>
              <a:t> THORACIC, posterior convexity </a:t>
            </a:r>
          </a:p>
          <a:p>
            <a:pPr algn="ctr"/>
            <a:r>
              <a:rPr lang="en-US" b="1" dirty="0" smtClean="0">
                <a:latin typeface="Times New Roman" pitchFamily="18" charset="0"/>
                <a:cs typeface="Times New Roman" pitchFamily="18" charset="0"/>
              </a:rPr>
              <a:t>LUMBAR, posterior concavity</a:t>
            </a:r>
          </a:p>
          <a:p>
            <a:pPr algn="ctr"/>
            <a:r>
              <a:rPr lang="en-US" b="1" dirty="0" smtClean="0">
                <a:latin typeface="Times New Roman" pitchFamily="18" charset="0"/>
                <a:cs typeface="Times New Roman" pitchFamily="18" charset="0"/>
              </a:rPr>
              <a:t> SACRAL, posterior convexity </a:t>
            </a:r>
          </a:p>
          <a:p>
            <a:pPr algn="ctr"/>
            <a:r>
              <a:rPr lang="en-US" dirty="0" smtClean="0">
                <a:latin typeface="Times New Roman" pitchFamily="18" charset="0"/>
                <a:cs typeface="Times New Roman" pitchFamily="18" charset="0"/>
              </a:rPr>
              <a: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836712"/>
            <a:ext cx="8208912"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dirty="0" smtClean="0">
                <a:latin typeface="Times New Roman" pitchFamily="18" charset="0"/>
                <a:cs typeface="Times New Roman" pitchFamily="18" charset="0"/>
              </a:rPr>
              <a:t>Abnormal Curves of the Vertebral Column</a:t>
            </a:r>
          </a:p>
          <a:p>
            <a:pPr algn="ctr"/>
            <a:r>
              <a:rPr lang="en-US" sz="3600" u="sng" dirty="0" err="1" smtClean="0">
                <a:latin typeface="Times New Roman" pitchFamily="18" charset="0"/>
                <a:cs typeface="Times New Roman" pitchFamily="18" charset="0"/>
              </a:rPr>
              <a:t>Kyphosis</a:t>
            </a:r>
            <a:r>
              <a:rPr lang="en-US" dirty="0" smtClean="0">
                <a:latin typeface="Times New Roman" pitchFamily="18" charset="0"/>
                <a:cs typeface="Times New Roman" pitchFamily="18" charset="0"/>
              </a:rPr>
              <a:t> is an </a:t>
            </a:r>
            <a:r>
              <a:rPr lang="en-US" b="1" u="sng" dirty="0" smtClean="0">
                <a:latin typeface="Times New Roman" pitchFamily="18" charset="0"/>
                <a:cs typeface="Times New Roman" pitchFamily="18" charset="0"/>
              </a:rPr>
              <a:t>exaggeration in the sagittal curvature </a:t>
            </a:r>
            <a:r>
              <a:rPr lang="en-US" dirty="0" smtClean="0">
                <a:latin typeface="Times New Roman" pitchFamily="18" charset="0"/>
                <a:cs typeface="Times New Roman" pitchFamily="18" charset="0"/>
              </a:rPr>
              <a:t>present in the </a:t>
            </a:r>
            <a:r>
              <a:rPr lang="en-US" b="1" u="sng" dirty="0" smtClean="0">
                <a:latin typeface="Times New Roman" pitchFamily="18" charset="0"/>
                <a:cs typeface="Times New Roman" pitchFamily="18" charset="0"/>
              </a:rPr>
              <a:t>thoracic </a:t>
            </a:r>
            <a:r>
              <a:rPr lang="en-US" dirty="0" smtClean="0">
                <a:latin typeface="Times New Roman" pitchFamily="18" charset="0"/>
                <a:cs typeface="Times New Roman" pitchFamily="18" charset="0"/>
              </a:rPr>
              <a:t>part of the vertebral column. </a:t>
            </a:r>
          </a:p>
          <a:p>
            <a:pPr algn="ctr"/>
            <a:r>
              <a:rPr lang="en-US" dirty="0" smtClean="0">
                <a:latin typeface="Times New Roman" pitchFamily="18" charset="0"/>
                <a:cs typeface="Times New Roman" pitchFamily="18" charset="0"/>
              </a:rPr>
              <a:t>It can be caused by muscular weakness or by structural changes in the vertebral bodies or by intervertebral discs. </a:t>
            </a:r>
          </a:p>
        </p:txBody>
      </p:sp>
      <p:sp>
        <p:nvSpPr>
          <p:cNvPr id="3" name="Rectangle 2"/>
          <p:cNvSpPr/>
          <p:nvPr/>
        </p:nvSpPr>
        <p:spPr>
          <a:xfrm>
            <a:off x="1835696" y="5180999"/>
            <a:ext cx="6048672"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3600" b="1" u="sng" dirty="0" smtClean="0">
                <a:latin typeface="Times New Roman" pitchFamily="18" charset="0"/>
                <a:cs typeface="Times New Roman" pitchFamily="18" charset="0"/>
              </a:rPr>
              <a:t>Scoliosis</a:t>
            </a:r>
            <a:r>
              <a:rPr lang="en-US" dirty="0" smtClean="0">
                <a:latin typeface="Times New Roman" pitchFamily="18" charset="0"/>
                <a:cs typeface="Times New Roman" pitchFamily="18" charset="0"/>
              </a:rPr>
              <a:t> is a lateral deviation of the vertebral column. This is most commonly found in the thoracic region and may be caused by muscular or vertebral defects</a:t>
            </a:r>
            <a:endParaRPr lang="en-US" dirty="0">
              <a:latin typeface="Times New Roman" pitchFamily="18" charset="0"/>
              <a:cs typeface="Times New Roman" pitchFamily="18" charset="0"/>
            </a:endParaRPr>
          </a:p>
        </p:txBody>
      </p:sp>
      <p:sp>
        <p:nvSpPr>
          <p:cNvPr id="4" name="Rectangle 3"/>
          <p:cNvSpPr/>
          <p:nvPr/>
        </p:nvSpPr>
        <p:spPr>
          <a:xfrm>
            <a:off x="323528" y="3237364"/>
            <a:ext cx="7920880" cy="141577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200" u="sng" dirty="0" err="1" smtClean="0">
                <a:latin typeface="Times New Roman" pitchFamily="18" charset="0"/>
                <a:cs typeface="Times New Roman" pitchFamily="18" charset="0"/>
              </a:rPr>
              <a:t>Lordosis</a:t>
            </a:r>
            <a:r>
              <a:rPr lang="en-US" dirty="0" smtClean="0">
                <a:latin typeface="Times New Roman" pitchFamily="18" charset="0"/>
                <a:cs typeface="Times New Roman" pitchFamily="18" charset="0"/>
              </a:rPr>
              <a:t> is an exaggeration</a:t>
            </a:r>
          </a:p>
          <a:p>
            <a:pPr algn="ctr"/>
            <a:r>
              <a:rPr lang="en-US" dirty="0" smtClean="0">
                <a:latin typeface="Times New Roman" pitchFamily="18" charset="0"/>
                <a:cs typeface="Times New Roman" pitchFamily="18" charset="0"/>
              </a:rPr>
              <a:t> in the sagittal curvature present in the </a:t>
            </a:r>
            <a:r>
              <a:rPr lang="en-US" b="1" u="sng" dirty="0" smtClean="0">
                <a:latin typeface="Times New Roman" pitchFamily="18" charset="0"/>
                <a:cs typeface="Times New Roman" pitchFamily="18" charset="0"/>
              </a:rPr>
              <a:t>lumbar region.</a:t>
            </a:r>
          </a:p>
          <a:p>
            <a:pPr algn="ct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Lordosis</a:t>
            </a:r>
            <a:r>
              <a:rPr lang="en-US" dirty="0" smtClean="0">
                <a:latin typeface="Times New Roman" pitchFamily="18" charset="0"/>
                <a:cs typeface="Times New Roman" pitchFamily="18" charset="0"/>
              </a:rPr>
              <a:t> may be caused by an increase in the weight of the abdominal contents, as with the gravid uterus or a large ovarian tumor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87630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smtClean="0">
                <a:latin typeface="Times New Roman" pitchFamily="18" charset="0"/>
                <a:cs typeface="Times New Roman" pitchFamily="18" charset="0"/>
              </a:rPr>
              <a:t>Various conditions may </a:t>
            </a:r>
            <a:r>
              <a:rPr lang="en-US" b="1" i="1" u="sng" dirty="0" smtClean="0">
                <a:latin typeface="Times New Roman" pitchFamily="18" charset="0"/>
                <a:cs typeface="Times New Roman" pitchFamily="18" charset="0"/>
              </a:rPr>
              <a:t>exaggerate the normal curves of the vertebral column, or the column may acquire a lateral bend, resulting in abnormal curves of the vertebral column</a:t>
            </a:r>
            <a:r>
              <a:rPr lang="en-US" dirty="0" smtClean="0">
                <a:latin typeface="Times New Roman" pitchFamily="18" charset="0"/>
                <a:cs typeface="Times New Roman" pitchFamily="18" charset="0"/>
              </a:rPr>
              <a:t>.</a:t>
            </a:r>
          </a:p>
        </p:txBody>
      </p:sp>
      <p:sp>
        <p:nvSpPr>
          <p:cNvPr id="3" name="Rectangle 2"/>
          <p:cNvSpPr/>
          <p:nvPr/>
        </p:nvSpPr>
        <p:spPr>
          <a:xfrm>
            <a:off x="1600200" y="0"/>
            <a:ext cx="4423327"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US" b="1" dirty="0" smtClean="0">
                <a:latin typeface="Times New Roman" pitchFamily="18" charset="0"/>
                <a:cs typeface="Times New Roman" pitchFamily="18" charset="0"/>
              </a:rPr>
              <a:t>Abnormal Curves of the Vertebral Column</a:t>
            </a:r>
          </a:p>
        </p:txBody>
      </p:sp>
      <p:sp>
        <p:nvSpPr>
          <p:cNvPr id="4" name="Rectangle 3"/>
          <p:cNvSpPr/>
          <p:nvPr/>
        </p:nvSpPr>
        <p:spPr>
          <a:xfrm>
            <a:off x="0" y="1446074"/>
            <a:ext cx="2971800"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b="1" i="1" dirty="0" smtClean="0">
                <a:latin typeface="Times New Roman" pitchFamily="18" charset="0"/>
                <a:cs typeface="Times New Roman" pitchFamily="18" charset="0"/>
              </a:rPr>
              <a:t>Scoliosis :</a:t>
            </a:r>
          </a:p>
          <a:p>
            <a:pPr algn="ctr"/>
            <a:r>
              <a:rPr lang="en-US" i="1" dirty="0" smtClean="0">
                <a:latin typeface="Times New Roman" pitchFamily="18" charset="0"/>
                <a:cs typeface="Times New Roman" pitchFamily="18" charset="0"/>
              </a:rPr>
              <a:t>the most common of the abnormal curves is</a:t>
            </a:r>
            <a:r>
              <a:rPr lang="en-US" b="1" i="1" dirty="0" smtClean="0">
                <a:latin typeface="Times New Roman" pitchFamily="18" charset="0"/>
                <a:cs typeface="Times New Roman" pitchFamily="18" charset="0"/>
              </a:rPr>
              <a:t> a lateral bending of the vertebral column </a:t>
            </a:r>
            <a:r>
              <a:rPr lang="en-US" i="1" dirty="0" smtClean="0">
                <a:latin typeface="Times New Roman" pitchFamily="18" charset="0"/>
                <a:cs typeface="Times New Roman" pitchFamily="18" charset="0"/>
              </a:rPr>
              <a:t>,usually in the </a:t>
            </a:r>
            <a:r>
              <a:rPr lang="en-US" b="1" u="sng" dirty="0" smtClean="0">
                <a:latin typeface="Times New Roman" pitchFamily="18" charset="0"/>
                <a:cs typeface="Times New Roman" pitchFamily="18" charset="0"/>
              </a:rPr>
              <a:t>thoracic region</a:t>
            </a:r>
            <a:endParaRPr lang="en-US" b="1" u="sng" dirty="0">
              <a:latin typeface="Times New Roman" pitchFamily="18" charset="0"/>
              <a:cs typeface="Times New Roman" pitchFamily="18" charset="0"/>
            </a:endParaRPr>
          </a:p>
        </p:txBody>
      </p:sp>
      <p:sp>
        <p:nvSpPr>
          <p:cNvPr id="5" name="Rectangle 4"/>
          <p:cNvSpPr/>
          <p:nvPr/>
        </p:nvSpPr>
        <p:spPr>
          <a:xfrm>
            <a:off x="3505200" y="1600200"/>
            <a:ext cx="26670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b="1" u="sng" dirty="0" err="1" smtClean="0">
                <a:latin typeface="Times New Roman" pitchFamily="18" charset="0"/>
                <a:cs typeface="Times New Roman" pitchFamily="18" charset="0"/>
              </a:rPr>
              <a:t>Kyphosis</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hump)</a:t>
            </a:r>
          </a:p>
          <a:p>
            <a:pPr algn="ctr"/>
            <a:r>
              <a:rPr lang="en-US" i="1" dirty="0" smtClean="0">
                <a:latin typeface="Times New Roman" pitchFamily="18" charset="0"/>
                <a:cs typeface="Times New Roman" pitchFamily="18" charset="0"/>
              </a:rPr>
              <a:t>Is an increase </a:t>
            </a:r>
            <a:r>
              <a:rPr lang="en-US" dirty="0" smtClean="0">
                <a:latin typeface="Times New Roman" pitchFamily="18" charset="0"/>
                <a:cs typeface="Times New Roman" pitchFamily="18" charset="0"/>
              </a:rPr>
              <a:t>in the thoracic curve of the vertebral column</a:t>
            </a:r>
            <a:endParaRPr lang="en-US" dirty="0">
              <a:latin typeface="Times New Roman" pitchFamily="18" charset="0"/>
              <a:cs typeface="Times New Roman" pitchFamily="18" charset="0"/>
            </a:endParaRPr>
          </a:p>
        </p:txBody>
      </p:sp>
      <p:sp>
        <p:nvSpPr>
          <p:cNvPr id="6" name="Rectangle 5"/>
          <p:cNvSpPr/>
          <p:nvPr/>
        </p:nvSpPr>
        <p:spPr>
          <a:xfrm>
            <a:off x="6781800" y="1570672"/>
            <a:ext cx="2286000"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dirty="0" smtClean="0">
                <a:latin typeface="Times New Roman" pitchFamily="18" charset="0"/>
                <a:cs typeface="Times New Roman" pitchFamily="18" charset="0"/>
              </a:rPr>
              <a:t>Lordosis </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bent backward </a:t>
            </a:r>
          </a:p>
          <a:p>
            <a:pPr algn="ctr"/>
            <a:r>
              <a:rPr lang="en-US" i="1" dirty="0" smtClean="0">
                <a:latin typeface="Times New Roman" pitchFamily="18" charset="0"/>
                <a:cs typeface="Times New Roman" pitchFamily="18" charset="0"/>
              </a:rPr>
              <a:t>is an increase in the lumbar curve of the vertebral </a:t>
            </a:r>
            <a:r>
              <a:rPr lang="en-US" dirty="0" smtClean="0">
                <a:latin typeface="Times New Roman" pitchFamily="18" charset="0"/>
                <a:cs typeface="Times New Roman" pitchFamily="18" charset="0"/>
              </a:rPr>
              <a:t>column</a:t>
            </a:r>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l="19375" t="53000" r="13125" b="13000"/>
          <a:stretch>
            <a:fillRect/>
          </a:stretch>
        </p:blipFill>
        <p:spPr bwMode="auto">
          <a:xfrm>
            <a:off x="0" y="3200400"/>
            <a:ext cx="9144000" cy="3657600"/>
          </a:xfrm>
          <a:prstGeom prst="rect">
            <a:avLst/>
          </a:prstGeom>
          <a:noFill/>
          <a:ln w="9525">
            <a:noFill/>
            <a:miter lim="800000"/>
            <a:headEnd/>
            <a:tailEnd/>
          </a:ln>
        </p:spPr>
      </p:pic>
      <p:sp>
        <p:nvSpPr>
          <p:cNvPr id="8" name="TextBox 7"/>
          <p:cNvSpPr txBox="1"/>
          <p:nvPr/>
        </p:nvSpPr>
        <p:spPr>
          <a:xfrm>
            <a:off x="7391400" y="5955268"/>
            <a:ext cx="1752600" cy="369332"/>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751872"/>
            <a:ext cx="6804248"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err="1" smtClean="0">
                <a:latin typeface="Times New Roman" pitchFamily="18" charset="0"/>
                <a:cs typeface="Times New Roman" pitchFamily="18" charset="0"/>
              </a:rPr>
              <a:t>Atlanto</a:t>
            </a:r>
            <a:r>
              <a:rPr lang="en-US" b="1" dirty="0" smtClean="0">
                <a:latin typeface="Times New Roman" pitchFamily="18" charset="0"/>
                <a:cs typeface="Times New Roman" pitchFamily="18" charset="0"/>
              </a:rPr>
              <a:t>-Occipital Joints</a:t>
            </a:r>
          </a:p>
          <a:p>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atlanto</a:t>
            </a:r>
            <a:r>
              <a:rPr lang="en-US" dirty="0" smtClean="0">
                <a:latin typeface="Times New Roman" pitchFamily="18" charset="0"/>
                <a:cs typeface="Times New Roman" pitchFamily="18" charset="0"/>
              </a:rPr>
              <a:t>-occipital joints are synovial joints that are formed between</a:t>
            </a:r>
          </a:p>
          <a:p>
            <a:r>
              <a:rPr lang="en-US" dirty="0" smtClean="0">
                <a:latin typeface="Times New Roman" pitchFamily="18" charset="0"/>
                <a:cs typeface="Times New Roman" pitchFamily="18" charset="0"/>
              </a:rPr>
              <a:t> the occipital </a:t>
            </a:r>
            <a:r>
              <a:rPr lang="en-US" dirty="0" err="1" smtClean="0">
                <a:latin typeface="Times New Roman" pitchFamily="18" charset="0"/>
                <a:cs typeface="Times New Roman" pitchFamily="18" charset="0"/>
              </a:rPr>
              <a:t>condyles</a:t>
            </a:r>
            <a:r>
              <a:rPr lang="en-US" dirty="0" smtClean="0">
                <a:latin typeface="Times New Roman" pitchFamily="18" charset="0"/>
                <a:cs typeface="Times New Roman" pitchFamily="18" charset="0"/>
              </a:rPr>
              <a:t>, above</a:t>
            </a:r>
          </a:p>
          <a:p>
            <a:r>
              <a:rPr lang="en-US" dirty="0" smtClean="0">
                <a:latin typeface="Times New Roman" pitchFamily="18" charset="0"/>
                <a:cs typeface="Times New Roman" pitchFamily="18" charset="0"/>
              </a:rPr>
              <a:t>the facets on the superior surfaces of the lateral masses of the atlas. They are enclosed by a capsule.</a:t>
            </a:r>
            <a:endParaRPr lang="en-US" dirty="0">
              <a:latin typeface="Times New Roman" pitchFamily="18" charset="0"/>
              <a:cs typeface="Times New Roman" pitchFamily="18" charset="0"/>
            </a:endParaRPr>
          </a:p>
        </p:txBody>
      </p:sp>
      <p:sp>
        <p:nvSpPr>
          <p:cNvPr id="3" name="Rectangle 2"/>
          <p:cNvSpPr/>
          <p:nvPr/>
        </p:nvSpPr>
        <p:spPr>
          <a:xfrm>
            <a:off x="35496" y="3275692"/>
            <a:ext cx="3237105"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latin typeface="Times New Roman" pitchFamily="18" charset="0"/>
                <a:cs typeface="Times New Roman" pitchFamily="18" charset="0"/>
              </a:rPr>
              <a:t>Joints of the Vertebral Column</a:t>
            </a:r>
          </a:p>
        </p:txBody>
      </p:sp>
      <p:sp>
        <p:nvSpPr>
          <p:cNvPr id="4" name="Rectangle 3"/>
          <p:cNvSpPr/>
          <p:nvPr/>
        </p:nvSpPr>
        <p:spPr>
          <a:xfrm>
            <a:off x="0" y="5241974"/>
            <a:ext cx="4572000" cy="92333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r>
              <a:rPr lang="en-US" b="1" dirty="0" smtClean="0">
                <a:latin typeface="Times New Roman" pitchFamily="18" charset="0"/>
                <a:cs typeface="Times New Roman" pitchFamily="18" charset="0"/>
              </a:rPr>
              <a:t>Ligaments</a:t>
            </a:r>
          </a:p>
          <a:p>
            <a:r>
              <a:rPr lang="en-US" dirty="0" smtClean="0">
                <a:latin typeface="Times New Roman" pitchFamily="18" charset="0"/>
                <a:cs typeface="Times New Roman" pitchFamily="18" charset="0"/>
              </a:rPr>
              <a:t>Anterior </a:t>
            </a:r>
            <a:r>
              <a:rPr lang="en-US" dirty="0" err="1" smtClean="0">
                <a:latin typeface="Times New Roman" pitchFamily="18" charset="0"/>
                <a:cs typeface="Times New Roman" pitchFamily="18" charset="0"/>
              </a:rPr>
              <a:t>atlanto</a:t>
            </a:r>
            <a:r>
              <a:rPr lang="en-US" dirty="0" smtClean="0">
                <a:latin typeface="Times New Roman" pitchFamily="18" charset="0"/>
                <a:cs typeface="Times New Roman" pitchFamily="18" charset="0"/>
              </a:rPr>
              <a:t>-occipital membrane </a:t>
            </a:r>
          </a:p>
          <a:p>
            <a:r>
              <a:rPr lang="en-US" dirty="0" smtClean="0">
                <a:latin typeface="Times New Roman" pitchFamily="18" charset="0"/>
                <a:cs typeface="Times New Roman" pitchFamily="18" charset="0"/>
              </a:rPr>
              <a:t>Posterior </a:t>
            </a:r>
            <a:r>
              <a:rPr lang="en-US" dirty="0" err="1" smtClean="0">
                <a:latin typeface="Times New Roman" pitchFamily="18" charset="0"/>
                <a:cs typeface="Times New Roman" pitchFamily="18" charset="0"/>
              </a:rPr>
              <a:t>atlanto</a:t>
            </a:r>
            <a:r>
              <a:rPr lang="en-US" dirty="0" smtClean="0">
                <a:latin typeface="Times New Roman" pitchFamily="18" charset="0"/>
                <a:cs typeface="Times New Roman" pitchFamily="18" charset="0"/>
              </a:rPr>
              <a:t>-occipital membrane</a:t>
            </a:r>
            <a:endParaRPr lang="en-US" dirty="0">
              <a:latin typeface="Times New Roman" pitchFamily="18" charset="0"/>
              <a:cs typeface="Times New Roman" pitchFamily="18" charset="0"/>
            </a:endParaRPr>
          </a:p>
        </p:txBody>
      </p:sp>
      <p:sp>
        <p:nvSpPr>
          <p:cNvPr id="5" name="Rectangle 4"/>
          <p:cNvSpPr/>
          <p:nvPr/>
        </p:nvSpPr>
        <p:spPr>
          <a:xfrm>
            <a:off x="0" y="6167045"/>
            <a:ext cx="6156176" cy="64633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smtClean="0">
                <a:latin typeface="Times New Roman" pitchFamily="18" charset="0"/>
                <a:cs typeface="Times New Roman" pitchFamily="18" charset="0"/>
              </a:rPr>
              <a:t>Movements</a:t>
            </a:r>
          </a:p>
          <a:p>
            <a:r>
              <a:rPr lang="en-US" dirty="0" smtClean="0">
                <a:latin typeface="Times New Roman" pitchFamily="18" charset="0"/>
                <a:cs typeface="Times New Roman" pitchFamily="18" charset="0"/>
              </a:rPr>
              <a:t>Flexion, extension, and lateral flexion. No rotation is possible</a:t>
            </a:r>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l="31003" t="17595" r="22929" b="45550"/>
          <a:stretch>
            <a:fillRect/>
          </a:stretch>
        </p:blipFill>
        <p:spPr bwMode="auto">
          <a:xfrm>
            <a:off x="0" y="-27384"/>
            <a:ext cx="9108504" cy="331236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31003" t="50670" r="22338" b="6806"/>
          <a:stretch>
            <a:fillRect/>
          </a:stretch>
        </p:blipFill>
        <p:spPr bwMode="auto">
          <a:xfrm>
            <a:off x="0" y="0"/>
            <a:ext cx="9144000" cy="3240360"/>
          </a:xfrm>
          <a:prstGeom prst="rect">
            <a:avLst/>
          </a:prstGeom>
          <a:noFill/>
          <a:ln w="9525">
            <a:noFill/>
            <a:miter lim="800000"/>
            <a:headEnd/>
            <a:tailEnd/>
          </a:ln>
        </p:spPr>
      </p:pic>
      <p:sp>
        <p:nvSpPr>
          <p:cNvPr id="2" name="Rectangle 1"/>
          <p:cNvSpPr/>
          <p:nvPr/>
        </p:nvSpPr>
        <p:spPr>
          <a:xfrm>
            <a:off x="0" y="2780928"/>
            <a:ext cx="9144000" cy="412420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800" b="1" dirty="0" err="1" smtClean="0">
                <a:latin typeface="Times New Roman" pitchFamily="18" charset="0"/>
                <a:cs typeface="Times New Roman" pitchFamily="18" charset="0"/>
              </a:rPr>
              <a:t>Atlantoaxial</a:t>
            </a:r>
            <a:r>
              <a:rPr lang="en-US" sz="2800" b="1" dirty="0" smtClean="0">
                <a:latin typeface="Times New Roman" pitchFamily="18" charset="0"/>
                <a:cs typeface="Times New Roman" pitchFamily="18" charset="0"/>
              </a:rPr>
              <a:t> Joints</a:t>
            </a:r>
          </a:p>
          <a:p>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atlantoaxial</a:t>
            </a:r>
            <a:r>
              <a:rPr lang="en-US" dirty="0" smtClean="0">
                <a:latin typeface="Times New Roman" pitchFamily="18" charset="0"/>
                <a:cs typeface="Times New Roman" pitchFamily="18" charset="0"/>
              </a:rPr>
              <a:t> joints are three synovial joints:</a:t>
            </a:r>
          </a:p>
          <a:p>
            <a:r>
              <a:rPr lang="en-US" b="1" dirty="0" smtClean="0">
                <a:latin typeface="Times New Roman" pitchFamily="18" charset="0"/>
                <a:cs typeface="Times New Roman" pitchFamily="18" charset="0"/>
              </a:rPr>
              <a:t> one is between</a:t>
            </a:r>
          </a:p>
          <a:p>
            <a:r>
              <a:rPr lang="en-US" b="1" dirty="0" smtClean="0">
                <a:latin typeface="Times New Roman" pitchFamily="18" charset="0"/>
                <a:cs typeface="Times New Roman" pitchFamily="18" charset="0"/>
              </a:rPr>
              <a:t> the </a:t>
            </a:r>
            <a:r>
              <a:rPr lang="en-US" b="1" dirty="0" err="1" smtClean="0">
                <a:latin typeface="Times New Roman" pitchFamily="18" charset="0"/>
                <a:cs typeface="Times New Roman" pitchFamily="18" charset="0"/>
              </a:rPr>
              <a:t>odontoid</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processand</a:t>
            </a:r>
            <a:r>
              <a:rPr lang="en-US" b="1" dirty="0" smtClean="0">
                <a:latin typeface="Times New Roman" pitchFamily="18" charset="0"/>
                <a:cs typeface="Times New Roman" pitchFamily="18" charset="0"/>
              </a:rPr>
              <a:t> the anterior arch of the atlas</a:t>
            </a:r>
          </a:p>
          <a:p>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other two are </a:t>
            </a:r>
            <a:r>
              <a:rPr lang="en-US" b="1" dirty="0" smtClean="0">
                <a:latin typeface="Times New Roman" pitchFamily="18" charset="0"/>
                <a:cs typeface="Times New Roman" pitchFamily="18" charset="0"/>
              </a:rPr>
              <a:t>between the lateral masses of the bones </a:t>
            </a:r>
          </a:p>
          <a:p>
            <a:r>
              <a:rPr lang="en-US" dirty="0" smtClean="0">
                <a:latin typeface="Times New Roman" pitchFamily="18" charset="0"/>
                <a:cs typeface="Times New Roman" pitchFamily="18" charset="0"/>
              </a:rPr>
              <a:t>The joints are enclosed by capsules.</a:t>
            </a:r>
          </a:p>
          <a:p>
            <a:r>
              <a:rPr lang="en-US" b="1" dirty="0" smtClean="0">
                <a:latin typeface="Times New Roman" pitchFamily="18" charset="0"/>
                <a:cs typeface="Times New Roman" pitchFamily="18" charset="0"/>
              </a:rPr>
              <a:t>Ligaments</a:t>
            </a:r>
          </a:p>
          <a:p>
            <a:r>
              <a:rPr lang="en-US" b="1" dirty="0" smtClean="0">
                <a:latin typeface="Times New Roman" pitchFamily="18" charset="0"/>
                <a:cs typeface="Times New Roman" pitchFamily="18" charset="0"/>
              </a:rPr>
              <a:t>Apical ligament</a:t>
            </a:r>
            <a:r>
              <a:rPr lang="en-US" dirty="0" smtClean="0">
                <a:latin typeface="Times New Roman" pitchFamily="18" charset="0"/>
                <a:cs typeface="Times New Roman" pitchFamily="18" charset="0"/>
              </a:rPr>
              <a:t>: connects the apex of the </a:t>
            </a:r>
            <a:r>
              <a:rPr lang="en-US" dirty="0" err="1" smtClean="0">
                <a:latin typeface="Times New Roman" pitchFamily="18" charset="0"/>
                <a:cs typeface="Times New Roman" pitchFamily="18" charset="0"/>
              </a:rPr>
              <a:t>odontoid</a:t>
            </a:r>
            <a:r>
              <a:rPr lang="en-US" dirty="0" smtClean="0">
                <a:latin typeface="Times New Roman" pitchFamily="18" charset="0"/>
                <a:cs typeface="Times New Roman" pitchFamily="18" charset="0"/>
              </a:rPr>
              <a:t> process to the anterior margin of the foramen magnum.</a:t>
            </a:r>
          </a:p>
          <a:p>
            <a:r>
              <a:rPr lang="en-US" b="1" dirty="0" smtClean="0">
                <a:latin typeface="Times New Roman" pitchFamily="18" charset="0"/>
                <a:cs typeface="Times New Roman" pitchFamily="18" charset="0"/>
              </a:rPr>
              <a:t>Alar ligaments</a:t>
            </a:r>
            <a:r>
              <a:rPr lang="en-US" dirty="0" smtClean="0">
                <a:latin typeface="Times New Roman" pitchFamily="18" charset="0"/>
                <a:cs typeface="Times New Roman" pitchFamily="18" charset="0"/>
              </a:rPr>
              <a:t>:</a:t>
            </a:r>
          </a:p>
          <a:p>
            <a:r>
              <a:rPr lang="en-US" b="1" dirty="0" smtClean="0">
                <a:latin typeface="Times New Roman" pitchFamily="18" charset="0"/>
                <a:cs typeface="Times New Roman" pitchFamily="18" charset="0"/>
              </a:rPr>
              <a:t>Cruciate ligament: </a:t>
            </a:r>
            <a:r>
              <a:rPr lang="en-US" dirty="0" smtClean="0">
                <a:latin typeface="Times New Roman" pitchFamily="18" charset="0"/>
                <a:cs typeface="Times New Roman" pitchFamily="18" charset="0"/>
              </a:rPr>
              <a:t>This ligament consists of a transverse part and a vertical part.</a:t>
            </a:r>
          </a:p>
          <a:p>
            <a:r>
              <a:rPr lang="en-US" b="1" dirty="0" err="1" smtClean="0">
                <a:latin typeface="Times New Roman" pitchFamily="18" charset="0"/>
                <a:cs typeface="Times New Roman" pitchFamily="18" charset="0"/>
              </a:rPr>
              <a:t>Membrana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tectoria</a:t>
            </a:r>
            <a:r>
              <a:rPr lang="en-US" dirty="0" smtClean="0">
                <a:latin typeface="Times New Roman" pitchFamily="18" charset="0"/>
                <a:cs typeface="Times New Roman" pitchFamily="18" charset="0"/>
              </a:rPr>
              <a:t>: This is an upward continuation of the posterior longitudinal ligament. </a:t>
            </a:r>
          </a:p>
          <a:p>
            <a:r>
              <a:rPr lang="en-US" dirty="0" smtClean="0">
                <a:latin typeface="Times New Roman" pitchFamily="18" charset="0"/>
                <a:cs typeface="Times New Roman" pitchFamily="18" charset="0"/>
              </a:rPr>
              <a:t>Movements</a:t>
            </a:r>
          </a:p>
          <a:p>
            <a:r>
              <a:rPr lang="en-US" b="1" dirty="0" smtClean="0">
                <a:latin typeface="Times New Roman" pitchFamily="18" charset="0"/>
                <a:cs typeface="Times New Roman" pitchFamily="18" charset="0"/>
              </a:rPr>
              <a:t>There can be extensive rotation of the atlas and thus of the head on the axis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96" y="-27384"/>
            <a:ext cx="3672408"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smtClean="0">
                <a:latin typeface="Times New Roman" pitchFamily="18" charset="0"/>
                <a:cs typeface="Times New Roman" pitchFamily="18" charset="0"/>
              </a:rPr>
              <a:t>A typical vertebra consists of</a:t>
            </a:r>
            <a:r>
              <a:rPr lang="en-US" dirty="0" smtClean="0"/>
              <a:t>:</a:t>
            </a:r>
          </a:p>
          <a:p>
            <a:r>
              <a:rPr lang="en-US" dirty="0" smtClean="0"/>
              <a:t> </a:t>
            </a:r>
            <a:r>
              <a:rPr lang="en-US" b="1" dirty="0" smtClean="0">
                <a:latin typeface="Times New Roman" pitchFamily="18" charset="0"/>
                <a:cs typeface="Times New Roman" pitchFamily="18" charset="0"/>
              </a:rPr>
              <a:t>1-a rounded body anteriorly </a:t>
            </a:r>
          </a:p>
          <a:p>
            <a:r>
              <a:rPr lang="en-US" b="1" dirty="0" smtClean="0">
                <a:latin typeface="Times New Roman" pitchFamily="18" charset="0"/>
                <a:cs typeface="Times New Roman" pitchFamily="18" charset="0"/>
              </a:rPr>
              <a:t>2-a vertebral arch posteriorly. </a:t>
            </a:r>
          </a:p>
          <a:p>
            <a:r>
              <a:rPr lang="en-US" dirty="0" smtClean="0"/>
              <a:t>They enclose a space called </a:t>
            </a:r>
          </a:p>
          <a:p>
            <a:pPr algn="ctr"/>
            <a:r>
              <a:rPr lang="en-US" b="1" dirty="0">
                <a:latin typeface="Times New Roman" pitchFamily="18" charset="0"/>
                <a:cs typeface="Times New Roman" pitchFamily="18" charset="0"/>
              </a:rPr>
              <a:t>T</a:t>
            </a:r>
            <a:r>
              <a:rPr lang="en-US" b="1" dirty="0" smtClean="0">
                <a:latin typeface="Times New Roman" pitchFamily="18" charset="0"/>
                <a:cs typeface="Times New Roman" pitchFamily="18" charset="0"/>
              </a:rPr>
              <a:t>he vertebral foramen</a:t>
            </a:r>
          </a:p>
          <a:p>
            <a:pPr algn="ctr"/>
            <a:r>
              <a:rPr lang="en-US" dirty="0" smtClean="0"/>
              <a:t> through which run the spinal cord and its coverings</a:t>
            </a:r>
          </a:p>
          <a:p>
            <a:r>
              <a:rPr lang="en-US" dirty="0" smtClean="0"/>
              <a:t> </a:t>
            </a:r>
            <a:endParaRPr lang="en-US" dirty="0"/>
          </a:p>
        </p:txBody>
      </p:sp>
      <p:sp>
        <p:nvSpPr>
          <p:cNvPr id="4" name="Rectangle 3"/>
          <p:cNvSpPr/>
          <p:nvPr/>
        </p:nvSpPr>
        <p:spPr>
          <a:xfrm>
            <a:off x="-36512" y="2348880"/>
            <a:ext cx="4320480"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smtClean="0">
                <a:latin typeface="Times New Roman" pitchFamily="18" charset="0"/>
                <a:cs typeface="Times New Roman" pitchFamily="18" charset="0"/>
              </a:rPr>
              <a:t>The vertebral arch gives rise </a:t>
            </a:r>
            <a:r>
              <a:rPr lang="en-US" b="1" i="1" u="sng" dirty="0" smtClean="0">
                <a:latin typeface="Times New Roman" pitchFamily="18" charset="0"/>
                <a:cs typeface="Times New Roman" pitchFamily="18" charset="0"/>
              </a:rPr>
              <a:t>to seven processes:</a:t>
            </a:r>
          </a:p>
          <a:p>
            <a:r>
              <a:rPr lang="en-US" sz="2800" b="1" dirty="0" smtClean="0">
                <a:latin typeface="Times New Roman" pitchFamily="18" charset="0"/>
                <a:cs typeface="Times New Roman" pitchFamily="18" charset="0"/>
              </a:rPr>
              <a:t>a-One </a:t>
            </a:r>
            <a:r>
              <a:rPr lang="en-US" sz="2800" b="1" dirty="0" err="1" smtClean="0">
                <a:latin typeface="Times New Roman" pitchFamily="18" charset="0"/>
                <a:cs typeface="Times New Roman" pitchFamily="18" charset="0"/>
              </a:rPr>
              <a:t>spinous</a:t>
            </a:r>
            <a:endParaRPr lang="en-US" sz="2800" b="1"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b-Two transverse</a:t>
            </a:r>
          </a:p>
          <a:p>
            <a:r>
              <a:rPr lang="en-US" sz="2800" b="1" dirty="0" smtClean="0">
                <a:latin typeface="Times New Roman" pitchFamily="18" charset="0"/>
                <a:cs typeface="Times New Roman" pitchFamily="18" charset="0"/>
              </a:rPr>
              <a:t>c- Four articular</a:t>
            </a:r>
          </a:p>
        </p:txBody>
      </p:sp>
      <p:sp>
        <p:nvSpPr>
          <p:cNvPr id="5" name="Rectangle 4"/>
          <p:cNvSpPr/>
          <p:nvPr/>
        </p:nvSpPr>
        <p:spPr>
          <a:xfrm>
            <a:off x="-18256" y="4433044"/>
            <a:ext cx="7542584"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buFont typeface="Wingdings" pitchFamily="2" charset="2"/>
              <a:buChar char="v"/>
            </a:pPr>
            <a:r>
              <a:rPr lang="en-US" b="1" dirty="0" smtClean="0">
                <a:latin typeface="Times New Roman" pitchFamily="18" charset="0"/>
                <a:cs typeface="Times New Roman" pitchFamily="18" charset="0"/>
              </a:rPr>
              <a:t>The </a:t>
            </a:r>
            <a:r>
              <a:rPr lang="en-US" b="1" dirty="0" err="1" smtClean="0">
                <a:latin typeface="Times New Roman" pitchFamily="18" charset="0"/>
                <a:cs typeface="Times New Roman" pitchFamily="18" charset="0"/>
              </a:rPr>
              <a:t>spinous</a:t>
            </a:r>
            <a:r>
              <a:rPr lang="en-US" b="1" dirty="0" smtClean="0">
                <a:latin typeface="Times New Roman" pitchFamily="18" charset="0"/>
                <a:cs typeface="Times New Roman" pitchFamily="18" charset="0"/>
              </a:rPr>
              <a:t> process </a:t>
            </a:r>
            <a:r>
              <a:rPr lang="en-US" dirty="0" smtClean="0">
                <a:latin typeface="Times New Roman" pitchFamily="18" charset="0"/>
                <a:cs typeface="Times New Roman" pitchFamily="18" charset="0"/>
              </a:rPr>
              <a:t>is directed </a:t>
            </a:r>
            <a:r>
              <a:rPr lang="en-US" b="1" i="1" u="sng" dirty="0" smtClean="0">
                <a:latin typeface="Times New Roman" pitchFamily="18" charset="0"/>
                <a:cs typeface="Times New Roman" pitchFamily="18" charset="0"/>
              </a:rPr>
              <a:t>posteriorly</a:t>
            </a:r>
          </a:p>
          <a:p>
            <a:pPr algn="ct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from the junction of the two </a:t>
            </a:r>
            <a:r>
              <a:rPr lang="en-US" b="1" dirty="0" err="1" smtClean="0">
                <a:latin typeface="Times New Roman" pitchFamily="18" charset="0"/>
                <a:cs typeface="Times New Roman" pitchFamily="18" charset="0"/>
              </a:rPr>
              <a:t>laminae</a:t>
            </a:r>
            <a:r>
              <a:rPr lang="en-US" b="1" dirty="0" smtClean="0">
                <a:latin typeface="Times New Roman" pitchFamily="18" charset="0"/>
                <a:cs typeface="Times New Roman" pitchFamily="18" charset="0"/>
              </a:rPr>
              <a:t>.</a:t>
            </a:r>
          </a:p>
          <a:p>
            <a:pPr>
              <a:buFont typeface="Wingdings" pitchFamily="2" charset="2"/>
              <a:buChar char="v"/>
            </a:pPr>
            <a:r>
              <a:rPr lang="en-US" b="1" dirty="0" smtClean="0">
                <a:latin typeface="Times New Roman" pitchFamily="18" charset="0"/>
                <a:cs typeface="Times New Roman" pitchFamily="18" charset="0"/>
              </a:rPr>
              <a:t>The transverse processes </a:t>
            </a:r>
            <a:r>
              <a:rPr lang="en-US" dirty="0" smtClean="0">
                <a:latin typeface="Times New Roman" pitchFamily="18" charset="0"/>
                <a:cs typeface="Times New Roman" pitchFamily="18" charset="0"/>
              </a:rPr>
              <a:t>are directed </a:t>
            </a:r>
            <a:r>
              <a:rPr lang="en-US" b="1" dirty="0" smtClean="0">
                <a:latin typeface="Times New Roman" pitchFamily="18" charset="0"/>
                <a:cs typeface="Times New Roman" pitchFamily="18" charset="0"/>
              </a:rPr>
              <a:t>laterally </a:t>
            </a:r>
          </a:p>
          <a:p>
            <a:pPr algn="ctr"/>
            <a:r>
              <a:rPr lang="en-US" b="1" dirty="0" smtClean="0">
                <a:latin typeface="Times New Roman" pitchFamily="18" charset="0"/>
                <a:cs typeface="Times New Roman" pitchFamily="18" charset="0"/>
              </a:rPr>
              <a:t>from the junction of the </a:t>
            </a:r>
            <a:r>
              <a:rPr lang="en-US" b="1" dirty="0" err="1" smtClean="0">
                <a:latin typeface="Times New Roman" pitchFamily="18" charset="0"/>
                <a:cs typeface="Times New Roman" pitchFamily="18" charset="0"/>
              </a:rPr>
              <a:t>laminae</a:t>
            </a:r>
            <a:r>
              <a:rPr lang="en-US" b="1" dirty="0" smtClean="0">
                <a:latin typeface="Times New Roman" pitchFamily="18" charset="0"/>
                <a:cs typeface="Times New Roman" pitchFamily="18" charset="0"/>
              </a:rPr>
              <a:t> and the pedicles</a:t>
            </a:r>
          </a:p>
          <a:p>
            <a:r>
              <a:rPr lang="en-US" dirty="0" smtClean="0">
                <a:latin typeface="Times New Roman" pitchFamily="18" charset="0"/>
                <a:cs typeface="Times New Roman" pitchFamily="18" charset="0"/>
              </a:rPr>
              <a:t>The articular processes are vertically arranged and consist of:</a:t>
            </a:r>
          </a:p>
          <a:p>
            <a:pPr algn="ctr"/>
            <a:r>
              <a:rPr lang="en-US" b="1" dirty="0">
                <a:latin typeface="Times New Roman" pitchFamily="18" charset="0"/>
                <a:cs typeface="Times New Roman" pitchFamily="18" charset="0"/>
              </a:rPr>
              <a:t>T</a:t>
            </a:r>
            <a:r>
              <a:rPr lang="en-US" b="1" dirty="0" smtClean="0">
                <a:latin typeface="Times New Roman" pitchFamily="18" charset="0"/>
                <a:cs typeface="Times New Roman" pitchFamily="18" charset="0"/>
              </a:rPr>
              <a:t>wo superior </a:t>
            </a:r>
            <a:r>
              <a:rPr lang="en-US" dirty="0" smtClean="0">
                <a:latin typeface="Times New Roman" pitchFamily="18" charset="0"/>
                <a:cs typeface="Times New Roman" pitchFamily="18" charset="0"/>
              </a:rPr>
              <a:t>&amp; </a:t>
            </a:r>
            <a:r>
              <a:rPr lang="en-US" b="1" dirty="0" smtClean="0">
                <a:latin typeface="Times New Roman" pitchFamily="18" charset="0"/>
                <a:cs typeface="Times New Roman" pitchFamily="18" charset="0"/>
              </a:rPr>
              <a:t>Two inferior processes</a:t>
            </a:r>
          </a:p>
          <a:p>
            <a:pPr algn="ct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They arise from the junction of the </a:t>
            </a:r>
            <a:r>
              <a:rPr lang="en-US" b="1" dirty="0" err="1" smtClean="0">
                <a:latin typeface="Times New Roman" pitchFamily="18" charset="0"/>
                <a:cs typeface="Times New Roman" pitchFamily="18" charset="0"/>
              </a:rPr>
              <a:t>laminae</a:t>
            </a:r>
            <a:r>
              <a:rPr lang="en-US" b="1" dirty="0" smtClean="0">
                <a:latin typeface="Times New Roman" pitchFamily="18" charset="0"/>
                <a:cs typeface="Times New Roman" pitchFamily="18" charset="0"/>
              </a:rPr>
              <a:t> and the pedicles</a:t>
            </a:r>
          </a:p>
          <a:p>
            <a:r>
              <a:rPr lang="en-US" dirty="0" smtClean="0">
                <a:latin typeface="Times New Roman" pitchFamily="18" charset="0"/>
                <a:cs typeface="Times New Roman" pitchFamily="18" charset="0"/>
              </a:rPr>
              <a:t>.</a:t>
            </a:r>
          </a:p>
        </p:txBody>
      </p:sp>
      <p:pic>
        <p:nvPicPr>
          <p:cNvPr id="6" name="Picture 2"/>
          <p:cNvPicPr>
            <a:picLocks noChangeAspect="1" noChangeArrowheads="1"/>
          </p:cNvPicPr>
          <p:nvPr/>
        </p:nvPicPr>
        <p:blipFill>
          <a:blip r:embed="rId2" cstate="print"/>
          <a:srcRect l="41044" t="22320" r="9344" b="43660"/>
          <a:stretch>
            <a:fillRect/>
          </a:stretch>
        </p:blipFill>
        <p:spPr bwMode="auto">
          <a:xfrm>
            <a:off x="3779912" y="0"/>
            <a:ext cx="5364088" cy="4365104"/>
          </a:xfrm>
          <a:prstGeom prst="rect">
            <a:avLst/>
          </a:prstGeom>
          <a:noFill/>
          <a:ln w="9525">
            <a:noFill/>
            <a:miter lim="800000"/>
            <a:headEnd/>
            <a:tailEnd/>
          </a:ln>
        </p:spPr>
      </p:pic>
      <p:sp>
        <p:nvSpPr>
          <p:cNvPr id="11" name="5-Point Star 10"/>
          <p:cNvSpPr/>
          <p:nvPr/>
        </p:nvSpPr>
        <p:spPr>
          <a:xfrm>
            <a:off x="2987824" y="188640"/>
            <a:ext cx="288032" cy="2663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6588224" y="2492896"/>
            <a:ext cx="288032" cy="266328"/>
          </a:xfrm>
          <a:prstGeom prst="star5">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6372200" y="620688"/>
            <a:ext cx="288032" cy="2663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3059832" y="548680"/>
            <a:ext cx="288032" cy="266328"/>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2267744" y="2996952"/>
            <a:ext cx="432048" cy="338336"/>
          </a:xfrm>
          <a:prstGeom prst="star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5364088" y="4026768"/>
            <a:ext cx="432048" cy="338336"/>
          </a:xfrm>
          <a:prstGeom prst="star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2843808" y="3378696"/>
            <a:ext cx="360040" cy="41034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3851920" y="2154560"/>
            <a:ext cx="360040" cy="41034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flipV="1">
            <a:off x="2699792" y="3933056"/>
            <a:ext cx="288032" cy="288032"/>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flipV="1">
            <a:off x="6516216" y="0"/>
            <a:ext cx="288032" cy="288032"/>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flipV="1">
            <a:off x="7884368" y="0"/>
            <a:ext cx="288032" cy="288032"/>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flipV="1">
            <a:off x="7956376" y="3284984"/>
            <a:ext cx="288032" cy="288032"/>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flipV="1">
            <a:off x="6588224" y="4005064"/>
            <a:ext cx="288032" cy="288032"/>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579"/>
            <a:ext cx="4572000" cy="203132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r>
              <a:rPr lang="en-US" dirty="0" smtClean="0">
                <a:latin typeface="Times New Roman" pitchFamily="18" charset="0"/>
                <a:cs typeface="Times New Roman" pitchFamily="18" charset="0"/>
              </a:rPr>
              <a:t>The upper and lower surfaces of the bodies of adjacent vertebrae are covered by thin plates of hyaline cartilage. Sandwiched between the plates of hyaline cartilage is an intervertebral disc of </a:t>
            </a:r>
            <a:r>
              <a:rPr lang="en-US" dirty="0" err="1" smtClean="0">
                <a:latin typeface="Times New Roman" pitchFamily="18" charset="0"/>
                <a:cs typeface="Times New Roman" pitchFamily="18" charset="0"/>
              </a:rPr>
              <a:t>fibrocartilage</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The collagen fibers of the disc strongly unite the bodies of the two vertebrae.</a:t>
            </a:r>
          </a:p>
        </p:txBody>
      </p:sp>
      <p:sp>
        <p:nvSpPr>
          <p:cNvPr id="3" name="Rectangle 2"/>
          <p:cNvSpPr/>
          <p:nvPr/>
        </p:nvSpPr>
        <p:spPr>
          <a:xfrm>
            <a:off x="0" y="0"/>
            <a:ext cx="3648435"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dirty="0" smtClean="0">
                <a:latin typeface="Times New Roman" pitchFamily="18" charset="0"/>
                <a:cs typeface="Times New Roman" pitchFamily="18" charset="0"/>
              </a:rPr>
              <a:t>Joints Between Two Vertebral Bodies</a:t>
            </a:r>
          </a:p>
        </p:txBody>
      </p:sp>
      <p:sp>
        <p:nvSpPr>
          <p:cNvPr id="4" name="Rectangle 3"/>
          <p:cNvSpPr/>
          <p:nvPr/>
        </p:nvSpPr>
        <p:spPr>
          <a:xfrm>
            <a:off x="35496" y="2638067"/>
            <a:ext cx="4572000" cy="424731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r>
              <a:rPr lang="en-US" b="1" dirty="0" smtClean="0">
                <a:latin typeface="Times New Roman" pitchFamily="18" charset="0"/>
                <a:cs typeface="Times New Roman" pitchFamily="18" charset="0"/>
              </a:rPr>
              <a:t>Ligaments</a:t>
            </a:r>
          </a:p>
          <a:p>
            <a:pPr algn="ctr"/>
            <a:r>
              <a:rPr lang="en-US" b="1" dirty="0" smtClean="0">
                <a:latin typeface="Times New Roman" pitchFamily="18" charset="0"/>
                <a:cs typeface="Times New Roman" pitchFamily="18" charset="0"/>
              </a:rPr>
              <a:t>The anterior and posterior longitudinal ligaments</a:t>
            </a:r>
          </a:p>
          <a:p>
            <a:r>
              <a:rPr lang="en-US" dirty="0" smtClean="0">
                <a:latin typeface="Times New Roman" pitchFamily="18" charset="0"/>
                <a:cs typeface="Times New Roman" pitchFamily="18" charset="0"/>
              </a:rPr>
              <a:t> run as continuous bands down the anterior and posterior surfaces of the vertebral column from the skull to the sacrum </a:t>
            </a:r>
          </a:p>
          <a:p>
            <a:r>
              <a:rPr lang="en-US" dirty="0" smtClean="0">
                <a:latin typeface="Times New Roman" pitchFamily="18" charset="0"/>
                <a:cs typeface="Times New Roman" pitchFamily="18" charset="0"/>
              </a:rPr>
              <a:t>The anterior ligament is </a:t>
            </a:r>
            <a:r>
              <a:rPr lang="en-US" b="1" dirty="0" smtClean="0">
                <a:latin typeface="Times New Roman" pitchFamily="18" charset="0"/>
                <a:cs typeface="Times New Roman" pitchFamily="18" charset="0"/>
              </a:rPr>
              <a:t>wide and is strongly </a:t>
            </a:r>
            <a:r>
              <a:rPr lang="en-US" dirty="0" smtClean="0">
                <a:latin typeface="Times New Roman" pitchFamily="18" charset="0"/>
                <a:cs typeface="Times New Roman" pitchFamily="18" charset="0"/>
              </a:rPr>
              <a:t>attached to </a:t>
            </a:r>
            <a:r>
              <a:rPr lang="en-US" b="1" dirty="0" smtClean="0">
                <a:latin typeface="Times New Roman" pitchFamily="18" charset="0"/>
                <a:cs typeface="Times New Roman" pitchFamily="18" charset="0"/>
              </a:rPr>
              <a:t>the front and sides of the vertebral bodies</a:t>
            </a:r>
            <a:r>
              <a:rPr lang="en-US" dirty="0" smtClean="0">
                <a:latin typeface="Times New Roman" pitchFamily="18" charset="0"/>
                <a:cs typeface="Times New Roman" pitchFamily="18" charset="0"/>
              </a:rPr>
              <a:t> and to the intervertebral discs. The posterior ligament </a:t>
            </a:r>
            <a:r>
              <a:rPr lang="en-US" b="1" dirty="0" smtClean="0">
                <a:latin typeface="Times New Roman" pitchFamily="18" charset="0"/>
                <a:cs typeface="Times New Roman" pitchFamily="18" charset="0"/>
              </a:rPr>
              <a:t>is weak </a:t>
            </a:r>
            <a:r>
              <a:rPr lang="en-US" dirty="0" smtClean="0">
                <a:latin typeface="Times New Roman" pitchFamily="18" charset="0"/>
                <a:cs typeface="Times New Roman" pitchFamily="18" charset="0"/>
              </a:rPr>
              <a:t>and narrow and is attached to the posterior borders </a:t>
            </a:r>
            <a:r>
              <a:rPr lang="en-US" b="1" dirty="0" smtClean="0">
                <a:latin typeface="Times New Roman" pitchFamily="18" charset="0"/>
                <a:cs typeface="Times New Roman" pitchFamily="18" charset="0"/>
              </a:rPr>
              <a:t>of the discs</a:t>
            </a:r>
            <a:r>
              <a:rPr lang="en-US" dirty="0" smtClean="0">
                <a:latin typeface="Times New Roman" pitchFamily="18" charset="0"/>
                <a:cs typeface="Times New Roman" pitchFamily="18" charset="0"/>
              </a:rPr>
              <a:t>. These ligaments hold </a:t>
            </a:r>
            <a:r>
              <a:rPr lang="en-US" b="1" dirty="0" smtClean="0">
                <a:latin typeface="Times New Roman" pitchFamily="18" charset="0"/>
                <a:cs typeface="Times New Roman" pitchFamily="18" charset="0"/>
              </a:rPr>
              <a:t>the vertebrae firmly </a:t>
            </a:r>
            <a:r>
              <a:rPr lang="en-US" dirty="0" smtClean="0">
                <a:latin typeface="Times New Roman" pitchFamily="18" charset="0"/>
                <a:cs typeface="Times New Roman" pitchFamily="18" charset="0"/>
              </a:rPr>
              <a:t>together but at the same time </a:t>
            </a:r>
            <a:r>
              <a:rPr lang="en-US" b="1" dirty="0" smtClean="0">
                <a:latin typeface="Times New Roman" pitchFamily="18" charset="0"/>
                <a:cs typeface="Times New Roman" pitchFamily="18" charset="0"/>
              </a:rPr>
              <a:t>permit a</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small amount of movement to take place between them.</a:t>
            </a:r>
            <a:endParaRPr lang="en-US"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4644008" y="0"/>
            <a:ext cx="4499992" cy="6669360"/>
          </a:xfrm>
          <a:prstGeom prst="rect">
            <a:avLst/>
          </a:prstGeom>
          <a:noFill/>
          <a:ln w="9525">
            <a:noFill/>
            <a:miter lim="800000"/>
            <a:headEnd/>
            <a:tailEnd/>
          </a:ln>
        </p:spPr>
      </p:pic>
      <p:cxnSp>
        <p:nvCxnSpPr>
          <p:cNvPr id="7" name="Straight Arrow Connector 6"/>
          <p:cNvCxnSpPr/>
          <p:nvPr/>
        </p:nvCxnSpPr>
        <p:spPr>
          <a:xfrm flipV="1">
            <a:off x="4572000" y="2132856"/>
            <a:ext cx="2232248"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427984" y="2852936"/>
            <a:ext cx="352839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l="55809" t="30825" r="23519" b="19091"/>
          <a:stretch>
            <a:fillRect/>
          </a:stretch>
        </p:blipFill>
        <p:spPr bwMode="auto">
          <a:xfrm>
            <a:off x="5724128" y="620688"/>
            <a:ext cx="3240360" cy="5760640"/>
          </a:xfrm>
          <a:prstGeom prst="rect">
            <a:avLst/>
          </a:prstGeom>
          <a:noFill/>
          <a:ln w="9525">
            <a:noFill/>
            <a:miter lim="800000"/>
            <a:headEnd/>
            <a:tailEnd/>
          </a:ln>
        </p:spPr>
      </p:pic>
      <p:sp>
        <p:nvSpPr>
          <p:cNvPr id="3" name="Rectangle 2"/>
          <p:cNvSpPr/>
          <p:nvPr/>
        </p:nvSpPr>
        <p:spPr>
          <a:xfrm>
            <a:off x="0" y="1988840"/>
            <a:ext cx="5796136" cy="46474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1400" dirty="0" smtClean="0">
                <a:latin typeface="Times New Roman" pitchFamily="18" charset="0"/>
                <a:cs typeface="Times New Roman" pitchFamily="18" charset="0"/>
              </a:rPr>
              <a:t>Ligaments</a:t>
            </a:r>
          </a:p>
          <a:p>
            <a:r>
              <a:rPr lang="en-US" sz="2400" b="1" dirty="0" smtClean="0">
                <a:latin typeface="Times New Roman" pitchFamily="18" charset="0"/>
                <a:cs typeface="Times New Roman" pitchFamily="18" charset="0"/>
              </a:rPr>
              <a:t>1-Supraspinous ligament:</a:t>
            </a:r>
          </a:p>
          <a:p>
            <a:r>
              <a:rPr lang="en-US" dirty="0" smtClean="0">
                <a:latin typeface="Times New Roman" pitchFamily="18" charset="0"/>
                <a:cs typeface="Times New Roman" pitchFamily="18" charset="0"/>
              </a:rPr>
              <a:t>This runs between the tips of adjacent spines.</a:t>
            </a:r>
          </a:p>
          <a:p>
            <a:r>
              <a:rPr lang="en-US" sz="2400" b="1" dirty="0" smtClean="0">
                <a:latin typeface="Times New Roman" pitchFamily="18" charset="0"/>
                <a:cs typeface="Times New Roman" pitchFamily="18" charset="0"/>
              </a:rPr>
              <a:t>2-Interspinous ligament:</a:t>
            </a:r>
          </a:p>
          <a:p>
            <a:r>
              <a:rPr lang="en-US" dirty="0" smtClean="0">
                <a:latin typeface="Times New Roman" pitchFamily="18" charset="0"/>
                <a:cs typeface="Times New Roman" pitchFamily="18" charset="0"/>
              </a:rPr>
              <a:t>This connects adjacent spines.</a:t>
            </a:r>
          </a:p>
          <a:p>
            <a:r>
              <a:rPr lang="en-US" sz="2400" b="1" dirty="0" smtClean="0">
                <a:latin typeface="Times New Roman" pitchFamily="18" charset="0"/>
                <a:cs typeface="Times New Roman" pitchFamily="18" charset="0"/>
              </a:rPr>
              <a:t>3-Intertransverse ligaments: </a:t>
            </a:r>
          </a:p>
          <a:p>
            <a:r>
              <a:rPr lang="en-US" dirty="0" smtClean="0">
                <a:latin typeface="Times New Roman" pitchFamily="18" charset="0"/>
                <a:cs typeface="Times New Roman" pitchFamily="18" charset="0"/>
              </a:rPr>
              <a:t>These run between adjacent transverse processes.</a:t>
            </a:r>
          </a:p>
          <a:p>
            <a:r>
              <a:rPr lang="en-US" sz="2400" b="1" dirty="0" smtClean="0">
                <a:latin typeface="Times New Roman" pitchFamily="18" charset="0"/>
                <a:cs typeface="Times New Roman" pitchFamily="18" charset="0"/>
              </a:rPr>
              <a:t>5-Ligamentum </a:t>
            </a:r>
            <a:r>
              <a:rPr lang="en-US" sz="2400" b="1" dirty="0" err="1" smtClean="0">
                <a:latin typeface="Times New Roman" pitchFamily="18" charset="0"/>
                <a:cs typeface="Times New Roman" pitchFamily="18" charset="0"/>
              </a:rPr>
              <a:t>flavum</a:t>
            </a:r>
            <a:r>
              <a:rPr lang="en-US" sz="2400" b="1"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This connects the </a:t>
            </a:r>
            <a:r>
              <a:rPr lang="en-US" dirty="0" err="1" smtClean="0">
                <a:latin typeface="Times New Roman" pitchFamily="18" charset="0"/>
                <a:cs typeface="Times New Roman" pitchFamily="18" charset="0"/>
              </a:rPr>
              <a:t>laminae</a:t>
            </a:r>
            <a:r>
              <a:rPr lang="en-US" dirty="0" smtClean="0">
                <a:latin typeface="Times New Roman" pitchFamily="18" charset="0"/>
                <a:cs typeface="Times New Roman" pitchFamily="18" charset="0"/>
              </a:rPr>
              <a:t> of adjacent vertebrae.</a:t>
            </a:r>
          </a:p>
          <a:p>
            <a:r>
              <a:rPr lang="en-US" b="1" i="1" u="sng" dirty="0" smtClean="0">
                <a:latin typeface="Times New Roman" pitchFamily="18" charset="0"/>
                <a:cs typeface="Times New Roman" pitchFamily="18" charset="0"/>
              </a:rPr>
              <a:t>In the cervical region, </a:t>
            </a:r>
          </a:p>
          <a:p>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supraspinous</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interspinous</a:t>
            </a:r>
            <a:r>
              <a:rPr lang="en-US" dirty="0" smtClean="0">
                <a:latin typeface="Times New Roman" pitchFamily="18" charset="0"/>
                <a:cs typeface="Times New Roman" pitchFamily="18" charset="0"/>
              </a:rPr>
              <a:t> ligaments </a:t>
            </a:r>
          </a:p>
          <a:p>
            <a:r>
              <a:rPr lang="en-US" dirty="0" smtClean="0">
                <a:latin typeface="Times New Roman" pitchFamily="18" charset="0"/>
                <a:cs typeface="Times New Roman" pitchFamily="18" charset="0"/>
              </a:rPr>
              <a:t>are greatly thickened to form</a:t>
            </a:r>
          </a:p>
          <a:p>
            <a:r>
              <a:rPr lang="en-US" dirty="0" smtClean="0">
                <a:latin typeface="Times New Roman" pitchFamily="18" charset="0"/>
                <a:cs typeface="Times New Roman" pitchFamily="18" charset="0"/>
              </a:rPr>
              <a:t> the strong </a:t>
            </a:r>
            <a:r>
              <a:rPr lang="en-US" sz="2400" b="1" i="1" dirty="0" smtClean="0">
                <a:latin typeface="Times New Roman" pitchFamily="18" charset="0"/>
                <a:cs typeface="Times New Roman" pitchFamily="18" charset="0"/>
              </a:rPr>
              <a:t>ligamentum </a:t>
            </a:r>
            <a:r>
              <a:rPr lang="en-US" sz="2400" b="1" i="1" dirty="0" err="1" smtClean="0">
                <a:latin typeface="Times New Roman" pitchFamily="18" charset="0"/>
                <a:cs typeface="Times New Roman" pitchFamily="18" charset="0"/>
              </a:rPr>
              <a:t>nuchae</a:t>
            </a:r>
            <a:r>
              <a:rPr lang="en-US" sz="2400" b="1" i="1"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The latter extends from the spine of the seventh cervical vertebra to the external occipital protuberance of the skull</a:t>
            </a:r>
          </a:p>
        </p:txBody>
      </p:sp>
      <p:sp>
        <p:nvSpPr>
          <p:cNvPr id="4" name="Rectangle 3"/>
          <p:cNvSpPr/>
          <p:nvPr/>
        </p:nvSpPr>
        <p:spPr>
          <a:xfrm>
            <a:off x="-36512" y="0"/>
            <a:ext cx="3648499" cy="369332"/>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n-US" dirty="0" smtClean="0">
                <a:latin typeface="Times New Roman" pitchFamily="18" charset="0"/>
                <a:cs typeface="Times New Roman" pitchFamily="18" charset="0"/>
              </a:rPr>
              <a:t>Joints Between Two Vertebral Arches</a:t>
            </a:r>
          </a:p>
        </p:txBody>
      </p:sp>
      <p:sp>
        <p:nvSpPr>
          <p:cNvPr id="5" name="Rectangle 4"/>
          <p:cNvSpPr/>
          <p:nvPr/>
        </p:nvSpPr>
        <p:spPr>
          <a:xfrm>
            <a:off x="0" y="332656"/>
            <a:ext cx="6588224" cy="1477328"/>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latin typeface="Times New Roman" pitchFamily="18" charset="0"/>
                <a:cs typeface="Times New Roman" pitchFamily="18" charset="0"/>
              </a:rPr>
              <a:t>The joints between two vertebral arches consist of synovial joints between </a:t>
            </a:r>
          </a:p>
          <a:p>
            <a:r>
              <a:rPr lang="en-US" dirty="0" smtClean="0">
                <a:latin typeface="Times New Roman" pitchFamily="18" charset="0"/>
                <a:cs typeface="Times New Roman" pitchFamily="18" charset="0"/>
              </a:rPr>
              <a:t>the superior and inferior articular processes of adjacent vertebrae </a:t>
            </a:r>
          </a:p>
          <a:p>
            <a:r>
              <a:rPr lang="en-US" dirty="0" smtClean="0">
                <a:latin typeface="Times New Roman" pitchFamily="18" charset="0"/>
                <a:cs typeface="Times New Roman" pitchFamily="18" charset="0"/>
              </a:rPr>
              <a:t>The articular facets are covered with hyaline cartilage, and the joints are surrounded by a capsular ligament.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54826"/>
            <a:ext cx="4572000" cy="397031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n-US" dirty="0" smtClean="0">
                <a:latin typeface="Times New Roman" pitchFamily="18" charset="0"/>
                <a:cs typeface="Times New Roman" pitchFamily="18" charset="0"/>
              </a:rPr>
              <a:t>The joints between the vertebral bodies are innervated by </a:t>
            </a:r>
          </a:p>
          <a:p>
            <a:pPr algn="ctr"/>
            <a:r>
              <a:rPr lang="en-US" b="1" u="sng" dirty="0" smtClean="0">
                <a:latin typeface="Times New Roman" pitchFamily="18" charset="0"/>
                <a:cs typeface="Times New Roman" pitchFamily="18" charset="0"/>
              </a:rPr>
              <a:t>the small meningeal branches of each spinal nerve </a:t>
            </a:r>
          </a:p>
          <a:p>
            <a:r>
              <a:rPr lang="en-US" dirty="0" smtClean="0">
                <a:latin typeface="Times New Roman" pitchFamily="18" charset="0"/>
                <a:cs typeface="Times New Roman" pitchFamily="18" charset="0"/>
              </a:rPr>
              <a:t>The nerve arises from the spinal nerve as it </a:t>
            </a:r>
            <a:r>
              <a:rPr lang="en-US" b="1" i="1" dirty="0" smtClean="0">
                <a:latin typeface="Times New Roman" pitchFamily="18" charset="0"/>
                <a:cs typeface="Times New Roman" pitchFamily="18" charset="0"/>
              </a:rPr>
              <a:t>exits from the intervertebral foramen.</a:t>
            </a:r>
          </a:p>
          <a:p>
            <a:r>
              <a:rPr lang="en-US" dirty="0" smtClean="0">
                <a:latin typeface="Times New Roman" pitchFamily="18" charset="0"/>
                <a:cs typeface="Times New Roman" pitchFamily="18" charset="0"/>
              </a:rPr>
              <a:t> It then re-enters the vertebral canal through the intervertebral foramen and supplies the </a:t>
            </a:r>
            <a:r>
              <a:rPr lang="en-US" b="1" i="1" dirty="0" err="1" smtClean="0">
                <a:latin typeface="Times New Roman" pitchFamily="18" charset="0"/>
                <a:cs typeface="Times New Roman" pitchFamily="18" charset="0"/>
              </a:rPr>
              <a:t>meninges</a:t>
            </a:r>
            <a:r>
              <a:rPr lang="en-US" b="1" i="1" dirty="0" smtClean="0">
                <a:latin typeface="Times New Roman" pitchFamily="18" charset="0"/>
                <a:cs typeface="Times New Roman" pitchFamily="18" charset="0"/>
              </a:rPr>
              <a:t>, ligaments, and intervertebral discs. </a:t>
            </a:r>
          </a:p>
          <a:p>
            <a:r>
              <a:rPr lang="en-US" dirty="0" smtClean="0">
                <a:latin typeface="Times New Roman" pitchFamily="18" charset="0"/>
                <a:cs typeface="Times New Roman" pitchFamily="18" charset="0"/>
              </a:rPr>
              <a:t>The joints between the articular processes are innervated by branches from </a:t>
            </a:r>
            <a:r>
              <a:rPr lang="en-US" b="1" i="1" dirty="0" smtClean="0">
                <a:latin typeface="Times New Roman" pitchFamily="18" charset="0"/>
                <a:cs typeface="Times New Roman" pitchFamily="18" charset="0"/>
              </a:rPr>
              <a:t>the posterior rami of the spinal nerves </a:t>
            </a:r>
          </a:p>
          <a:p>
            <a:endParaRPr lang="en-US" b="1" i="1" dirty="0" smtClean="0">
              <a:latin typeface="Times New Roman" pitchFamily="18" charset="0"/>
              <a:cs typeface="Times New Roman" pitchFamily="18" charset="0"/>
            </a:endParaRPr>
          </a:p>
        </p:txBody>
      </p:sp>
      <p:sp>
        <p:nvSpPr>
          <p:cNvPr id="4" name="Rectangle 3"/>
          <p:cNvSpPr/>
          <p:nvPr/>
        </p:nvSpPr>
        <p:spPr>
          <a:xfrm>
            <a:off x="467544" y="0"/>
            <a:ext cx="3207032"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dirty="0" smtClean="0">
                <a:latin typeface="Times New Roman" pitchFamily="18" charset="0"/>
                <a:cs typeface="Times New Roman" pitchFamily="18" charset="0"/>
              </a:rPr>
              <a:t>Nerve Supply of Vertebral Joints</a:t>
            </a:r>
          </a:p>
        </p:txBody>
      </p:sp>
      <p:pic>
        <p:nvPicPr>
          <p:cNvPr id="1026" name="Picture 2"/>
          <p:cNvPicPr>
            <a:picLocks noChangeAspect="1" noChangeArrowheads="1"/>
          </p:cNvPicPr>
          <p:nvPr/>
        </p:nvPicPr>
        <p:blipFill>
          <a:blip r:embed="rId3" cstate="print"/>
          <a:srcRect l="31003" t="15705" r="31197" b="37045"/>
          <a:stretch>
            <a:fillRect/>
          </a:stretch>
        </p:blipFill>
        <p:spPr bwMode="auto">
          <a:xfrm>
            <a:off x="4644008" y="476672"/>
            <a:ext cx="4464496" cy="4320480"/>
          </a:xfrm>
          <a:prstGeom prst="rect">
            <a:avLst/>
          </a:prstGeom>
          <a:noFill/>
          <a:ln w="9525">
            <a:noFill/>
            <a:miter lim="800000"/>
            <a:headEnd/>
            <a:tailEnd/>
          </a:ln>
        </p:spPr>
      </p:pic>
      <p:sp>
        <p:nvSpPr>
          <p:cNvPr id="5" name="TextBox 4"/>
          <p:cNvSpPr txBox="1"/>
          <p:nvPr/>
        </p:nvSpPr>
        <p:spPr>
          <a:xfrm rot="18181388">
            <a:off x="4209967" y="1360852"/>
            <a:ext cx="1107163"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Read only</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024" y="245547"/>
            <a:ext cx="6156176"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b="1" dirty="0" smtClean="0">
                <a:latin typeface="Times New Roman" pitchFamily="18" charset="0"/>
                <a:cs typeface="Times New Roman" pitchFamily="18" charset="0"/>
              </a:rPr>
              <a:t>Muscles of the Back</a:t>
            </a:r>
          </a:p>
          <a:p>
            <a:r>
              <a:rPr lang="en-US" dirty="0" smtClean="0">
                <a:latin typeface="Times New Roman" pitchFamily="18" charset="0"/>
                <a:cs typeface="Times New Roman" pitchFamily="18" charset="0"/>
              </a:rPr>
              <a:t>The muscles of the back may be divided into </a:t>
            </a:r>
            <a:r>
              <a:rPr lang="en-US" b="1" dirty="0" smtClean="0">
                <a:latin typeface="Times New Roman" pitchFamily="18" charset="0"/>
                <a:cs typeface="Times New Roman" pitchFamily="18" charset="0"/>
              </a:rPr>
              <a:t>three groups:</a:t>
            </a:r>
          </a:p>
          <a:p>
            <a:r>
              <a:rPr lang="en-US" b="1" dirty="0" smtClean="0">
                <a:latin typeface="Times New Roman" pitchFamily="18" charset="0"/>
                <a:cs typeface="Times New Roman" pitchFamily="18" charset="0"/>
              </a:rPr>
              <a:t>1-The superficial muscles</a:t>
            </a:r>
            <a:r>
              <a:rPr lang="en-US" dirty="0" smtClean="0">
                <a:latin typeface="Times New Roman" pitchFamily="18" charset="0"/>
                <a:cs typeface="Times New Roman" pitchFamily="18" charset="0"/>
              </a:rPr>
              <a:t>: connected with the shoulder girdle. </a:t>
            </a:r>
          </a:p>
          <a:p>
            <a:r>
              <a:rPr lang="en-US" b="1" dirty="0" smtClean="0">
                <a:latin typeface="Times New Roman" pitchFamily="18" charset="0"/>
                <a:cs typeface="Times New Roman" pitchFamily="18" charset="0"/>
              </a:rPr>
              <a:t>2-The intermediate muscles: </a:t>
            </a:r>
            <a:r>
              <a:rPr lang="en-US" dirty="0" smtClean="0">
                <a:latin typeface="Times New Roman" pitchFamily="18" charset="0"/>
                <a:cs typeface="Times New Roman" pitchFamily="18" charset="0"/>
              </a:rPr>
              <a:t>involved with movements of the thoracic cage.</a:t>
            </a:r>
          </a:p>
          <a:p>
            <a:r>
              <a:rPr lang="en-US" b="1" dirty="0" smtClean="0">
                <a:latin typeface="Times New Roman" pitchFamily="18" charset="0"/>
                <a:cs typeface="Times New Roman" pitchFamily="18" charset="0"/>
              </a:rPr>
              <a:t>3-The deep muscles or postvertebral muscles belonging to the vertebral column</a:t>
            </a:r>
            <a:endParaRPr lang="en-US" b="1" dirty="0">
              <a:latin typeface="Times New Roman" pitchFamily="18" charset="0"/>
              <a:cs typeface="Times New Roman" pitchFamily="18" charset="0"/>
            </a:endParaRPr>
          </a:p>
        </p:txBody>
      </p:sp>
      <p:sp>
        <p:nvSpPr>
          <p:cNvPr id="3" name="Rectangle 2"/>
          <p:cNvSpPr/>
          <p:nvPr/>
        </p:nvSpPr>
        <p:spPr>
          <a:xfrm>
            <a:off x="72008" y="2881967"/>
            <a:ext cx="7020272" cy="36009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smtClean="0">
                <a:latin typeface="Times New Roman" pitchFamily="18" charset="0"/>
                <a:cs typeface="Times New Roman" pitchFamily="18" charset="0"/>
              </a:rPr>
              <a:t>Deep Muscles of the Back (Postvertebral Muscles)</a:t>
            </a:r>
          </a:p>
          <a:p>
            <a:pPr>
              <a:buFont typeface="Wingdings" pitchFamily="2" charset="2"/>
              <a:buChar char="Ø"/>
            </a:pPr>
            <a:r>
              <a:rPr lang="en-US" b="1" i="1" u="sng" dirty="0" smtClean="0">
                <a:latin typeface="Times New Roman" pitchFamily="18" charset="0"/>
                <a:cs typeface="Times New Roman" pitchFamily="18" charset="0"/>
              </a:rPr>
              <a:t>In the standing position, </a:t>
            </a:r>
          </a:p>
          <a:p>
            <a:pPr algn="ctr"/>
            <a:r>
              <a:rPr lang="en-US" dirty="0" smtClean="0">
                <a:latin typeface="Times New Roman" pitchFamily="18" charset="0"/>
                <a:cs typeface="Times New Roman" pitchFamily="18" charset="0"/>
              </a:rPr>
              <a:t>the line of gravity passes </a:t>
            </a:r>
            <a:r>
              <a:rPr lang="en-US" b="1" i="1" dirty="0" smtClean="0">
                <a:latin typeface="Times New Roman" pitchFamily="18" charset="0"/>
                <a:cs typeface="Times New Roman" pitchFamily="18" charset="0"/>
              </a:rPr>
              <a:t>through the </a:t>
            </a:r>
            <a:r>
              <a:rPr lang="en-US" b="1" i="1" dirty="0" err="1" smtClean="0">
                <a:latin typeface="Times New Roman" pitchFamily="18" charset="0"/>
                <a:cs typeface="Times New Roman" pitchFamily="18" charset="0"/>
              </a:rPr>
              <a:t>odontoid</a:t>
            </a:r>
            <a:r>
              <a:rPr lang="en-US" b="1" i="1" dirty="0" smtClean="0">
                <a:latin typeface="Times New Roman" pitchFamily="18" charset="0"/>
                <a:cs typeface="Times New Roman" pitchFamily="18" charset="0"/>
              </a:rPr>
              <a:t> process </a:t>
            </a:r>
            <a:r>
              <a:rPr lang="en-US" dirty="0" smtClean="0">
                <a:latin typeface="Times New Roman" pitchFamily="18" charset="0"/>
                <a:cs typeface="Times New Roman" pitchFamily="18" charset="0"/>
              </a:rPr>
              <a:t>of the axis,</a:t>
            </a:r>
          </a:p>
          <a:p>
            <a:pPr algn="ctr"/>
            <a:r>
              <a:rPr lang="en-US" dirty="0" smtClean="0">
                <a:latin typeface="Times New Roman" pitchFamily="18" charset="0"/>
                <a:cs typeface="Times New Roman" pitchFamily="18" charset="0"/>
              </a:rPr>
              <a:t> behind the centers of the hip joints,</a:t>
            </a:r>
          </a:p>
          <a:p>
            <a:pPr algn="ct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and in front of the knee and ankle joints</a:t>
            </a:r>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thus, greater part of the body weight falls</a:t>
            </a:r>
          </a:p>
          <a:p>
            <a:pPr algn="ct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in front of the vertebral column. </a:t>
            </a:r>
          </a:p>
          <a:p>
            <a:r>
              <a:rPr lang="en-US" dirty="0" smtClean="0">
                <a:latin typeface="Times New Roman" pitchFamily="18" charset="0"/>
                <a:cs typeface="Times New Roman" pitchFamily="18" charset="0"/>
              </a:rPr>
              <a:t>It is, therefore, not surprising to find that the postvertebral muscles of the back </a:t>
            </a:r>
            <a:r>
              <a:rPr lang="en-US" b="1" dirty="0" smtClean="0">
                <a:latin typeface="Times New Roman" pitchFamily="18" charset="0"/>
                <a:cs typeface="Times New Roman" pitchFamily="18" charset="0"/>
              </a:rPr>
              <a:t>are well developed in humans.</a:t>
            </a:r>
          </a:p>
          <a:p>
            <a:pPr algn="ctr"/>
            <a:r>
              <a:rPr lang="en-US" b="1" i="1" dirty="0" smtClean="0">
                <a:latin typeface="Times New Roman" pitchFamily="18" charset="0"/>
                <a:cs typeface="Times New Roman" pitchFamily="18" charset="0"/>
              </a:rPr>
              <a:t>The postural tone of these muscles is the major factor responsible for </a:t>
            </a:r>
            <a:r>
              <a:rPr lang="en-US" sz="2400" b="1" i="1" dirty="0" smtClean="0">
                <a:latin typeface="Times New Roman" pitchFamily="18" charset="0"/>
                <a:cs typeface="Times New Roman" pitchFamily="18" charset="0"/>
              </a:rPr>
              <a:t>the maintenance of the normal curves of the vertebral column</a:t>
            </a:r>
            <a:r>
              <a:rPr lang="en-US" sz="2400"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l="69393" t="14760" r="22338" b="7201"/>
          <a:stretch>
            <a:fillRect/>
          </a:stretch>
        </p:blipFill>
        <p:spPr bwMode="auto">
          <a:xfrm>
            <a:off x="7092280" y="0"/>
            <a:ext cx="1872208" cy="6858000"/>
          </a:xfrm>
          <a:prstGeom prst="rect">
            <a:avLst/>
          </a:prstGeom>
          <a:noFill/>
          <a:ln w="9525">
            <a:noFill/>
            <a:miter lim="800000"/>
            <a:headEnd/>
            <a:tailEnd/>
          </a:ln>
        </p:spPr>
      </p:pic>
      <p:cxnSp>
        <p:nvCxnSpPr>
          <p:cNvPr id="8" name="Straight Arrow Connector 7"/>
          <p:cNvCxnSpPr/>
          <p:nvPr/>
        </p:nvCxnSpPr>
        <p:spPr>
          <a:xfrm flipV="1">
            <a:off x="6660232" y="3284984"/>
            <a:ext cx="864096" cy="720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mk:@MSITStore:C:\Users\User\Desktop\Clinical%20Anatomy%20by%20Regions%20-%208th%20Ed.CHM::/12_files/C12MMU1.png"/>
          <p:cNvSpPr>
            <a:spLocks noChangeAspect="1" noChangeArrowheads="1"/>
          </p:cNvSpPr>
          <p:nvPr/>
        </p:nvSpPr>
        <p:spPr bwMode="auto">
          <a:xfrm>
            <a:off x="142875" y="-1371600"/>
            <a:ext cx="2381250" cy="4857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3" name="AutoShape 3" descr="mk:@MSITStore:C:\Users\User\Desktop\Clinical%20Anatomy%20by%20Regions%20-%208th%20Ed.CHM::/12_files/C12MMU2.png"/>
          <p:cNvSpPr>
            <a:spLocks noChangeAspect="1" noChangeArrowheads="1"/>
          </p:cNvSpPr>
          <p:nvPr/>
        </p:nvSpPr>
        <p:spPr bwMode="auto">
          <a:xfrm>
            <a:off x="239713" y="-639763"/>
            <a:ext cx="2381250" cy="4572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1751115" y="0"/>
            <a:ext cx="3828997"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lvl="0" fontAlgn="base">
              <a:spcBef>
                <a:spcPct val="0"/>
              </a:spcBef>
              <a:spcAft>
                <a:spcPct val="0"/>
              </a:spcAft>
            </a:pPr>
            <a:r>
              <a:rPr lang="en-US" dirty="0" smtClean="0">
                <a:latin typeface="Times New Roman" pitchFamily="18" charset="0"/>
                <a:cs typeface="Times New Roman" pitchFamily="18" charset="0"/>
              </a:rPr>
              <a:t>Superficial Vertically Running Muscles</a:t>
            </a:r>
          </a:p>
        </p:txBody>
      </p:sp>
      <p:sp>
        <p:nvSpPr>
          <p:cNvPr id="6" name="TextBox 5"/>
          <p:cNvSpPr txBox="1"/>
          <p:nvPr/>
        </p:nvSpPr>
        <p:spPr>
          <a:xfrm>
            <a:off x="1763688" y="548680"/>
            <a:ext cx="3810659" cy="2062103"/>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3200" dirty="0" smtClean="0">
                <a:latin typeface="Times New Roman" pitchFamily="18" charset="0"/>
                <a:cs typeface="Times New Roman" pitchFamily="18" charset="0"/>
              </a:rPr>
              <a:t>Erector </a:t>
            </a:r>
            <a:r>
              <a:rPr lang="en-US" sz="3200" dirty="0" err="1" smtClean="0">
                <a:latin typeface="Times New Roman" pitchFamily="18" charset="0"/>
                <a:cs typeface="Times New Roman" pitchFamily="18" charset="0"/>
              </a:rPr>
              <a:t>spinae</a:t>
            </a:r>
            <a:r>
              <a:rPr lang="en-US" sz="3200" dirty="0" smtClean="0">
                <a:latin typeface="Times New Roman" pitchFamily="18" charset="0"/>
                <a:cs typeface="Times New Roman" pitchFamily="18" charset="0"/>
              </a:rPr>
              <a:t> muscle</a:t>
            </a:r>
          </a:p>
          <a:p>
            <a:r>
              <a:rPr lang="en-US" sz="3200" dirty="0" err="1" smtClean="0">
                <a:latin typeface="Times New Roman" pitchFamily="18" charset="0"/>
                <a:cs typeface="Times New Roman" pitchFamily="18" charset="0"/>
              </a:rPr>
              <a:t>Iliocostalis</a:t>
            </a:r>
            <a:endParaRPr lang="en-US" sz="3200" dirty="0" smtClean="0">
              <a:latin typeface="Times New Roman" pitchFamily="18" charset="0"/>
              <a:cs typeface="Times New Roman" pitchFamily="18" charset="0"/>
            </a:endParaRPr>
          </a:p>
          <a:p>
            <a:r>
              <a:rPr lang="en-US" sz="3200" dirty="0" err="1" smtClean="0">
                <a:latin typeface="Times New Roman" pitchFamily="18" charset="0"/>
                <a:cs typeface="Times New Roman" pitchFamily="18" charset="0"/>
              </a:rPr>
              <a:t>Longissimus</a:t>
            </a:r>
            <a:endParaRPr lang="en-US" sz="3200" dirty="0" smtClean="0">
              <a:latin typeface="Times New Roman" pitchFamily="18" charset="0"/>
              <a:cs typeface="Times New Roman" pitchFamily="18" charset="0"/>
            </a:endParaRPr>
          </a:p>
          <a:p>
            <a:r>
              <a:rPr lang="en-US" sz="3200" dirty="0" err="1" smtClean="0">
                <a:latin typeface="Times New Roman" pitchFamily="18" charset="0"/>
                <a:cs typeface="Times New Roman" pitchFamily="18" charset="0"/>
              </a:rPr>
              <a:t>spinalis</a:t>
            </a:r>
            <a:endParaRPr lang="en-US" sz="3200" dirty="0">
              <a:latin typeface="Times New Roman" pitchFamily="18" charset="0"/>
              <a:cs typeface="Times New Roman" pitchFamily="18" charset="0"/>
            </a:endParaRPr>
          </a:p>
        </p:txBody>
      </p:sp>
      <p:sp>
        <p:nvSpPr>
          <p:cNvPr id="7" name="Rectangle 6"/>
          <p:cNvSpPr/>
          <p:nvPr/>
        </p:nvSpPr>
        <p:spPr>
          <a:xfrm>
            <a:off x="1584176" y="2815768"/>
            <a:ext cx="4572000" cy="1477328"/>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lvl="0" eaLnBrk="0" fontAlgn="base" hangingPunct="0">
              <a:spcBef>
                <a:spcPct val="0"/>
              </a:spcBef>
              <a:spcAft>
                <a:spcPct val="0"/>
              </a:spcAft>
            </a:pPr>
            <a:r>
              <a:rPr lang="en-US" dirty="0" smtClean="0">
                <a:latin typeface="Arial" charset="0"/>
                <a:cs typeface="Arial" charset="0"/>
              </a:rPr>
              <a:t>Intermediate Oblique Running Muscles</a:t>
            </a:r>
          </a:p>
          <a:p>
            <a:pPr eaLnBrk="0" fontAlgn="base" hangingPunct="0">
              <a:spcBef>
                <a:spcPct val="0"/>
              </a:spcBef>
              <a:spcAft>
                <a:spcPct val="0"/>
              </a:spcAft>
            </a:pPr>
            <a:r>
              <a:rPr lang="en-US" b="1" dirty="0" err="1" smtClean="0">
                <a:latin typeface="Times New Roman" pitchFamily="18" charset="0"/>
                <a:cs typeface="Times New Roman" pitchFamily="18" charset="0"/>
              </a:rPr>
              <a:t>Transversospinalis</a:t>
            </a:r>
            <a:r>
              <a:rPr lang="en-US" b="1" dirty="0" smtClean="0">
                <a:latin typeface="Times New Roman" pitchFamily="18" charset="0"/>
                <a:cs typeface="Times New Roman" pitchFamily="18" charset="0"/>
              </a:rPr>
              <a:t>:</a:t>
            </a:r>
          </a:p>
          <a:p>
            <a:pPr eaLnBrk="0" fontAlgn="base" hangingPunct="0">
              <a:spcBef>
                <a:spcPct val="0"/>
              </a:spcBef>
              <a:spcAft>
                <a:spcPct val="0"/>
              </a:spcAft>
            </a:pPr>
            <a:r>
              <a:rPr lang="en-US" b="1" dirty="0" smtClean="0">
                <a:latin typeface="Times New Roman" pitchFamily="18" charset="0"/>
                <a:cs typeface="Times New Roman" pitchFamily="18" charset="0"/>
              </a:rPr>
              <a:t>SEMISPINALIS</a:t>
            </a:r>
          </a:p>
          <a:p>
            <a:pPr eaLnBrk="0" fontAlgn="base" hangingPunct="0">
              <a:spcBef>
                <a:spcPct val="0"/>
              </a:spcBef>
              <a:spcAft>
                <a:spcPct val="0"/>
              </a:spcAft>
            </a:pPr>
            <a:r>
              <a:rPr lang="en-US" b="1" dirty="0" smtClean="0">
                <a:latin typeface="Times New Roman" pitchFamily="18" charset="0"/>
                <a:cs typeface="Times New Roman" pitchFamily="18" charset="0"/>
              </a:rPr>
              <a:t>MULTIFUDUS</a:t>
            </a:r>
          </a:p>
          <a:p>
            <a:pPr eaLnBrk="0" fontAlgn="base" hangingPunct="0">
              <a:spcBef>
                <a:spcPct val="0"/>
              </a:spcBef>
              <a:spcAft>
                <a:spcPct val="0"/>
              </a:spcAft>
            </a:pPr>
            <a:r>
              <a:rPr lang="en-US" b="1" dirty="0" smtClean="0">
                <a:latin typeface="Times New Roman" pitchFamily="18" charset="0"/>
                <a:cs typeface="Times New Roman" pitchFamily="18" charset="0"/>
              </a:rPr>
              <a:t>ROTATORS</a:t>
            </a:r>
            <a:r>
              <a:rPr lang="en-US" sz="1600" b="1" dirty="0" smtClean="0">
                <a:latin typeface="Arial" charset="0"/>
                <a:cs typeface="Arial" charset="0"/>
              </a:rPr>
              <a:t> </a:t>
            </a:r>
            <a:r>
              <a:rPr lang="en-US" b="1" dirty="0" smtClean="0">
                <a:latin typeface="Arial" charset="0"/>
                <a:cs typeface="Arial" charset="0"/>
              </a:rPr>
              <a:t> </a:t>
            </a:r>
            <a:r>
              <a:rPr lang="en-US" dirty="0" smtClean="0">
                <a:latin typeface="Arial" charset="0"/>
                <a:cs typeface="Arial" charset="0"/>
              </a:rPr>
              <a:t>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42815" t="27045" r="12298" b="29485"/>
          <a:stretch>
            <a:fillRect/>
          </a:stretch>
        </p:blipFill>
        <p:spPr bwMode="auto">
          <a:xfrm>
            <a:off x="2195736" y="0"/>
            <a:ext cx="6912768" cy="3645024"/>
          </a:xfrm>
          <a:prstGeom prst="rect">
            <a:avLst/>
          </a:prstGeom>
          <a:noFill/>
          <a:ln w="9525">
            <a:noFill/>
            <a:miter lim="800000"/>
            <a:headEnd/>
            <a:tailEnd/>
          </a:ln>
        </p:spPr>
      </p:pic>
      <p:sp>
        <p:nvSpPr>
          <p:cNvPr id="3" name="Rectangle 2"/>
          <p:cNvSpPr/>
          <p:nvPr/>
        </p:nvSpPr>
        <p:spPr>
          <a:xfrm>
            <a:off x="827584" y="3501008"/>
            <a:ext cx="7956376" cy="313932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i="1" dirty="0" smtClean="0">
                <a:latin typeface="Times New Roman" pitchFamily="18" charset="0"/>
                <a:cs typeface="Times New Roman" pitchFamily="18" charset="0"/>
              </a:rPr>
              <a:t>Flexion</a:t>
            </a:r>
            <a:r>
              <a:rPr lang="en-US" dirty="0" smtClean="0">
                <a:latin typeface="Times New Roman" pitchFamily="18" charset="0"/>
                <a:cs typeface="Times New Roman" pitchFamily="18" charset="0"/>
              </a:rPr>
              <a:t> is a forward movement</a:t>
            </a:r>
          </a:p>
          <a:p>
            <a:pPr algn="ctr"/>
            <a:r>
              <a:rPr lang="en-US" b="1" i="1" dirty="0" smtClean="0">
                <a:latin typeface="Times New Roman" pitchFamily="18" charset="0"/>
                <a:cs typeface="Times New Roman" pitchFamily="18" charset="0"/>
              </a:rPr>
              <a:t>Extension</a:t>
            </a:r>
            <a:r>
              <a:rPr lang="en-US" dirty="0" smtClean="0">
                <a:latin typeface="Times New Roman" pitchFamily="18" charset="0"/>
                <a:cs typeface="Times New Roman" pitchFamily="18" charset="0"/>
              </a:rPr>
              <a:t> is a </a:t>
            </a:r>
            <a:r>
              <a:rPr lang="en-US" dirty="0" err="1" smtClean="0">
                <a:latin typeface="Times New Roman" pitchFamily="18" charset="0"/>
                <a:cs typeface="Times New Roman" pitchFamily="18" charset="0"/>
              </a:rPr>
              <a:t>backwardmovement</a:t>
            </a:r>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Both are extensive </a:t>
            </a:r>
            <a:r>
              <a:rPr lang="en-US" b="1" i="1" dirty="0" smtClean="0">
                <a:latin typeface="Times New Roman" pitchFamily="18" charset="0"/>
                <a:cs typeface="Times New Roman" pitchFamily="18" charset="0"/>
              </a:rPr>
              <a:t>in the cervical and lumbar regions</a:t>
            </a:r>
            <a:r>
              <a:rPr lang="en-US" dirty="0" smtClean="0">
                <a:latin typeface="Times New Roman" pitchFamily="18" charset="0"/>
                <a:cs typeface="Times New Roman" pitchFamily="18" charset="0"/>
              </a:rPr>
              <a:t> </a:t>
            </a:r>
          </a:p>
          <a:p>
            <a:pPr algn="ctr"/>
            <a:r>
              <a:rPr lang="en-US" dirty="0" smtClean="0">
                <a:latin typeface="Times New Roman" pitchFamily="18" charset="0"/>
                <a:cs typeface="Times New Roman" pitchFamily="18" charset="0"/>
              </a:rPr>
              <a:t>but restricted in the thoracic region.</a:t>
            </a:r>
          </a:p>
          <a:p>
            <a:pPr algn="ctr"/>
            <a:r>
              <a:rPr lang="en-US" b="1" i="1" dirty="0" smtClean="0">
                <a:latin typeface="Times New Roman" pitchFamily="18" charset="0"/>
                <a:cs typeface="Times New Roman" pitchFamily="18" charset="0"/>
              </a:rPr>
              <a:t>Lateral flexion is </a:t>
            </a:r>
            <a:r>
              <a:rPr lang="en-US" dirty="0" smtClean="0">
                <a:latin typeface="Times New Roman" pitchFamily="18" charset="0"/>
                <a:cs typeface="Times New Roman" pitchFamily="18" charset="0"/>
              </a:rPr>
              <a:t>the bending of the body to one or the other side. </a:t>
            </a:r>
          </a:p>
          <a:p>
            <a:pPr algn="ctr"/>
            <a:r>
              <a:rPr lang="en-US" dirty="0" smtClean="0">
                <a:latin typeface="Times New Roman" pitchFamily="18" charset="0"/>
                <a:cs typeface="Times New Roman" pitchFamily="18" charset="0"/>
              </a:rPr>
              <a:t>It is extensive in the cervical and lumbar regions but restricted in the thoracic region.</a:t>
            </a:r>
          </a:p>
          <a:p>
            <a:pPr algn="ctr"/>
            <a:endParaRPr lang="en-US" dirty="0" smtClean="0">
              <a:latin typeface="Times New Roman" pitchFamily="18" charset="0"/>
              <a:cs typeface="Times New Roman" pitchFamily="18" charset="0"/>
            </a:endParaRPr>
          </a:p>
          <a:p>
            <a:pPr algn="ctr"/>
            <a:r>
              <a:rPr lang="en-US" b="1" i="1" dirty="0" smtClean="0">
                <a:latin typeface="Times New Roman" pitchFamily="18" charset="0"/>
                <a:cs typeface="Times New Roman" pitchFamily="18" charset="0"/>
              </a:rPr>
              <a:t>Rotation</a:t>
            </a:r>
            <a:r>
              <a:rPr lang="en-US"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is a twisting of the vertebral column. </a:t>
            </a:r>
            <a:r>
              <a:rPr lang="en-US" dirty="0" smtClean="0">
                <a:latin typeface="Times New Roman" pitchFamily="18" charset="0"/>
                <a:cs typeface="Times New Roman" pitchFamily="18" charset="0"/>
              </a:rPr>
              <a:t>This is least extensive in the </a:t>
            </a:r>
            <a:r>
              <a:rPr lang="en-US" b="1" dirty="0" smtClean="0">
                <a:latin typeface="Times New Roman" pitchFamily="18" charset="0"/>
                <a:cs typeface="Times New Roman" pitchFamily="18" charset="0"/>
              </a:rPr>
              <a:t>lumbar region</a:t>
            </a:r>
            <a:r>
              <a:rPr lang="en-US" dirty="0" smtClean="0">
                <a:latin typeface="Times New Roman" pitchFamily="18" charset="0"/>
                <a:cs typeface="Times New Roman" pitchFamily="18" charset="0"/>
              </a:rPr>
              <a:t>.</a:t>
            </a:r>
          </a:p>
          <a:p>
            <a:pPr algn="ctr"/>
            <a:endParaRPr lang="en-US" dirty="0" smtClean="0">
              <a:latin typeface="Times New Roman" pitchFamily="18" charset="0"/>
              <a:cs typeface="Times New Roman" pitchFamily="18" charset="0"/>
            </a:endParaRPr>
          </a:p>
          <a:p>
            <a:pPr algn="ctr"/>
            <a:r>
              <a:rPr lang="en-US" b="1" i="1" dirty="0" err="1" smtClean="0">
                <a:latin typeface="Times New Roman" pitchFamily="18" charset="0"/>
                <a:cs typeface="Times New Roman" pitchFamily="18" charset="0"/>
              </a:rPr>
              <a:t>Circumduction</a:t>
            </a:r>
            <a:r>
              <a:rPr lang="en-US" dirty="0" smtClean="0">
                <a:latin typeface="Times New Roman" pitchFamily="18" charset="0"/>
                <a:cs typeface="Times New Roman" pitchFamily="18" charset="0"/>
              </a:rPr>
              <a:t> is a combination of all these movements.</a:t>
            </a:r>
            <a:endParaRPr lang="en-US" dirty="0">
              <a:latin typeface="Times New Roman" pitchFamily="18" charset="0"/>
              <a:cs typeface="Times New Roman" pitchFamily="18" charset="0"/>
            </a:endParaRPr>
          </a:p>
        </p:txBody>
      </p:sp>
      <p:sp>
        <p:nvSpPr>
          <p:cNvPr id="4" name="Rectangle 3"/>
          <p:cNvSpPr/>
          <p:nvPr/>
        </p:nvSpPr>
        <p:spPr>
          <a:xfrm>
            <a:off x="251520" y="1098610"/>
            <a:ext cx="2123728"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following movements are possible: flexion, extension, lateral flexion, rotation, and </a:t>
            </a:r>
            <a:r>
              <a:rPr lang="en-US" dirty="0" err="1" smtClean="0">
                <a:latin typeface="Times New Roman" pitchFamily="18" charset="0"/>
                <a:cs typeface="Times New Roman" pitchFamily="18" charset="0"/>
              </a:rPr>
              <a:t>circumduction</a:t>
            </a:r>
            <a:r>
              <a:rPr lang="en-US" dirty="0" smtClean="0">
                <a:latin typeface="Times New Roman" pitchFamily="18" charset="0"/>
                <a:cs typeface="Times New Roman" pitchFamily="18" charset="0"/>
              </a:rPr>
              <a:t>.</a:t>
            </a:r>
          </a:p>
        </p:txBody>
      </p:sp>
      <p:sp>
        <p:nvSpPr>
          <p:cNvPr id="5" name="TextBox 4"/>
          <p:cNvSpPr txBox="1"/>
          <p:nvPr/>
        </p:nvSpPr>
        <p:spPr>
          <a:xfrm>
            <a:off x="107504" y="116632"/>
            <a:ext cx="2400016"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n-US" dirty="0" smtClean="0">
                <a:latin typeface="Algerian" pitchFamily="82" charset="0"/>
              </a:rPr>
              <a:t>Vertebral column</a:t>
            </a:r>
          </a:p>
          <a:p>
            <a:pPr algn="ctr"/>
            <a:r>
              <a:rPr lang="en-US" dirty="0" smtClean="0">
                <a:latin typeface="Algerian" pitchFamily="82" charset="0"/>
              </a:rPr>
              <a:t>movement </a:t>
            </a:r>
            <a:endParaRPr lang="en-US" dirty="0">
              <a:latin typeface="Algerian" pitchFamily="8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l="30413" t="2476" r="12888" b="6806"/>
          <a:stretch>
            <a:fillRect/>
          </a:stretch>
        </p:blipFill>
        <p:spPr bwMode="auto">
          <a:xfrm>
            <a:off x="5292080" y="0"/>
            <a:ext cx="3851919" cy="3356992"/>
          </a:xfrm>
          <a:prstGeom prst="rect">
            <a:avLst/>
          </a:prstGeom>
          <a:noFill/>
          <a:ln w="9525">
            <a:noFill/>
            <a:miter lim="800000"/>
            <a:headEnd/>
            <a:tailEnd/>
          </a:ln>
        </p:spPr>
      </p:pic>
      <p:sp>
        <p:nvSpPr>
          <p:cNvPr id="4" name="Rectangle 3"/>
          <p:cNvSpPr/>
          <p:nvPr/>
        </p:nvSpPr>
        <p:spPr>
          <a:xfrm>
            <a:off x="0" y="0"/>
            <a:ext cx="4572000" cy="203132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buFont typeface="Wingdings" pitchFamily="2" charset="2"/>
              <a:buChar char="v"/>
            </a:pPr>
            <a:r>
              <a:rPr lang="en-US" b="1" dirty="0" smtClean="0">
                <a:latin typeface="Times New Roman" pitchFamily="18" charset="0"/>
                <a:cs typeface="Times New Roman" pitchFamily="18" charset="0"/>
              </a:rPr>
              <a:t>The pedicles </a:t>
            </a:r>
          </a:p>
          <a:p>
            <a:pPr algn="ctr"/>
            <a:r>
              <a:rPr lang="en-US" b="1" dirty="0" smtClean="0">
                <a:latin typeface="Times New Roman" pitchFamily="18" charset="0"/>
                <a:cs typeface="Times New Roman" pitchFamily="18" charset="0"/>
              </a:rPr>
              <a:t>are notched on their </a:t>
            </a:r>
          </a:p>
          <a:p>
            <a:pPr algn="ctr"/>
            <a:r>
              <a:rPr lang="en-US" b="1" dirty="0" smtClean="0">
                <a:latin typeface="Times New Roman" pitchFamily="18" charset="0"/>
                <a:cs typeface="Times New Roman" pitchFamily="18" charset="0"/>
              </a:rPr>
              <a:t>upper and lower borders</a:t>
            </a:r>
          </a:p>
          <a:p>
            <a:pPr algn="ctr"/>
            <a:r>
              <a:rPr lang="en-US" b="1" dirty="0" smtClean="0">
                <a:latin typeface="Times New Roman" pitchFamily="18" charset="0"/>
                <a:cs typeface="Times New Roman" pitchFamily="18" charset="0"/>
              </a:rPr>
              <a:t>Forming</a:t>
            </a:r>
          </a:p>
          <a:p>
            <a:pPr algn="ctr"/>
            <a:r>
              <a:rPr lang="en-US" b="1" dirty="0" smtClean="0">
                <a:latin typeface="Times New Roman" pitchFamily="18" charset="0"/>
                <a:cs typeface="Times New Roman" pitchFamily="18" charset="0"/>
              </a:rPr>
              <a:t> the superior and inferior</a:t>
            </a:r>
          </a:p>
          <a:p>
            <a:pPr algn="ctr"/>
            <a:r>
              <a:rPr lang="en-US" b="1" dirty="0" smtClean="0">
                <a:latin typeface="Times New Roman" pitchFamily="18" charset="0"/>
                <a:cs typeface="Times New Roman" pitchFamily="18" charset="0"/>
              </a:rPr>
              <a:t> vertebral notches.</a:t>
            </a:r>
          </a:p>
          <a:p>
            <a:r>
              <a:rPr lang="en-US" dirty="0" smtClean="0">
                <a:latin typeface="Times New Roman" pitchFamily="18" charset="0"/>
                <a:cs typeface="Times New Roman" pitchFamily="18" charset="0"/>
              </a:rPr>
              <a:t> </a:t>
            </a:r>
          </a:p>
        </p:txBody>
      </p:sp>
      <p:sp>
        <p:nvSpPr>
          <p:cNvPr id="6" name="Rectangle 5"/>
          <p:cNvSpPr/>
          <p:nvPr/>
        </p:nvSpPr>
        <p:spPr>
          <a:xfrm>
            <a:off x="1403648" y="5373216"/>
            <a:ext cx="313184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b="1" dirty="0" smtClean="0">
                <a:latin typeface="Times New Roman" pitchFamily="18" charset="0"/>
                <a:cs typeface="Times New Roman" pitchFamily="18" charset="0"/>
              </a:rPr>
              <a:t>These foramina, in an articulated skeleton, serve to transmit the spinal nerves and blood vessels. </a:t>
            </a:r>
            <a:endParaRPr lang="en-US" b="1" dirty="0">
              <a:latin typeface="Times New Roman" pitchFamily="18" charset="0"/>
              <a:cs typeface="Times New Roman" pitchFamily="18" charset="0"/>
            </a:endParaRPr>
          </a:p>
        </p:txBody>
      </p:sp>
      <p:sp>
        <p:nvSpPr>
          <p:cNvPr id="7" name="Rectangle 6"/>
          <p:cNvSpPr/>
          <p:nvPr/>
        </p:nvSpPr>
        <p:spPr>
          <a:xfrm>
            <a:off x="1368152" y="2682786"/>
            <a:ext cx="2987824"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b="1" dirty="0" smtClean="0">
                <a:latin typeface="Times New Roman" pitchFamily="18" charset="0"/>
                <a:cs typeface="Times New Roman" pitchFamily="18" charset="0"/>
              </a:rPr>
              <a:t>On each side</a:t>
            </a:r>
          </a:p>
          <a:p>
            <a:pPr algn="ctr"/>
            <a:r>
              <a:rPr lang="en-US" b="1" dirty="0" smtClean="0">
                <a:latin typeface="Times New Roman" pitchFamily="18" charset="0"/>
                <a:cs typeface="Times New Roman" pitchFamily="18" charset="0"/>
              </a:rPr>
              <a:t>the superior notch of one vertebra and the inferior notch of an adjacent vertebra together form an intervertebral foramen. </a:t>
            </a:r>
            <a:endParaRPr lang="en-US" b="1" dirty="0"/>
          </a:p>
        </p:txBody>
      </p:sp>
      <p:pic>
        <p:nvPicPr>
          <p:cNvPr id="8" name="Picture 2"/>
          <p:cNvPicPr>
            <a:picLocks noChangeAspect="1" noChangeArrowheads="1"/>
          </p:cNvPicPr>
          <p:nvPr/>
        </p:nvPicPr>
        <p:blipFill>
          <a:blip r:embed="rId3" cstate="print"/>
          <a:srcRect l="41044" t="20430" r="9935" b="10000"/>
          <a:stretch>
            <a:fillRect/>
          </a:stretch>
        </p:blipFill>
        <p:spPr bwMode="auto">
          <a:xfrm>
            <a:off x="5004048" y="3429000"/>
            <a:ext cx="3672408" cy="3212976"/>
          </a:xfrm>
          <a:prstGeom prst="rect">
            <a:avLst/>
          </a:prstGeom>
          <a:noFill/>
          <a:ln w="9525">
            <a:noFill/>
            <a:miter lim="800000"/>
            <a:headEnd/>
            <a:tailEnd/>
          </a:ln>
        </p:spPr>
      </p:pic>
      <p:cxnSp>
        <p:nvCxnSpPr>
          <p:cNvPr id="10" name="Straight Connector 9"/>
          <p:cNvCxnSpPr/>
          <p:nvPr/>
        </p:nvCxnSpPr>
        <p:spPr>
          <a:xfrm>
            <a:off x="3347864" y="1412776"/>
            <a:ext cx="2304256" cy="1152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652120" y="2348880"/>
            <a:ext cx="1152128"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804248" y="1844824"/>
            <a:ext cx="288032"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995936" y="4293096"/>
            <a:ext cx="3312368"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139952" y="5373216"/>
            <a:ext cx="3168352"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40453" t="15705" r="8754" b="58780"/>
          <a:stretch>
            <a:fillRect/>
          </a:stretch>
        </p:blipFill>
        <p:spPr bwMode="auto">
          <a:xfrm>
            <a:off x="4535488" y="0"/>
            <a:ext cx="4608512" cy="4365104"/>
          </a:xfrm>
          <a:prstGeom prst="rect">
            <a:avLst/>
          </a:prstGeom>
          <a:noFill/>
          <a:ln w="9525">
            <a:noFill/>
            <a:miter lim="800000"/>
            <a:headEnd/>
            <a:tailEnd/>
          </a:ln>
        </p:spPr>
      </p:pic>
      <p:sp>
        <p:nvSpPr>
          <p:cNvPr id="3" name="Rectangle 2"/>
          <p:cNvSpPr/>
          <p:nvPr/>
        </p:nvSpPr>
        <p:spPr>
          <a:xfrm>
            <a:off x="0" y="571902"/>
            <a:ext cx="5076056" cy="178510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buFont typeface="Wingdings" pitchFamily="2" charset="2"/>
              <a:buChar char="Ø"/>
            </a:pPr>
            <a:r>
              <a:rPr lang="en-US" dirty="0" smtClean="0">
                <a:latin typeface="Times New Roman" pitchFamily="18" charset="0"/>
                <a:cs typeface="Times New Roman" pitchFamily="18" charset="0"/>
              </a:rPr>
              <a:t>The transverse processes possess</a:t>
            </a:r>
          </a:p>
          <a:p>
            <a:pPr algn="ct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a foramen </a:t>
            </a:r>
            <a:r>
              <a:rPr lang="en-US" sz="2000" b="1" dirty="0" err="1" smtClean="0">
                <a:latin typeface="Times New Roman" pitchFamily="18" charset="0"/>
                <a:cs typeface="Times New Roman" pitchFamily="18" charset="0"/>
              </a:rPr>
              <a:t>transversarium</a:t>
            </a:r>
            <a:r>
              <a:rPr lang="en-US" sz="2000" b="1" dirty="0" smtClean="0">
                <a:latin typeface="Times New Roman" pitchFamily="18" charset="0"/>
                <a:cs typeface="Times New Roman" pitchFamily="18" charset="0"/>
              </a:rPr>
              <a:t> </a:t>
            </a:r>
          </a:p>
          <a:p>
            <a:r>
              <a:rPr lang="en-US" b="1" i="1" dirty="0" smtClean="0">
                <a:latin typeface="Times New Roman" pitchFamily="18" charset="0"/>
                <a:cs typeface="Times New Roman" pitchFamily="18" charset="0"/>
              </a:rPr>
              <a:t>for the passage of the vertebral artery and veins</a:t>
            </a:r>
          </a:p>
          <a:p>
            <a:r>
              <a:rPr lang="en-US" dirty="0" smtClean="0">
                <a:latin typeface="Times New Roman" pitchFamily="18" charset="0"/>
                <a:cs typeface="Times New Roman" pitchFamily="18" charset="0"/>
              </a:rPr>
              <a:t> (note that the vertebral artery passes through the transverse processes C1 to 6 and not through C7).</a:t>
            </a:r>
          </a:p>
          <a:p>
            <a:endParaRPr lang="en-US" b="1" i="1" dirty="0" smtClean="0">
              <a:latin typeface="Times New Roman" pitchFamily="18" charset="0"/>
              <a:cs typeface="Times New Roman" pitchFamily="18" charset="0"/>
            </a:endParaRPr>
          </a:p>
        </p:txBody>
      </p:sp>
      <p:sp>
        <p:nvSpPr>
          <p:cNvPr id="4" name="Rectangle 3"/>
          <p:cNvSpPr/>
          <p:nvPr/>
        </p:nvSpPr>
        <p:spPr>
          <a:xfrm>
            <a:off x="179512" y="0"/>
            <a:ext cx="5206362"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000" b="1" dirty="0" smtClean="0">
                <a:latin typeface="Times New Roman" pitchFamily="18" charset="0"/>
                <a:cs typeface="Times New Roman" pitchFamily="18" charset="0"/>
              </a:rPr>
              <a:t>Characteristics of a Typical Cervical Vertebra</a:t>
            </a:r>
          </a:p>
        </p:txBody>
      </p:sp>
      <p:sp>
        <p:nvSpPr>
          <p:cNvPr id="5" name="Rectangle 4"/>
          <p:cNvSpPr/>
          <p:nvPr/>
        </p:nvSpPr>
        <p:spPr>
          <a:xfrm>
            <a:off x="0" y="2704852"/>
            <a:ext cx="4860032" cy="73866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buFont typeface="Wingdings" pitchFamily="2" charset="2"/>
              <a:buChar char="Ø"/>
            </a:pPr>
            <a:r>
              <a:rPr lang="en-US" dirty="0" smtClean="0">
                <a:latin typeface="Times New Roman" pitchFamily="18" charset="0"/>
                <a:cs typeface="Times New Roman" pitchFamily="18" charset="0"/>
              </a:rPr>
              <a:t>The spines are small and </a:t>
            </a:r>
            <a:r>
              <a:rPr lang="en-US" sz="2400" b="1" dirty="0" smtClean="0">
                <a:latin typeface="Times New Roman" pitchFamily="18" charset="0"/>
                <a:cs typeface="Times New Roman" pitchFamily="18" charset="0"/>
              </a:rPr>
              <a:t>bifid</a:t>
            </a: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The vertebral foramen is large and </a:t>
            </a:r>
            <a:r>
              <a:rPr lang="en-US" b="1" dirty="0" smtClean="0">
                <a:latin typeface="Times New Roman" pitchFamily="18" charset="0"/>
                <a:cs typeface="Times New Roman" pitchFamily="18" charset="0"/>
              </a:rPr>
              <a:t>triangular</a:t>
            </a:r>
          </a:p>
        </p:txBody>
      </p:sp>
      <p:cxnSp>
        <p:nvCxnSpPr>
          <p:cNvPr id="7" name="Straight Arrow Connector 6"/>
          <p:cNvCxnSpPr/>
          <p:nvPr/>
        </p:nvCxnSpPr>
        <p:spPr>
          <a:xfrm>
            <a:off x="2987824" y="2924944"/>
            <a:ext cx="295232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427984" y="1844824"/>
            <a:ext cx="1512168" cy="144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6712"/>
            <a:ext cx="4860032" cy="418576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dirty="0" smtClean="0">
                <a:latin typeface="Times New Roman" pitchFamily="18" charset="0"/>
                <a:cs typeface="Times New Roman" pitchFamily="18" charset="0"/>
              </a:rPr>
              <a:t>The first cervical vertebra</a:t>
            </a:r>
          </a:p>
          <a:p>
            <a:pPr algn="ctr"/>
            <a:r>
              <a:rPr lang="en-US"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THE  ATLAS </a:t>
            </a:r>
          </a:p>
          <a:p>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does not possess </a:t>
            </a:r>
            <a:r>
              <a:rPr lang="en-US" b="1" i="1" u="sng" dirty="0" smtClean="0">
                <a:latin typeface="Times New Roman" pitchFamily="18" charset="0"/>
                <a:cs typeface="Times New Roman" pitchFamily="18" charset="0"/>
              </a:rPr>
              <a:t>a body or a </a:t>
            </a:r>
            <a:r>
              <a:rPr lang="en-US" b="1" i="1" u="sng" dirty="0" err="1" smtClean="0">
                <a:latin typeface="Times New Roman" pitchFamily="18" charset="0"/>
                <a:cs typeface="Times New Roman" pitchFamily="18" charset="0"/>
              </a:rPr>
              <a:t>spinous</a:t>
            </a:r>
            <a:r>
              <a:rPr lang="en-US" b="1" i="1" u="sng" dirty="0" smtClean="0">
                <a:latin typeface="Times New Roman" pitchFamily="18" charset="0"/>
                <a:cs typeface="Times New Roman" pitchFamily="18" charset="0"/>
              </a:rPr>
              <a:t> process</a:t>
            </a:r>
          </a:p>
          <a:p>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 It has an </a:t>
            </a:r>
            <a:r>
              <a:rPr lang="en-US" b="1" i="1" dirty="0" smtClean="0">
                <a:latin typeface="Times New Roman" pitchFamily="18" charset="0"/>
                <a:cs typeface="Times New Roman" pitchFamily="18" charset="0"/>
              </a:rPr>
              <a:t>anterior and posterior arch</a:t>
            </a:r>
          </a:p>
          <a:p>
            <a:endParaRPr lang="en-US" dirty="0" smtClean="0">
              <a:latin typeface="Times New Roman" pitchFamily="18" charset="0"/>
              <a:cs typeface="Times New Roman" pitchFamily="18" charset="0"/>
            </a:endParaRPr>
          </a:p>
          <a:p>
            <a:pPr algn="ctr">
              <a:buFont typeface="Wingdings" pitchFamily="2" charset="2"/>
              <a:buChar char="Ø"/>
            </a:pPr>
            <a:r>
              <a:rPr lang="en-US" dirty="0" smtClean="0">
                <a:latin typeface="Times New Roman" pitchFamily="18" charset="0"/>
                <a:cs typeface="Times New Roman" pitchFamily="18" charset="0"/>
              </a:rPr>
              <a:t>It has a </a:t>
            </a:r>
            <a:r>
              <a:rPr lang="en-US" b="1" i="1" u="sng" dirty="0" smtClean="0">
                <a:latin typeface="Times New Roman" pitchFamily="18" charset="0"/>
                <a:cs typeface="Times New Roman" pitchFamily="18" charset="0"/>
              </a:rPr>
              <a:t>lateral mass </a:t>
            </a:r>
            <a:r>
              <a:rPr lang="en-US" dirty="0" smtClean="0">
                <a:latin typeface="Times New Roman" pitchFamily="18" charset="0"/>
                <a:cs typeface="Times New Roman" pitchFamily="18" charset="0"/>
              </a:rPr>
              <a:t>on each side with articular surfaces on its upper surface for articulation with the </a:t>
            </a:r>
            <a:r>
              <a:rPr lang="en-US" b="1" dirty="0" smtClean="0">
                <a:latin typeface="Times New Roman" pitchFamily="18" charset="0"/>
                <a:cs typeface="Times New Roman" pitchFamily="18" charset="0"/>
              </a:rPr>
              <a:t>occipital </a:t>
            </a:r>
            <a:r>
              <a:rPr lang="en-US" b="1" dirty="0" err="1" smtClean="0">
                <a:latin typeface="Times New Roman" pitchFamily="18" charset="0"/>
                <a:cs typeface="Times New Roman" pitchFamily="18" charset="0"/>
              </a:rPr>
              <a:t>condyles</a:t>
            </a: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atlanto</a:t>
            </a:r>
            <a:r>
              <a:rPr lang="en-US" b="1" dirty="0" smtClean="0">
                <a:latin typeface="Times New Roman" pitchFamily="18" charset="0"/>
                <a:cs typeface="Times New Roman" pitchFamily="18" charset="0"/>
              </a:rPr>
              <a:t>-occipital joints)</a:t>
            </a:r>
          </a:p>
          <a:p>
            <a:pPr algn="ct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and articular surfaces on its lower surface </a:t>
            </a:r>
          </a:p>
          <a:p>
            <a:pPr algn="ctr"/>
            <a:r>
              <a:rPr lang="en-US" dirty="0" smtClean="0">
                <a:latin typeface="Times New Roman" pitchFamily="18" charset="0"/>
                <a:cs typeface="Times New Roman" pitchFamily="18" charset="0"/>
              </a:rPr>
              <a:t>for articulation with the axis</a:t>
            </a:r>
          </a:p>
          <a:p>
            <a:pPr algn="ct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atlantoaxial</a:t>
            </a:r>
            <a:r>
              <a:rPr lang="en-US" b="1" dirty="0" smtClean="0">
                <a:latin typeface="Times New Roman" pitchFamily="18" charset="0"/>
                <a:cs typeface="Times New Roman" pitchFamily="18" charset="0"/>
              </a:rPr>
              <a:t> joints)</a:t>
            </a:r>
          </a:p>
        </p:txBody>
      </p:sp>
      <p:sp>
        <p:nvSpPr>
          <p:cNvPr id="5" name="Rectangle 4"/>
          <p:cNvSpPr/>
          <p:nvPr/>
        </p:nvSpPr>
        <p:spPr>
          <a:xfrm>
            <a:off x="0" y="0"/>
            <a:ext cx="4644008"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dirty="0" smtClean="0">
                <a:latin typeface="Times New Roman" pitchFamily="18" charset="0"/>
                <a:cs typeface="Times New Roman" pitchFamily="18" charset="0"/>
              </a:rPr>
              <a:t>The first, second, and seventh cervical vertebrae are atypical.</a:t>
            </a:r>
          </a:p>
        </p:txBody>
      </p:sp>
      <p:pic>
        <p:nvPicPr>
          <p:cNvPr id="6" name="Picture 2"/>
          <p:cNvPicPr>
            <a:picLocks noChangeAspect="1" noChangeArrowheads="1"/>
          </p:cNvPicPr>
          <p:nvPr/>
        </p:nvPicPr>
        <p:blipFill>
          <a:blip r:embed="rId2" cstate="print"/>
          <a:srcRect/>
          <a:stretch>
            <a:fillRect/>
          </a:stretch>
        </p:blipFill>
        <p:spPr bwMode="auto">
          <a:xfrm>
            <a:off x="4788024" y="0"/>
            <a:ext cx="4355976" cy="3717032"/>
          </a:xfrm>
          <a:prstGeom prst="rect">
            <a:avLst/>
          </a:prstGeom>
          <a:noFill/>
          <a:ln w="9525">
            <a:noFill/>
            <a:miter lim="800000"/>
            <a:headEnd/>
            <a:tailEnd/>
          </a:ln>
        </p:spPr>
      </p:pic>
      <p:sp>
        <p:nvSpPr>
          <p:cNvPr id="7" name="Rectangle 6"/>
          <p:cNvSpPr/>
          <p:nvPr/>
        </p:nvSpPr>
        <p:spPr>
          <a:xfrm rot="20130759">
            <a:off x="3798533" y="4355812"/>
            <a:ext cx="529208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b="1" dirty="0" smtClean="0">
                <a:latin typeface="Times New Roman" pitchFamily="18" charset="0"/>
                <a:cs typeface="Times New Roman" pitchFamily="18" charset="0"/>
              </a:rPr>
              <a:t>Characteristics of the Atypical Cervical Vertebrae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190821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r>
              <a:rPr lang="en-US" dirty="0" smtClean="0">
                <a:latin typeface="Times New Roman" pitchFamily="18" charset="0"/>
                <a:cs typeface="Times New Roman" pitchFamily="18" charset="0"/>
              </a:rPr>
              <a:t>The </a:t>
            </a:r>
            <a:r>
              <a:rPr lang="en-US" b="1" u="sng" dirty="0" smtClean="0">
                <a:latin typeface="Times New Roman" pitchFamily="18" charset="0"/>
                <a:cs typeface="Times New Roman" pitchFamily="18" charset="0"/>
              </a:rPr>
              <a:t>second cervical </a:t>
            </a:r>
            <a:r>
              <a:rPr lang="en-US" dirty="0" smtClean="0">
                <a:latin typeface="Times New Roman" pitchFamily="18" charset="0"/>
                <a:cs typeface="Times New Roman" pitchFamily="18" charset="0"/>
              </a:rPr>
              <a:t>vertebra</a:t>
            </a:r>
          </a:p>
          <a:p>
            <a:pPr algn="ctr"/>
            <a:r>
              <a:rPr lang="en-US" sz="2800" b="1" dirty="0" smtClean="0">
                <a:latin typeface="Times New Roman" pitchFamily="18" charset="0"/>
                <a:cs typeface="Times New Roman" pitchFamily="18" charset="0"/>
              </a:rPr>
              <a:t>The  AXIS </a:t>
            </a:r>
          </a:p>
          <a:p>
            <a:r>
              <a:rPr lang="en-US" dirty="0" smtClean="0">
                <a:latin typeface="Times New Roman" pitchFamily="18" charset="0"/>
                <a:cs typeface="Times New Roman" pitchFamily="18" charset="0"/>
              </a:rPr>
              <a:t>has a </a:t>
            </a:r>
            <a:r>
              <a:rPr lang="en-US" dirty="0" err="1" smtClean="0">
                <a:latin typeface="Times New Roman" pitchFamily="18" charset="0"/>
                <a:cs typeface="Times New Roman" pitchFamily="18" charset="0"/>
              </a:rPr>
              <a:t>odontoid</a:t>
            </a:r>
            <a:r>
              <a:rPr lang="en-US" dirty="0" smtClean="0">
                <a:latin typeface="Times New Roman" pitchFamily="18" charset="0"/>
                <a:cs typeface="Times New Roman" pitchFamily="18" charset="0"/>
              </a:rPr>
              <a:t> process that projects from the superior surface of the body </a:t>
            </a:r>
          </a:p>
          <a:p>
            <a:r>
              <a:rPr lang="en-US" dirty="0" smtClean="0">
                <a:latin typeface="Times New Roman" pitchFamily="18" charset="0"/>
                <a:cs typeface="Times New Roman" pitchFamily="18" charset="0"/>
              </a:rPr>
              <a:t>(representing the body of the atlas that has fused with the body of the axis).</a:t>
            </a:r>
          </a:p>
        </p:txBody>
      </p:sp>
      <p:sp>
        <p:nvSpPr>
          <p:cNvPr id="3" name="Rectangle 2"/>
          <p:cNvSpPr/>
          <p:nvPr/>
        </p:nvSpPr>
        <p:spPr>
          <a:xfrm>
            <a:off x="0" y="3856980"/>
            <a:ext cx="3779912" cy="240065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or vertebra </a:t>
            </a:r>
            <a:r>
              <a:rPr lang="en-US" b="1" dirty="0" err="1" smtClean="0">
                <a:latin typeface="Times New Roman" pitchFamily="18" charset="0"/>
                <a:cs typeface="Times New Roman" pitchFamily="18" charset="0"/>
              </a:rPr>
              <a:t>prominens</a:t>
            </a: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is so named because it has the </a:t>
            </a:r>
            <a:r>
              <a:rPr lang="en-US" sz="2400" b="1" dirty="0" smtClean="0">
                <a:latin typeface="Times New Roman" pitchFamily="18" charset="0"/>
                <a:cs typeface="Times New Roman" pitchFamily="18" charset="0"/>
              </a:rPr>
              <a:t>longest </a:t>
            </a:r>
            <a:r>
              <a:rPr lang="en-US" sz="2400" b="1" dirty="0" err="1" smtClean="0">
                <a:latin typeface="Times New Roman" pitchFamily="18" charset="0"/>
                <a:cs typeface="Times New Roman" pitchFamily="18" charset="0"/>
              </a:rPr>
              <a:t>spinous</a:t>
            </a:r>
            <a:r>
              <a:rPr lang="en-US" sz="2400" b="1" dirty="0" smtClean="0">
                <a:latin typeface="Times New Roman" pitchFamily="18" charset="0"/>
                <a:cs typeface="Times New Roman" pitchFamily="18" charset="0"/>
              </a:rPr>
              <a:t> process, </a:t>
            </a:r>
            <a:endParaRPr lang="en-US" b="1"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and the process is not bifid. </a:t>
            </a:r>
          </a:p>
          <a:p>
            <a:pPr algn="ctr"/>
            <a:r>
              <a:rPr lang="en-US" dirty="0" smtClean="0">
                <a:latin typeface="Times New Roman" pitchFamily="18" charset="0"/>
                <a:cs typeface="Times New Roman" pitchFamily="18" charset="0"/>
              </a:rPr>
              <a:t>The transverse process is large, </a:t>
            </a:r>
          </a:p>
          <a:p>
            <a:pPr algn="ctr"/>
            <a:r>
              <a:rPr lang="en-US" dirty="0" smtClean="0">
                <a:latin typeface="Times New Roman" pitchFamily="18" charset="0"/>
                <a:cs typeface="Times New Roman" pitchFamily="18" charset="0"/>
              </a:rPr>
              <a:t>but the foramen </a:t>
            </a:r>
            <a:r>
              <a:rPr lang="en-US" dirty="0" err="1" smtClean="0">
                <a:latin typeface="Times New Roman" pitchFamily="18" charset="0"/>
                <a:cs typeface="Times New Roman" pitchFamily="18" charset="0"/>
              </a:rPr>
              <a:t>transversarium</a:t>
            </a:r>
            <a:r>
              <a:rPr lang="en-US" dirty="0" smtClean="0">
                <a:latin typeface="Times New Roman" pitchFamily="18" charset="0"/>
                <a:cs typeface="Times New Roman" pitchFamily="18" charset="0"/>
              </a:rPr>
              <a:t> is small and</a:t>
            </a:r>
          </a:p>
          <a:p>
            <a:pPr algn="ctr"/>
            <a:r>
              <a:rPr lang="en-US" dirty="0" smtClean="0">
                <a:latin typeface="Times New Roman" pitchFamily="18" charset="0"/>
                <a:cs typeface="Times New Roman" pitchFamily="18" charset="0"/>
              </a:rPr>
              <a:t> transmits the vertebral vein</a:t>
            </a:r>
            <a:endParaRPr lang="en-US" dirty="0">
              <a:latin typeface="Times New Roman" pitchFamily="18" charset="0"/>
              <a:cs typeface="Times New Roman" pitchFamily="18" charset="0"/>
            </a:endParaRPr>
          </a:p>
        </p:txBody>
      </p:sp>
      <p:sp>
        <p:nvSpPr>
          <p:cNvPr id="4" name="Rectangle 3"/>
          <p:cNvSpPr/>
          <p:nvPr/>
        </p:nvSpPr>
        <p:spPr>
          <a:xfrm>
            <a:off x="35496" y="2924944"/>
            <a:ext cx="3102131"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b="1" dirty="0" smtClean="0">
                <a:latin typeface="Times New Roman" pitchFamily="18" charset="0"/>
                <a:cs typeface="Times New Roman" pitchFamily="18" charset="0"/>
              </a:rPr>
              <a:t>The seventh cervical vertebra</a:t>
            </a:r>
            <a:endParaRPr lang="en-US" b="1" dirty="0"/>
          </a:p>
        </p:txBody>
      </p:sp>
      <p:pic>
        <p:nvPicPr>
          <p:cNvPr id="1027" name="Picture 3"/>
          <p:cNvPicPr>
            <a:picLocks noChangeAspect="1" noChangeArrowheads="1"/>
          </p:cNvPicPr>
          <p:nvPr/>
        </p:nvPicPr>
        <p:blipFill>
          <a:blip r:embed="rId2" cstate="print"/>
          <a:srcRect/>
          <a:stretch>
            <a:fillRect/>
          </a:stretch>
        </p:blipFill>
        <p:spPr bwMode="auto">
          <a:xfrm>
            <a:off x="4716016" y="-27384"/>
            <a:ext cx="4427984" cy="3312368"/>
          </a:xfrm>
          <a:prstGeom prst="rect">
            <a:avLst/>
          </a:prstGeom>
          <a:noFill/>
          <a:ln w="9525">
            <a:noFill/>
            <a:miter lim="800000"/>
            <a:headEnd/>
            <a:tailEnd/>
          </a:ln>
        </p:spPr>
      </p:pic>
      <p:cxnSp>
        <p:nvCxnSpPr>
          <p:cNvPr id="8" name="Straight Arrow Connector 7"/>
          <p:cNvCxnSpPr/>
          <p:nvPr/>
        </p:nvCxnSpPr>
        <p:spPr>
          <a:xfrm>
            <a:off x="4211960" y="1196752"/>
            <a:ext cx="2448272"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1331640" y="980728"/>
            <a:ext cx="3024336" cy="216024"/>
          </a:xfrm>
          <a:prstGeom prst="line">
            <a:avLst/>
          </a:prstGeom>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3" cstate="print"/>
          <a:srcRect/>
          <a:stretch>
            <a:fillRect/>
          </a:stretch>
        </p:blipFill>
        <p:spPr bwMode="auto">
          <a:xfrm>
            <a:off x="4860032" y="3212976"/>
            <a:ext cx="4283968" cy="3645024"/>
          </a:xfrm>
          <a:prstGeom prst="rect">
            <a:avLst/>
          </a:prstGeom>
          <a:noFill/>
          <a:ln w="9525">
            <a:noFill/>
            <a:miter lim="800000"/>
            <a:headEnd/>
            <a:tailEnd/>
          </a:ln>
        </p:spPr>
      </p:pic>
      <p:cxnSp>
        <p:nvCxnSpPr>
          <p:cNvPr id="14" name="Straight Arrow Connector 13"/>
          <p:cNvCxnSpPr/>
          <p:nvPr/>
        </p:nvCxnSpPr>
        <p:spPr>
          <a:xfrm flipV="1">
            <a:off x="3419872" y="4221088"/>
            <a:ext cx="367240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41044" t="65790" r="9935" b="6806"/>
          <a:stretch>
            <a:fillRect/>
          </a:stretch>
        </p:blipFill>
        <p:spPr bwMode="auto">
          <a:xfrm>
            <a:off x="4644008" y="0"/>
            <a:ext cx="4320480" cy="4011533"/>
          </a:xfrm>
          <a:prstGeom prst="rect">
            <a:avLst/>
          </a:prstGeom>
          <a:noFill/>
          <a:ln w="9525">
            <a:noFill/>
            <a:miter lim="800000"/>
            <a:headEnd/>
            <a:tailEnd/>
          </a:ln>
        </p:spPr>
      </p:pic>
      <p:sp>
        <p:nvSpPr>
          <p:cNvPr id="3" name="Rectangle 2"/>
          <p:cNvSpPr/>
          <p:nvPr/>
        </p:nvSpPr>
        <p:spPr>
          <a:xfrm>
            <a:off x="0" y="0"/>
            <a:ext cx="4572000" cy="369332"/>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r>
              <a:rPr lang="en-US" dirty="0" smtClean="0">
                <a:latin typeface="Times New Roman" pitchFamily="18" charset="0"/>
                <a:cs typeface="Times New Roman" pitchFamily="18" charset="0"/>
              </a:rPr>
              <a:t>Characteristics of a Typical Thoracic Vertebra</a:t>
            </a:r>
          </a:p>
        </p:txBody>
      </p:sp>
      <p:sp>
        <p:nvSpPr>
          <p:cNvPr id="4" name="Rectangle 3"/>
          <p:cNvSpPr/>
          <p:nvPr/>
        </p:nvSpPr>
        <p:spPr>
          <a:xfrm>
            <a:off x="0" y="836712"/>
            <a:ext cx="4572000" cy="424731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buFont typeface="Wingdings" pitchFamily="2" charset="2"/>
              <a:buChar char="Ø"/>
            </a:pPr>
            <a:r>
              <a:rPr lang="en-US" dirty="0" smtClean="0">
                <a:latin typeface="Times New Roman" pitchFamily="18" charset="0"/>
                <a:cs typeface="Times New Roman" pitchFamily="18" charset="0"/>
              </a:rPr>
              <a:t>The body is  </a:t>
            </a:r>
            <a:r>
              <a:rPr lang="en-US" b="1" dirty="0" smtClean="0">
                <a:latin typeface="Times New Roman" pitchFamily="18" charset="0"/>
                <a:cs typeface="Times New Roman" pitchFamily="18" charset="0"/>
              </a:rPr>
              <a:t>heart shaped</a:t>
            </a:r>
          </a:p>
          <a:p>
            <a:endParaRPr lang="en-US" b="1"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The vertebral foramen is small and</a:t>
            </a:r>
            <a:r>
              <a:rPr lang="en-US" b="1" dirty="0" smtClean="0">
                <a:latin typeface="Times New Roman" pitchFamily="18" charset="0"/>
                <a:cs typeface="Times New Roman" pitchFamily="18" charset="0"/>
              </a:rPr>
              <a:t> circular</a:t>
            </a:r>
          </a:p>
          <a:p>
            <a:endParaRPr lang="en-US" b="1"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The spines are</a:t>
            </a:r>
            <a:r>
              <a:rPr lang="en-US" b="1" dirty="0" smtClean="0">
                <a:latin typeface="Times New Roman" pitchFamily="18" charset="0"/>
                <a:cs typeface="Times New Roman" pitchFamily="18" charset="0"/>
              </a:rPr>
              <a:t> long and inclined downward</a:t>
            </a:r>
          </a:p>
          <a:p>
            <a:endParaRPr lang="en-US" b="1" dirty="0" smtClean="0">
              <a:latin typeface="Times New Roman" pitchFamily="18" charset="0"/>
              <a:cs typeface="Times New Roman" pitchFamily="18" charset="0"/>
            </a:endParaRPr>
          </a:p>
          <a:p>
            <a:pPr>
              <a:buFont typeface="Wingdings" pitchFamily="2" charset="2"/>
              <a:buChar char="Ø"/>
            </a:pPr>
            <a:r>
              <a:rPr lang="en-US" b="1" dirty="0" smtClean="0">
                <a:latin typeface="Times New Roman" pitchFamily="18" charset="0"/>
                <a:cs typeface="Times New Roman" pitchFamily="18" charset="0"/>
              </a:rPr>
              <a:t>Costal facets are present on the sides of the bodies for articulation with the heads of the ribs</a:t>
            </a:r>
          </a:p>
          <a:p>
            <a:endParaRPr lang="en-US" b="1" dirty="0" smtClean="0">
              <a:latin typeface="Times New Roman" pitchFamily="18" charset="0"/>
              <a:cs typeface="Times New Roman" pitchFamily="18" charset="0"/>
            </a:endParaRPr>
          </a:p>
          <a:p>
            <a:pPr>
              <a:buFont typeface="Wingdings" pitchFamily="2" charset="2"/>
              <a:buChar char="Ø"/>
            </a:pPr>
            <a:r>
              <a:rPr lang="en-US" b="1" dirty="0" smtClean="0">
                <a:latin typeface="Times New Roman" pitchFamily="18" charset="0"/>
                <a:cs typeface="Times New Roman" pitchFamily="18" charset="0"/>
              </a:rPr>
              <a:t>Costal facets are present on the transverse processes for articulation with the tubercles of the ribs</a:t>
            </a:r>
          </a:p>
          <a:p>
            <a:r>
              <a:rPr lang="en-US" b="1" dirty="0" smtClean="0">
                <a:latin typeface="Times New Roman" pitchFamily="18" charset="0"/>
                <a:cs typeface="Times New Roman" pitchFamily="18" charset="0"/>
              </a:rPr>
              <a:t> (T11 and 12 have no facets on the transverse processes)</a:t>
            </a:r>
          </a:p>
        </p:txBody>
      </p:sp>
      <p:cxnSp>
        <p:nvCxnSpPr>
          <p:cNvPr id="6" name="Straight Arrow Connector 5"/>
          <p:cNvCxnSpPr/>
          <p:nvPr/>
        </p:nvCxnSpPr>
        <p:spPr>
          <a:xfrm>
            <a:off x="2771800" y="1052736"/>
            <a:ext cx="2448272"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211960" y="1628800"/>
            <a:ext cx="115212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283968" y="2276872"/>
            <a:ext cx="86409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211960" y="2780928"/>
            <a:ext cx="576064"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l="31003" t="2476" r="16432" b="13421"/>
          <a:stretch>
            <a:fillRect/>
          </a:stretch>
        </p:blipFill>
        <p:spPr bwMode="auto">
          <a:xfrm>
            <a:off x="5498976" y="0"/>
            <a:ext cx="3645024" cy="3645024"/>
          </a:xfrm>
          <a:prstGeom prst="rect">
            <a:avLst/>
          </a:prstGeom>
          <a:noFill/>
          <a:ln w="9525">
            <a:noFill/>
            <a:miter lim="800000"/>
            <a:headEnd/>
            <a:tailEnd/>
          </a:ln>
        </p:spPr>
      </p:pic>
      <p:sp>
        <p:nvSpPr>
          <p:cNvPr id="3" name="Rectangle 2"/>
          <p:cNvSpPr/>
          <p:nvPr/>
        </p:nvSpPr>
        <p:spPr>
          <a:xfrm>
            <a:off x="0" y="836712"/>
            <a:ext cx="4572000" cy="4708981"/>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buFont typeface="Wingdings" pitchFamily="2" charset="2"/>
              <a:buChar char="v"/>
            </a:pPr>
            <a:r>
              <a:rPr lang="en-US" dirty="0" smtClean="0">
                <a:latin typeface="Times New Roman" pitchFamily="18" charset="0"/>
                <a:cs typeface="Times New Roman" pitchFamily="18" charset="0"/>
              </a:rPr>
              <a:t>The body is large </a:t>
            </a:r>
            <a:r>
              <a:rPr lang="en-US" sz="2400" b="1" dirty="0" smtClean="0">
                <a:latin typeface="Times New Roman" pitchFamily="18" charset="0"/>
                <a:cs typeface="Times New Roman" pitchFamily="18" charset="0"/>
              </a:rPr>
              <a:t>and kidney shaped</a:t>
            </a:r>
          </a:p>
          <a:p>
            <a:endParaRPr lang="en-US" sz="2400" b="1"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buFont typeface="Wingdings" pitchFamily="2" charset="2"/>
              <a:buChar char="v"/>
            </a:pPr>
            <a:r>
              <a:rPr lang="en-US" dirty="0" smtClean="0">
                <a:latin typeface="Times New Roman" pitchFamily="18" charset="0"/>
                <a:cs typeface="Times New Roman" pitchFamily="18" charset="0"/>
              </a:rPr>
              <a:t> The </a:t>
            </a:r>
            <a:r>
              <a:rPr lang="en-US" dirty="0" err="1" smtClean="0">
                <a:latin typeface="Times New Roman" pitchFamily="18" charset="0"/>
                <a:cs typeface="Times New Roman" pitchFamily="18" charset="0"/>
              </a:rPr>
              <a:t>laminae</a:t>
            </a:r>
            <a:r>
              <a:rPr lang="en-US" dirty="0" smtClean="0">
                <a:latin typeface="Times New Roman" pitchFamily="18" charset="0"/>
                <a:cs typeface="Times New Roman" pitchFamily="18" charset="0"/>
              </a:rPr>
              <a:t> are thick</a:t>
            </a:r>
          </a:p>
          <a:p>
            <a:endParaRPr lang="en-US" dirty="0" smtClean="0">
              <a:latin typeface="Times New Roman" pitchFamily="18" charset="0"/>
              <a:cs typeface="Times New Roman" pitchFamily="18" charset="0"/>
            </a:endParaRPr>
          </a:p>
          <a:p>
            <a:pPr>
              <a:buFont typeface="Wingdings" pitchFamily="2" charset="2"/>
              <a:buChar char="v"/>
            </a:pPr>
            <a:r>
              <a:rPr lang="en-US" dirty="0" smtClean="0">
                <a:latin typeface="Times New Roman" pitchFamily="18" charset="0"/>
                <a:cs typeface="Times New Roman" pitchFamily="18" charset="0"/>
              </a:rPr>
              <a:t> The vertebral foramina are triangular.</a:t>
            </a:r>
          </a:p>
          <a:p>
            <a:endParaRPr lang="en-US" dirty="0" smtClean="0">
              <a:latin typeface="Times New Roman" pitchFamily="18" charset="0"/>
              <a:cs typeface="Times New Roman" pitchFamily="18" charset="0"/>
            </a:endParaRPr>
          </a:p>
          <a:p>
            <a:pPr>
              <a:buFont typeface="Wingdings" pitchFamily="2" charset="2"/>
              <a:buChar char="v"/>
            </a:pPr>
            <a:r>
              <a:rPr lang="en-US" dirty="0" smtClean="0">
                <a:latin typeface="Times New Roman" pitchFamily="18" charset="0"/>
                <a:cs typeface="Times New Roman" pitchFamily="18" charset="0"/>
              </a:rPr>
              <a:t>The transverse processes are long and slender.</a:t>
            </a:r>
          </a:p>
          <a:p>
            <a:endParaRPr lang="en-US" dirty="0" smtClean="0">
              <a:latin typeface="Times New Roman" pitchFamily="18" charset="0"/>
              <a:cs typeface="Times New Roman" pitchFamily="18" charset="0"/>
            </a:endParaRPr>
          </a:p>
          <a:p>
            <a:pPr>
              <a:buFont typeface="Wingdings" pitchFamily="2" charset="2"/>
              <a:buChar char="v"/>
            </a:pPr>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spinous</a:t>
            </a:r>
            <a:r>
              <a:rPr lang="en-US" dirty="0" smtClean="0">
                <a:latin typeface="Times New Roman" pitchFamily="18" charset="0"/>
                <a:cs typeface="Times New Roman" pitchFamily="18" charset="0"/>
              </a:rPr>
              <a:t> processes are short, flat, and quadrangular and project backward.</a:t>
            </a:r>
          </a:p>
          <a:p>
            <a:pPr>
              <a:buFont typeface="Wingdings" pitchFamily="2" charset="2"/>
              <a:buChar char="v"/>
            </a:pPr>
            <a:endParaRPr lang="en-US" dirty="0" smtClean="0">
              <a:latin typeface="Times New Roman" pitchFamily="18" charset="0"/>
              <a:cs typeface="Times New Roman" pitchFamily="18" charset="0"/>
            </a:endParaRPr>
          </a:p>
          <a:p>
            <a:pPr>
              <a:buFont typeface="Wingdings" pitchFamily="2" charset="2"/>
              <a:buChar char="v"/>
            </a:pPr>
            <a:r>
              <a:rPr lang="en-US" dirty="0" smtClean="0">
                <a:latin typeface="Times New Roman" pitchFamily="18" charset="0"/>
                <a:cs typeface="Times New Roman" pitchFamily="18" charset="0"/>
              </a:rPr>
              <a:t>The articular surfaces of the superior articular processes face medially, and those of the inferior articular processes face laterally.</a:t>
            </a:r>
            <a:endParaRPr lang="en-US" dirty="0">
              <a:latin typeface="Times New Roman" pitchFamily="18" charset="0"/>
              <a:cs typeface="Times New Roman" pitchFamily="18" charset="0"/>
            </a:endParaRPr>
          </a:p>
        </p:txBody>
      </p:sp>
      <p:sp>
        <p:nvSpPr>
          <p:cNvPr id="4" name="Rectangle 3"/>
          <p:cNvSpPr/>
          <p:nvPr/>
        </p:nvSpPr>
        <p:spPr>
          <a:xfrm>
            <a:off x="0" y="0"/>
            <a:ext cx="4692823"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b="1" dirty="0" smtClean="0">
                <a:latin typeface="Times New Roman" pitchFamily="18" charset="0"/>
                <a:cs typeface="Times New Roman" pitchFamily="18" charset="0"/>
              </a:rPr>
              <a:t>Characteristics of a Typical Lumbar Vertebra</a:t>
            </a:r>
          </a:p>
        </p:txBody>
      </p:sp>
      <p:cxnSp>
        <p:nvCxnSpPr>
          <p:cNvPr id="6" name="Straight Arrow Connector 5"/>
          <p:cNvCxnSpPr/>
          <p:nvPr/>
        </p:nvCxnSpPr>
        <p:spPr>
          <a:xfrm>
            <a:off x="4355976" y="1124744"/>
            <a:ext cx="266429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779912" y="2060848"/>
            <a:ext cx="360040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5364088" cy="655564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b="1" dirty="0" smtClean="0">
                <a:latin typeface="Times New Roman" pitchFamily="18" charset="0"/>
                <a:cs typeface="Times New Roman" pitchFamily="18" charset="0"/>
              </a:rPr>
              <a:t>The sacrum</a:t>
            </a:r>
          </a:p>
          <a:p>
            <a:r>
              <a:rPr lang="en-US" dirty="0" smtClean="0">
                <a:latin typeface="Times New Roman" pitchFamily="18" charset="0"/>
                <a:cs typeface="Times New Roman" pitchFamily="18" charset="0"/>
              </a:rPr>
              <a:t>consists of five rudimentary vertebrae fused together</a:t>
            </a:r>
          </a:p>
          <a:p>
            <a:r>
              <a:rPr lang="en-US" b="1" dirty="0" smtClean="0">
                <a:latin typeface="Times New Roman" pitchFamily="18" charset="0"/>
                <a:cs typeface="Times New Roman" pitchFamily="18" charset="0"/>
              </a:rPr>
              <a:t>Articulations</a:t>
            </a:r>
          </a:p>
          <a:p>
            <a:pPr algn="ctr"/>
            <a:r>
              <a:rPr lang="en-US" dirty="0" smtClean="0">
                <a:latin typeface="Times New Roman" pitchFamily="18" charset="0"/>
                <a:cs typeface="Times New Roman" pitchFamily="18" charset="0"/>
              </a:rPr>
              <a:t>1-The upper border, or base, of the bone articulates with </a:t>
            </a:r>
          </a:p>
          <a:p>
            <a:pPr algn="ctr"/>
            <a:r>
              <a:rPr lang="en-US" b="1" dirty="0" smtClean="0">
                <a:latin typeface="Times New Roman" pitchFamily="18" charset="0"/>
                <a:cs typeface="Times New Roman" pitchFamily="18" charset="0"/>
              </a:rPr>
              <a:t>the fifth lumbar vertebra</a:t>
            </a:r>
          </a:p>
          <a:p>
            <a:r>
              <a:rPr lang="en-US" dirty="0" smtClean="0">
                <a:latin typeface="Times New Roman" pitchFamily="18" charset="0"/>
                <a:cs typeface="Times New Roman" pitchFamily="18" charset="0"/>
              </a:rPr>
              <a:t>2-The narrow inferior border articulates with </a:t>
            </a:r>
            <a:r>
              <a:rPr lang="en-US" b="1" dirty="0" smtClean="0">
                <a:latin typeface="Times New Roman" pitchFamily="18" charset="0"/>
                <a:cs typeface="Times New Roman" pitchFamily="18" charset="0"/>
              </a:rPr>
              <a:t>the coccyx. </a:t>
            </a:r>
          </a:p>
          <a:p>
            <a:pPr algn="ctr"/>
            <a:r>
              <a:rPr lang="en-US" dirty="0" smtClean="0">
                <a:latin typeface="Times New Roman" pitchFamily="18" charset="0"/>
                <a:cs typeface="Times New Roman" pitchFamily="18" charset="0"/>
              </a:rPr>
              <a:t>3-Laterally, the sacrum articulates with the two iliac bones to form the </a:t>
            </a:r>
            <a:r>
              <a:rPr lang="en-US" b="1" dirty="0" smtClean="0">
                <a:latin typeface="Times New Roman" pitchFamily="18" charset="0"/>
                <a:cs typeface="Times New Roman" pitchFamily="18" charset="0"/>
              </a:rPr>
              <a:t>sacroiliac joints </a:t>
            </a:r>
          </a:p>
          <a:p>
            <a:pPr algn="ctr"/>
            <a:r>
              <a:rPr lang="en-US" dirty="0" smtClean="0">
                <a:latin typeface="Times New Roman" pitchFamily="18" charset="0"/>
                <a:cs typeface="Times New Roman" pitchFamily="18" charset="0"/>
              </a:rPr>
              <a:t> The anterior and upper margin of the first sacral vertebra bulges forward and is known as</a:t>
            </a:r>
          </a:p>
          <a:p>
            <a:pPr algn="ctr"/>
            <a:r>
              <a:rPr lang="en-US" dirty="0" smtClean="0">
                <a:latin typeface="Times New Roman" pitchFamily="18" charset="0"/>
                <a:cs typeface="Times New Roman" pitchFamily="18" charset="0"/>
              </a:rPr>
              <a:t> the </a:t>
            </a:r>
            <a:r>
              <a:rPr lang="en-US" b="1" dirty="0" smtClean="0">
                <a:latin typeface="Times New Roman" pitchFamily="18" charset="0"/>
                <a:cs typeface="Times New Roman" pitchFamily="18" charset="0"/>
              </a:rPr>
              <a:t>sacral promontory</a:t>
            </a:r>
          </a:p>
          <a:p>
            <a:pPr>
              <a:buFont typeface="Wingdings" pitchFamily="2" charset="2"/>
              <a:buChar char="Ø"/>
            </a:pPr>
            <a:r>
              <a:rPr lang="en-US" dirty="0" smtClean="0">
                <a:latin typeface="Times New Roman" pitchFamily="18" charset="0"/>
                <a:cs typeface="Times New Roman" pitchFamily="18" charset="0"/>
              </a:rPr>
              <a:t>The sacral promontory in the female is of considerable obstetric importance and is used when measuring the size of the pelvis.</a:t>
            </a:r>
          </a:p>
          <a:p>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laminae</a:t>
            </a:r>
            <a:r>
              <a:rPr lang="en-US" dirty="0" smtClean="0">
                <a:latin typeface="Times New Roman" pitchFamily="18" charset="0"/>
                <a:cs typeface="Times New Roman" pitchFamily="18" charset="0"/>
              </a:rPr>
              <a:t> of the fifth sacral vertebra, and sometimes those of the fourth also, fail to meet in the midline, forming </a:t>
            </a:r>
            <a:r>
              <a:rPr lang="en-US" b="1" dirty="0" smtClean="0">
                <a:latin typeface="Times New Roman" pitchFamily="18" charset="0"/>
                <a:cs typeface="Times New Roman" pitchFamily="18" charset="0"/>
              </a:rPr>
              <a:t>THE SACRAL HIATUS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anterior and posterior surfaces of the sacrum each have four foramina on each side for the passage of the anterior and posterior rami of the </a:t>
            </a:r>
            <a:r>
              <a:rPr lang="en-US" b="1" dirty="0" smtClean="0">
                <a:latin typeface="Times New Roman" pitchFamily="18" charset="0"/>
                <a:cs typeface="Times New Roman" pitchFamily="18" charset="0"/>
              </a:rPr>
              <a:t>sacral nerves</a:t>
            </a:r>
          </a:p>
        </p:txBody>
      </p:sp>
      <p:pic>
        <p:nvPicPr>
          <p:cNvPr id="2050" name="Picture 2"/>
          <p:cNvPicPr>
            <a:picLocks noChangeAspect="1" noChangeArrowheads="1"/>
          </p:cNvPicPr>
          <p:nvPr/>
        </p:nvPicPr>
        <p:blipFill>
          <a:blip r:embed="rId2" cstate="print"/>
          <a:srcRect l="42225" t="33660" r="38876" b="34210"/>
          <a:stretch>
            <a:fillRect/>
          </a:stretch>
        </p:blipFill>
        <p:spPr bwMode="auto">
          <a:xfrm>
            <a:off x="5436096" y="0"/>
            <a:ext cx="3707904" cy="5949280"/>
          </a:xfrm>
          <a:prstGeom prst="rect">
            <a:avLst/>
          </a:prstGeom>
          <a:noFill/>
          <a:ln w="9525">
            <a:noFill/>
            <a:miter lim="800000"/>
            <a:headEnd/>
            <a:tailEnd/>
          </a:ln>
        </p:spPr>
      </p:pic>
      <p:cxnSp>
        <p:nvCxnSpPr>
          <p:cNvPr id="5" name="Straight Arrow Connector 4"/>
          <p:cNvCxnSpPr/>
          <p:nvPr/>
        </p:nvCxnSpPr>
        <p:spPr>
          <a:xfrm flipV="1">
            <a:off x="3923928" y="620688"/>
            <a:ext cx="288032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283968" y="1268760"/>
            <a:ext cx="1152128"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707904" y="908720"/>
            <a:ext cx="3384376" cy="24482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2151</Words>
  <Application>Microsoft Office PowerPoint</Application>
  <PresentationFormat>On-screen Show (4:3)</PresentationFormat>
  <Paragraphs>258</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104</cp:revision>
  <dcterms:created xsi:type="dcterms:W3CDTF">2012-03-04T12:57:52Z</dcterms:created>
  <dcterms:modified xsi:type="dcterms:W3CDTF">2014-04-01T11:25:24Z</dcterms:modified>
</cp:coreProperties>
</file>