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sldIdLst>
    <p:sldId id="542" r:id="rId2"/>
    <p:sldId id="561" r:id="rId3"/>
    <p:sldId id="543" r:id="rId4"/>
    <p:sldId id="546" r:id="rId5"/>
    <p:sldId id="547" r:id="rId6"/>
    <p:sldId id="548" r:id="rId7"/>
    <p:sldId id="552" r:id="rId8"/>
    <p:sldId id="553" r:id="rId9"/>
    <p:sldId id="554" r:id="rId10"/>
    <p:sldId id="559" r:id="rId11"/>
    <p:sldId id="560" r:id="rId12"/>
    <p:sldId id="565" r:id="rId13"/>
    <p:sldId id="562" r:id="rId14"/>
    <p:sldId id="555" r:id="rId15"/>
    <p:sldId id="556" r:id="rId16"/>
    <p:sldId id="557" r:id="rId17"/>
    <p:sldId id="558" r:id="rId18"/>
    <p:sldId id="510" r:id="rId19"/>
    <p:sldId id="487" r:id="rId20"/>
    <p:sldId id="488" r:id="rId21"/>
    <p:sldId id="516" r:id="rId22"/>
    <p:sldId id="491" r:id="rId23"/>
    <p:sldId id="492" r:id="rId24"/>
    <p:sldId id="519" r:id="rId25"/>
    <p:sldId id="511" r:id="rId26"/>
    <p:sldId id="517" r:id="rId27"/>
    <p:sldId id="518" r:id="rId28"/>
    <p:sldId id="515" r:id="rId29"/>
    <p:sldId id="494" r:id="rId30"/>
    <p:sldId id="520" r:id="rId31"/>
    <p:sldId id="513" r:id="rId32"/>
    <p:sldId id="498" r:id="rId33"/>
    <p:sldId id="501" r:id="rId34"/>
    <p:sldId id="522" r:id="rId35"/>
    <p:sldId id="523" r:id="rId36"/>
    <p:sldId id="524" r:id="rId37"/>
    <p:sldId id="525" r:id="rId38"/>
    <p:sldId id="503" r:id="rId39"/>
    <p:sldId id="528" r:id="rId40"/>
    <p:sldId id="529" r:id="rId41"/>
    <p:sldId id="530" r:id="rId42"/>
    <p:sldId id="535" r:id="rId43"/>
    <p:sldId id="534" r:id="rId44"/>
    <p:sldId id="532" r:id="rId45"/>
    <p:sldId id="533" r:id="rId46"/>
    <p:sldId id="539" r:id="rId47"/>
    <p:sldId id="514" r:id="rId48"/>
    <p:sldId id="509" r:id="rId49"/>
    <p:sldId id="568" r:id="rId50"/>
    <p:sldId id="567" r:id="rId51"/>
    <p:sldId id="564" r:id="rId52"/>
    <p:sldId id="566" r:id="rId53"/>
    <p:sldId id="56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C3300"/>
    <a:srgbClr val="3333FF"/>
    <a:srgbClr val="009900"/>
    <a:srgbClr val="6699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45" autoAdjust="0"/>
    <p:restoredTop sz="94660"/>
  </p:normalViewPr>
  <p:slideViewPr>
    <p:cSldViewPr>
      <p:cViewPr>
        <p:scale>
          <a:sx n="75" d="100"/>
          <a:sy n="75" d="100"/>
        </p:scale>
        <p:origin x="-169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6C5383-4346-4A69-9939-380B6CC1AE8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13C5F-D5FB-41E5-A17E-7F054D4DD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8B665-5ABE-42AF-9B7A-92515CC3C83E}" type="slidenum">
              <a:rPr lang="en-US"/>
              <a:pPr/>
              <a:t>10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3400A99-CAE9-4340-AFEA-D35A089108AE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329ACB-2924-470B-8897-B363A743EA37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DEF56-3A7B-4875-A90A-E1B1B6373D44}" type="slidenum">
              <a:rPr lang="en-US"/>
              <a:pPr/>
              <a:t>52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E5B5-F00C-4096-BE2E-5C769F5B4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188B-DB59-49CA-A700-5A43489F0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1162-B422-4821-918E-FBE848907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5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37C0F-E895-436B-B36C-21B62581C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E7B2-9434-4033-B3A4-7FEDFA8A4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5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2CED-6B78-4ACC-B3FF-7BAD7825B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BA39-D9FF-46DB-AD66-78FD6BCCD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2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31CE-6155-4D79-8CCA-E66572F7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C8B6-AA3D-4E18-A324-7C4DF098D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FDB5-F48F-4306-8015-2755F15B0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B64A-EB6E-4417-8053-2EAD8E1F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5522-A508-420D-9442-1064373F7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4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90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5369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grpSp>
            <p:nvGrpSpPr>
              <p:cNvPr id="15395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91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1539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891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15397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91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91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891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4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4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5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5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5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8915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29FEB7-FCEF-4E97-B4EC-8963F5198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6425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C000"/>
                </a:solidFill>
              </a:rPr>
              <a:t>Control of eye movement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HumanEyeFie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250"/>
            <a:ext cx="60198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1752600" y="838200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Fig. 28-13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848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igure27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0"/>
            <a:ext cx="4441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517525" y="457200"/>
            <a:ext cx="2301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Basic pathway</a:t>
            </a:r>
          </a:p>
          <a:p>
            <a:r>
              <a:rPr lang="en-US" sz="2400" dirty="0">
                <a:solidFill>
                  <a:srgbClr val="FFFF00"/>
                </a:solidFill>
              </a:rPr>
              <a:t>for controlling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saccadic eye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movements</a:t>
            </a:r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5867400" y="1816100"/>
            <a:ext cx="444500" cy="2159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160776" name="Oval 8"/>
          <p:cNvSpPr>
            <a:spLocks noChangeArrowheads="1"/>
          </p:cNvSpPr>
          <p:nvPr/>
        </p:nvSpPr>
        <p:spPr bwMode="auto">
          <a:xfrm>
            <a:off x="6210300" y="381000"/>
            <a:ext cx="1422400" cy="1092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160777" name="Oval 9"/>
          <p:cNvSpPr>
            <a:spLocks noChangeArrowheads="1"/>
          </p:cNvSpPr>
          <p:nvPr/>
        </p:nvSpPr>
        <p:spPr bwMode="auto">
          <a:xfrm>
            <a:off x="3911600" y="88900"/>
            <a:ext cx="1422400" cy="1092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426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igure27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0"/>
            <a:ext cx="4441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048000" y="5334000"/>
            <a:ext cx="22932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341200" y="5105400"/>
            <a:ext cx="297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992469"/>
            <a:ext cx="1143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MLF</a:t>
            </a:r>
            <a:endParaRPr lang="ar-JO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5134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30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MLFandNucl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79400"/>
            <a:ext cx="6985000" cy="62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5099050" y="47513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6489700" y="47513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4641850" y="51276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6908800" y="5127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688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4" name="Picture 8" descr="MLF-and-Nuclei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881063"/>
            <a:ext cx="5434013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90500" y="3705225"/>
            <a:ext cx="14541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FF00"/>
                </a:solidFill>
              </a:rPr>
              <a:t>Conjugate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eye</a:t>
            </a:r>
          </a:p>
          <a:p>
            <a:r>
              <a:rPr lang="en-US" dirty="0">
                <a:solidFill>
                  <a:srgbClr val="FFFF00"/>
                </a:solidFill>
              </a:rPr>
              <a:t>movements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H="1">
            <a:off x="7239000" y="2832100"/>
            <a:ext cx="609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7188200" y="3095625"/>
            <a:ext cx="1779588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FF00"/>
                </a:solidFill>
              </a:rPr>
              <a:t>Disconjugate</a:t>
            </a:r>
            <a:endParaRPr lang="en-US" sz="2000">
              <a:solidFill>
                <a:srgbClr val="FFFF00"/>
              </a:solidFill>
            </a:endParaRPr>
          </a:p>
          <a:p>
            <a:r>
              <a:rPr lang="en-US" sz="2000">
                <a:solidFill>
                  <a:srgbClr val="FFFF00"/>
                </a:solidFill>
              </a:rPr>
              <a:t>eye</a:t>
            </a:r>
          </a:p>
          <a:p>
            <a:r>
              <a:rPr lang="en-US">
                <a:solidFill>
                  <a:srgbClr val="FFFF00"/>
                </a:solidFill>
              </a:rPr>
              <a:t>movements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581400" y="8524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848350" y="8524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5355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MLF-and-Nuclei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881063"/>
            <a:ext cx="5434013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90500" y="3705225"/>
            <a:ext cx="14541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FF00"/>
                </a:solidFill>
              </a:rPr>
              <a:t>Conjugate</a:t>
            </a:r>
            <a:endParaRPr lang="en-US" sz="2000">
              <a:solidFill>
                <a:srgbClr val="FFFF00"/>
              </a:solidFill>
            </a:endParaRPr>
          </a:p>
          <a:p>
            <a:r>
              <a:rPr lang="en-US" sz="2000">
                <a:solidFill>
                  <a:srgbClr val="FFFF00"/>
                </a:solidFill>
              </a:rPr>
              <a:t>eye</a:t>
            </a:r>
          </a:p>
          <a:p>
            <a:r>
              <a:rPr lang="en-US">
                <a:solidFill>
                  <a:srgbClr val="FFFF00"/>
                </a:solidFill>
              </a:rPr>
              <a:t>movements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 flipH="1">
            <a:off x="7239000" y="2832100"/>
            <a:ext cx="609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7188200" y="3095625"/>
            <a:ext cx="1779588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FF00"/>
                </a:solidFill>
              </a:rPr>
              <a:t>Disconjugate</a:t>
            </a:r>
            <a:endParaRPr lang="en-US" sz="2000">
              <a:solidFill>
                <a:srgbClr val="FFFF00"/>
              </a:solidFill>
            </a:endParaRPr>
          </a:p>
          <a:p>
            <a:r>
              <a:rPr lang="en-US" sz="2000">
                <a:solidFill>
                  <a:srgbClr val="FFFF00"/>
                </a:solidFill>
              </a:rPr>
              <a:t>eye</a:t>
            </a:r>
          </a:p>
          <a:p>
            <a:r>
              <a:rPr lang="en-US">
                <a:solidFill>
                  <a:srgbClr val="FFFF00"/>
                </a:solidFill>
              </a:rPr>
              <a:t>movements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4964113" y="3205163"/>
            <a:ext cx="522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757363" y="5803900"/>
            <a:ext cx="5227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Internuclear Ophthalmoplegia</a:t>
            </a:r>
            <a:endParaRPr lang="en-US" sz="400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581400" y="8524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848350" y="8524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2276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One-and-a-half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430213"/>
            <a:ext cx="5956300" cy="52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4051300" y="3241675"/>
            <a:ext cx="1041400" cy="1562100"/>
          </a:xfrm>
          <a:prstGeom prst="ellipse">
            <a:avLst/>
          </a:prstGeom>
          <a:gradFill rotWithShape="1">
            <a:gsLst>
              <a:gs pos="0">
                <a:srgbClr val="FF9900">
                  <a:alpha val="48000"/>
                </a:srgbClr>
              </a:gs>
              <a:gs pos="100000">
                <a:srgbClr val="FF9900">
                  <a:gamma/>
                  <a:shade val="72941"/>
                  <a:invGamma/>
                  <a:alpha val="4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1462088" y="5640388"/>
            <a:ext cx="6218237" cy="608012"/>
          </a:xfrm>
          <a:prstGeom prst="rect">
            <a:avLst/>
          </a:prstGeom>
          <a:solidFill>
            <a:srgbClr val="DDDDDD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4949FF"/>
                </a:solidFill>
              </a:rPr>
              <a:t>ONE-AND-A-HALF SYNDROME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784600" y="3952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51550" y="3952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9594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The Vestibular System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7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87447" r="43089"/>
          <a:stretch>
            <a:fillRect/>
          </a:stretch>
        </p:blipFill>
        <p:spPr bwMode="auto">
          <a:xfrm>
            <a:off x="76200" y="2971800"/>
            <a:ext cx="1870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4822"/>
          <a:stretch>
            <a:fillRect/>
          </a:stretch>
        </p:blipFill>
        <p:spPr bwMode="auto">
          <a:xfrm>
            <a:off x="2057400" y="1497013"/>
            <a:ext cx="69342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2057400" y="2590800"/>
            <a:ext cx="1447800" cy="685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2133600" y="3352800"/>
            <a:ext cx="762000" cy="914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344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50387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-12700"/>
            <a:ext cx="4238625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5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ear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87447" r="43089"/>
          <a:stretch>
            <a:fillRect/>
          </a:stretch>
        </p:blipFill>
        <p:spPr bwMode="auto">
          <a:xfrm>
            <a:off x="76200" y="2971800"/>
            <a:ext cx="1870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4822"/>
          <a:stretch>
            <a:fillRect/>
          </a:stretch>
        </p:blipFill>
        <p:spPr bwMode="auto">
          <a:xfrm>
            <a:off x="2057400" y="1497013"/>
            <a:ext cx="69342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057400" y="2590800"/>
            <a:ext cx="1447800" cy="685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133600" y="3352800"/>
            <a:ext cx="762000" cy="914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pic>
        <p:nvPicPr>
          <p:cNvPr id="20487" name="Picture 1" descr="F67511-022-f00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5521" r="62587" b="48253"/>
          <a:stretch>
            <a:fillRect/>
          </a:stretch>
        </p:blipFill>
        <p:spPr>
          <a:xfrm>
            <a:off x="0" y="4343400"/>
            <a:ext cx="3352800" cy="2514600"/>
          </a:xfrm>
        </p:spPr>
      </p:pic>
    </p:spTree>
    <p:extLst>
      <p:ext uri="{BB962C8B-B14F-4D97-AF65-F5344CB8AC3E}">
        <p14:creationId xmlns:p14="http://schemas.microsoft.com/office/powerpoint/2010/main" val="1394568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334000" cy="69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14425"/>
            <a:ext cx="83343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4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2339975" y="115888"/>
            <a:ext cx="4535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Ampulla of Semicircular canal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57250"/>
            <a:ext cx="8143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289" y="152400"/>
            <a:ext cx="672571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11345"/>
            <a:ext cx="7010400" cy="686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1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87447" r="43089"/>
          <a:stretch>
            <a:fillRect/>
          </a:stretch>
        </p:blipFill>
        <p:spPr bwMode="auto">
          <a:xfrm>
            <a:off x="76200" y="2971800"/>
            <a:ext cx="1870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4822"/>
          <a:stretch>
            <a:fillRect/>
          </a:stretch>
        </p:blipFill>
        <p:spPr bwMode="auto">
          <a:xfrm>
            <a:off x="2057400" y="1497013"/>
            <a:ext cx="69342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010400" y="3124200"/>
            <a:ext cx="609600" cy="304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762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Anatomy of the ear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87447" r="43089"/>
          <a:stretch>
            <a:fillRect/>
          </a:stretch>
        </p:blipFill>
        <p:spPr bwMode="auto">
          <a:xfrm>
            <a:off x="76200" y="2971800"/>
            <a:ext cx="1870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4822"/>
          <a:stretch>
            <a:fillRect/>
          </a:stretch>
        </p:blipFill>
        <p:spPr bwMode="auto">
          <a:xfrm>
            <a:off x="2057400" y="1497013"/>
            <a:ext cx="69342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010400" y="3886200"/>
            <a:ext cx="6858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42551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6706"/>
            <a:ext cx="8991600" cy="482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Macula and </a:t>
            </a:r>
            <a:r>
              <a:rPr lang="en-US" dirty="0" err="1" smtClean="0">
                <a:solidFill>
                  <a:srgbClr val="FFC000"/>
                </a:solidFill>
              </a:rPr>
              <a:t>otolith</a:t>
            </a:r>
            <a:r>
              <a:rPr lang="en-US" dirty="0" smtClean="0">
                <a:solidFill>
                  <a:srgbClr val="FFC000"/>
                </a:solidFill>
              </a:rPr>
              <a:t> organ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82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526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Macula and </a:t>
            </a:r>
            <a:r>
              <a:rPr lang="en-US" dirty="0" err="1" smtClean="0">
                <a:solidFill>
                  <a:srgbClr val="FFC000"/>
                </a:solidFill>
              </a:rPr>
              <a:t>otolith</a:t>
            </a:r>
            <a:r>
              <a:rPr lang="en-US" dirty="0" smtClean="0">
                <a:solidFill>
                  <a:srgbClr val="FFC000"/>
                </a:solidFill>
              </a:rPr>
              <a:t> organ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890307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1576"/>
            <a:ext cx="5334000" cy="673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5532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89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VESTIBULAR PATHWAY</a:t>
            </a:r>
          </a:p>
        </p:txBody>
      </p:sp>
    </p:spTree>
    <p:extLst>
      <p:ext uri="{BB962C8B-B14F-4D97-AF65-F5344CB8AC3E}">
        <p14:creationId xmlns:p14="http://schemas.microsoft.com/office/powerpoint/2010/main" val="12148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486400" y="5791200"/>
            <a:ext cx="2133600" cy="2286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10019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5410200" y="6096000"/>
            <a:ext cx="1447800" cy="3048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03892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5410200" y="6096000"/>
            <a:ext cx="1447800" cy="3048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5137"/>
            <a:ext cx="4876800" cy="686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892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553200" y="5486400"/>
            <a:ext cx="990600" cy="3048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14464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26851"/>
            <a:ext cx="7162799" cy="691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6553200" y="1143000"/>
            <a:ext cx="11430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05200" y="3124200"/>
            <a:ext cx="1600200" cy="2057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848600" y="3505200"/>
            <a:ext cx="1219200" cy="6858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7543800" y="4267200"/>
            <a:ext cx="1219200" cy="4572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6934200" y="5029200"/>
            <a:ext cx="1219200" cy="3810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58692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8698" b="6718"/>
          <a:stretch>
            <a:fillRect/>
          </a:stretch>
        </p:blipFill>
        <p:spPr bwMode="auto">
          <a:xfrm>
            <a:off x="169863" y="228600"/>
            <a:ext cx="8897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7772400" y="2667000"/>
            <a:ext cx="1219200" cy="68580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3472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42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Third Nerve Palsy</a:t>
            </a:r>
            <a:endParaRPr lang="en-US" sz="3600" dirty="0"/>
          </a:p>
        </p:txBody>
      </p:sp>
      <p:pic>
        <p:nvPicPr>
          <p:cNvPr id="3" name="Picture 2" descr="IIInervepal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447800"/>
            <a:ext cx="3581400" cy="3407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029200"/>
            <a:ext cx="20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Eye “down and out”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88010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8688387" cy="14033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VESTIBULOOCULAR REFLEX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Compensatory for head movements</a:t>
            </a:r>
          </a:p>
          <a:p>
            <a:pPr lvl="1"/>
            <a:r>
              <a:rPr lang="en-US" b="1" i="1" dirty="0" smtClean="0"/>
              <a:t>Rotational Reflex</a:t>
            </a:r>
          </a:p>
          <a:p>
            <a:pPr lvl="1"/>
            <a:r>
              <a:rPr lang="en-US" b="1" i="1" dirty="0" smtClean="0"/>
              <a:t>Linear Reflex</a:t>
            </a:r>
          </a:p>
          <a:p>
            <a:pPr>
              <a:buNone/>
            </a:pPr>
            <a:endParaRPr lang="en-US" b="1" i="1" dirty="0" smtClean="0"/>
          </a:p>
          <a:p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404" y="76200"/>
            <a:ext cx="356139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495800" cy="680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8688387" cy="14033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VESTIBULOOCULAR REFLEX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Compensatory for head movements</a:t>
            </a:r>
          </a:p>
          <a:p>
            <a:pPr lvl="1"/>
            <a:r>
              <a:rPr lang="en-US" b="1" i="1" dirty="0" smtClean="0"/>
              <a:t>Rotational Reflex</a:t>
            </a:r>
          </a:p>
          <a:p>
            <a:pPr lvl="1"/>
            <a:r>
              <a:rPr lang="en-US" b="1" i="1" dirty="0" smtClean="0"/>
              <a:t>Linear Reflex</a:t>
            </a:r>
          </a:p>
          <a:p>
            <a:r>
              <a:rPr lang="en-US" b="1" i="1" dirty="0" err="1" smtClean="0"/>
              <a:t>Nystagmus</a:t>
            </a:r>
            <a:endParaRPr lang="en-US" b="1" i="1" dirty="0" smtClean="0"/>
          </a:p>
          <a:p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Caloric test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1842294"/>
            <a:ext cx="55530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953000" cy="624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21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9688"/>
            <a:ext cx="8229600" cy="692150"/>
          </a:xfrm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rgbClr val="FFFFCC"/>
                </a:solidFill>
              </a:rPr>
              <a:t>Ménière Disease</a:t>
            </a: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692150"/>
            <a:ext cx="8229600" cy="6049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Disease results from a disruption of normal </a:t>
            </a:r>
            <a:r>
              <a:rPr lang="en-US" sz="1800" dirty="0" err="1"/>
              <a:t>endolymph</a:t>
            </a:r>
            <a:r>
              <a:rPr lang="en-US" sz="1800" dirty="0"/>
              <a:t> </a:t>
            </a:r>
            <a:r>
              <a:rPr lang="en-US" sz="1800" dirty="0" smtClean="0"/>
              <a:t>volume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Symptoms include: </a:t>
            </a:r>
            <a:r>
              <a:rPr lang="en-US" sz="1800" dirty="0" smtClean="0"/>
              <a:t>Severe </a:t>
            </a:r>
            <a:r>
              <a:rPr lang="en-US" sz="1800" dirty="0"/>
              <a:t>vertigo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		</a:t>
            </a:r>
            <a:r>
              <a:rPr lang="en-US" sz="1800" dirty="0" smtClean="0"/>
              <a:t>   Positional </a:t>
            </a:r>
            <a:r>
              <a:rPr lang="en-US" sz="1800" dirty="0" err="1"/>
              <a:t>nystagmus</a:t>
            </a:r>
            <a:r>
              <a:rPr lang="en-US" sz="1800" dirty="0"/>
              <a:t> </a:t>
            </a:r>
            <a:r>
              <a:rPr lang="en-US" sz="1800" dirty="0" smtClean="0"/>
              <a:t>(when </a:t>
            </a:r>
            <a:r>
              <a:rPr lang="en-US" sz="1800" dirty="0"/>
              <a:t>head in a particular position)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		</a:t>
            </a:r>
            <a:r>
              <a:rPr lang="en-US" sz="1800" dirty="0" smtClean="0"/>
              <a:t>   Nausea</a:t>
            </a:r>
            <a:endParaRPr lang="en-US" sz="1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Affected individuals can also experience-unpredictable attacks of auditory &amp; vestibular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symptoms:	Vomiting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		Tinnitus (ringing in ears)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		Inability to make head movements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		Inability to stand passively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		Low frequency hearing loss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Treatment: administration of a diuretic (hydrochlorothiazide) &amp; a salt restricted diet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Persistent </a:t>
            </a:r>
            <a:r>
              <a:rPr lang="en-US" sz="1800" dirty="0" err="1" smtClean="0"/>
              <a:t>condition:shunt</a:t>
            </a:r>
            <a:r>
              <a:rPr lang="en-US" sz="1800" dirty="0" smtClean="0"/>
              <a:t> </a:t>
            </a:r>
            <a:r>
              <a:rPr lang="en-US" sz="1800" dirty="0"/>
              <a:t>implantation into swollen </a:t>
            </a:r>
            <a:r>
              <a:rPr lang="en-US" sz="1800" dirty="0" err="1"/>
              <a:t>endolymphatic</a:t>
            </a:r>
            <a:r>
              <a:rPr lang="en-US" sz="1800" dirty="0"/>
              <a:t> sac, or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		delivery of a </a:t>
            </a:r>
            <a:r>
              <a:rPr lang="en-US" sz="1800" dirty="0" err="1"/>
              <a:t>vestibulotoxic</a:t>
            </a:r>
            <a:r>
              <a:rPr lang="en-US" sz="1800" dirty="0"/>
              <a:t> agents (gentamicin) into </a:t>
            </a:r>
            <a:r>
              <a:rPr lang="en-US" sz="1800" dirty="0" err="1" smtClean="0"/>
              <a:t>erilymph</a:t>
            </a:r>
            <a:r>
              <a:rPr lang="en-US" sz="1800" dirty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19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839199" cy="1143000"/>
          </a:xfrm>
        </p:spPr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Benign Paroxysmal Positional Vertigo</a:t>
            </a:r>
            <a:br>
              <a:rPr lang="en-US" sz="4000" dirty="0">
                <a:solidFill>
                  <a:srgbClr val="FFC000"/>
                </a:solidFill>
              </a:rPr>
            </a:br>
            <a:endParaRPr lang="ar-JO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6425" cy="4497387"/>
          </a:xfrm>
        </p:spPr>
        <p:txBody>
          <a:bodyPr/>
          <a:lstStyle/>
          <a:p>
            <a:r>
              <a:rPr lang="en-US" sz="2800" dirty="0" smtClean="0"/>
              <a:t>common </a:t>
            </a:r>
            <a:r>
              <a:rPr lang="en-US" sz="2800" dirty="0"/>
              <a:t>clinical disorder.</a:t>
            </a:r>
          </a:p>
          <a:p>
            <a:r>
              <a:rPr lang="en-US" sz="2800" dirty="0" smtClean="0"/>
              <a:t>condition </a:t>
            </a:r>
            <a:r>
              <a:rPr lang="en-US" sz="2800" dirty="0"/>
              <a:t>characterized by </a:t>
            </a:r>
            <a:r>
              <a:rPr lang="en-US" sz="2800" dirty="0">
                <a:solidFill>
                  <a:srgbClr val="FFC000"/>
                </a:solidFill>
              </a:rPr>
              <a:t>brief episodes of vertigo that coincide </a:t>
            </a:r>
            <a:r>
              <a:rPr lang="en-US" sz="2800" dirty="0" smtClean="0">
                <a:solidFill>
                  <a:srgbClr val="FFC000"/>
                </a:solidFill>
              </a:rPr>
              <a:t>with particular </a:t>
            </a:r>
            <a:r>
              <a:rPr lang="en-US" sz="2800" dirty="0">
                <a:solidFill>
                  <a:srgbClr val="FFC000"/>
                </a:solidFill>
              </a:rPr>
              <a:t>changes in body position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pathophysiology </a:t>
            </a:r>
            <a:r>
              <a:rPr lang="en-US" sz="2800" dirty="0"/>
              <a:t>poorly understood.</a:t>
            </a:r>
          </a:p>
          <a:p>
            <a:r>
              <a:rPr lang="en-US" sz="2800" dirty="0" smtClean="0"/>
              <a:t>posterior </a:t>
            </a:r>
            <a:r>
              <a:rPr lang="en-US" sz="2800" dirty="0"/>
              <a:t>canal abnormalities are implicated.</a:t>
            </a:r>
          </a:p>
          <a:p>
            <a:r>
              <a:rPr lang="en-US" sz="2800" dirty="0" err="1" smtClean="0"/>
              <a:t>otoconia</a:t>
            </a:r>
            <a:r>
              <a:rPr lang="en-US" sz="2800" dirty="0" smtClean="0"/>
              <a:t> </a:t>
            </a:r>
            <a:r>
              <a:rPr lang="en-US" sz="2800" dirty="0"/>
              <a:t>crystals in the utricle may separate from the </a:t>
            </a:r>
            <a:r>
              <a:rPr lang="en-US" sz="2800" dirty="0" err="1"/>
              <a:t>otolith</a:t>
            </a:r>
            <a:r>
              <a:rPr lang="en-US" sz="2800" dirty="0"/>
              <a:t> membrane and </a:t>
            </a:r>
            <a:r>
              <a:rPr lang="en-US" sz="2800" dirty="0" smtClean="0"/>
              <a:t>become </a:t>
            </a:r>
            <a:r>
              <a:rPr lang="en-US" sz="2800" dirty="0"/>
              <a:t>lodged in the </a:t>
            </a:r>
            <a:r>
              <a:rPr lang="en-US" sz="2800" dirty="0" err="1"/>
              <a:t>cupula</a:t>
            </a:r>
            <a:r>
              <a:rPr lang="en-US" sz="2800" dirty="0"/>
              <a:t>, causing abnormal </a:t>
            </a:r>
            <a:r>
              <a:rPr lang="en-US" sz="2800" dirty="0" err="1"/>
              <a:t>cupula</a:t>
            </a:r>
            <a:r>
              <a:rPr lang="en-US" sz="2800" dirty="0"/>
              <a:t> deflections</a:t>
            </a:r>
            <a:r>
              <a:rPr lang="en-US" sz="2800" dirty="0" smtClean="0"/>
              <a:t>.  </a:t>
            </a:r>
            <a:r>
              <a:rPr lang="en-US" sz="2800" smtClean="0">
                <a:solidFill>
                  <a:srgbClr val="FFC000"/>
                </a:solidFill>
              </a:rPr>
              <a:t>AND/OR</a:t>
            </a:r>
            <a:r>
              <a:rPr lang="en-US" sz="2800" smtClean="0"/>
              <a:t> </a:t>
            </a:r>
            <a:r>
              <a:rPr lang="en-US" sz="2800" dirty="0" smtClean="0"/>
              <a:t>partial inflammation of cranial nerve VIII</a:t>
            </a:r>
            <a:endParaRPr lang="en-US" sz="2800" dirty="0"/>
          </a:p>
          <a:p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19087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20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Trochlear</a:t>
            </a:r>
            <a:r>
              <a:rPr lang="en-US" sz="3600" dirty="0" smtClean="0"/>
              <a:t> Nerve Palsy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447800"/>
            <a:ext cx="282006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Right eye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Instead of </a:t>
            </a:r>
            <a:r>
              <a:rPr lang="en-US" sz="1400" dirty="0" err="1" smtClean="0"/>
              <a:t>intorsion</a:t>
            </a:r>
            <a:r>
              <a:rPr lang="en-US" sz="1400" dirty="0" smtClean="0"/>
              <a:t> and depression</a:t>
            </a:r>
          </a:p>
          <a:p>
            <a:r>
              <a:rPr lang="en-US" sz="1400" dirty="0" smtClean="0"/>
              <a:t> action of superior oblique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See </a:t>
            </a:r>
            <a:r>
              <a:rPr lang="en-US" sz="1400" dirty="0" err="1" smtClean="0"/>
              <a:t>extorsion</a:t>
            </a:r>
            <a:r>
              <a:rPr lang="en-US" sz="1400" dirty="0" smtClean="0"/>
              <a:t> and elevation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800600"/>
            <a:ext cx="27432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Attempted Correction: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Patient tilts head to her left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Tucks chin to </a:t>
            </a:r>
            <a:r>
              <a:rPr lang="en-US" sz="1400" dirty="0" err="1" smtClean="0"/>
              <a:t>foveate</a:t>
            </a:r>
            <a:r>
              <a:rPr lang="en-US" sz="1400" dirty="0" smtClean="0"/>
              <a:t> on object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Left eye will align accordingly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574535" y="3217608"/>
            <a:ext cx="3493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Observe how the axes over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he right eye shift when patient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g</a:t>
            </a:r>
            <a:r>
              <a:rPr lang="en-US" dirty="0" smtClean="0">
                <a:solidFill>
                  <a:srgbClr val="FFC000"/>
                </a:solidFill>
              </a:rPr>
              <a:t>enerates a compensatory head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movement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638300"/>
            <a:ext cx="5419344" cy="3975178"/>
            <a:chOff x="129791" y="1638300"/>
            <a:chExt cx="5419344" cy="3975178"/>
          </a:xfrm>
        </p:grpSpPr>
        <p:pic>
          <p:nvPicPr>
            <p:cNvPr id="3" name="Picture 2" descr="IVnervepals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791" y="1638300"/>
              <a:ext cx="5419344" cy="397517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1600200" y="3625889"/>
              <a:ext cx="1371600" cy="117471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J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2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0" name="Picture 4" descr="dix-hallpike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96975"/>
            <a:ext cx="3273425" cy="4968875"/>
          </a:xfrm>
          <a:prstGeom prst="rect">
            <a:avLst/>
          </a:prstGeom>
          <a:noFill/>
        </p:spPr>
      </p:pic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3276600" y="115888"/>
            <a:ext cx="29559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Dix-Hallpike test</a:t>
            </a: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4787900" y="1341438"/>
            <a:ext cx="3309938" cy="4505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Patient from sitting to supine</a:t>
            </a:r>
          </a:p>
          <a:p>
            <a:r>
              <a:rPr lang="en-US" sz="1600"/>
              <a:t> position.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Head turned 45</a:t>
            </a:r>
            <a:r>
              <a:rPr lang="en-US" sz="1600" baseline="30000"/>
              <a:t>0</a:t>
            </a:r>
            <a:r>
              <a:rPr lang="en-US" sz="1600"/>
              <a:t> to one side</a:t>
            </a:r>
          </a:p>
          <a:p>
            <a:r>
              <a:rPr lang="en-US" sz="1600"/>
              <a:t> and extended 20</a:t>
            </a:r>
            <a:r>
              <a:rPr lang="en-US" sz="1600" baseline="30000"/>
              <a:t>0</a:t>
            </a:r>
            <a:r>
              <a:rPr lang="en-US" sz="1600"/>
              <a:t> backward.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Observe eyes for nystagmus</a:t>
            </a:r>
          </a:p>
          <a:p>
            <a:r>
              <a:rPr lang="en-US" sz="1600"/>
              <a:t>(30 sec.).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Bring back to a sitting position.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Small delay, test other side.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A positive test consists of</a:t>
            </a:r>
          </a:p>
          <a:p>
            <a:r>
              <a:rPr lang="en-US" sz="1600"/>
              <a:t> a burst of nystagmus.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Posterior canal BPPV (more</a:t>
            </a:r>
          </a:p>
          <a:p>
            <a:r>
              <a:rPr lang="en-US" sz="1600"/>
              <a:t> common) – eyes jump upward. </a:t>
            </a: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827088" y="692150"/>
            <a:ext cx="781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definitive diagnostic test for benign paroxysmal positional vertigo</a:t>
            </a:r>
          </a:p>
        </p:txBody>
      </p:sp>
    </p:spTree>
    <p:extLst>
      <p:ext uri="{BB962C8B-B14F-4D97-AF65-F5344CB8AC3E}">
        <p14:creationId xmlns:p14="http://schemas.microsoft.com/office/powerpoint/2010/main" val="33023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36011" cy="6555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u="sng" dirty="0"/>
              <a:t>Dizziness</a:t>
            </a:r>
            <a:r>
              <a:rPr lang="en-US" sz="2000" dirty="0"/>
              <a:t>:   non-specific term.</a:t>
            </a:r>
          </a:p>
          <a:p>
            <a:r>
              <a:rPr lang="en-US" sz="2000" dirty="0"/>
              <a:t>	    generally means </a:t>
            </a:r>
            <a:r>
              <a:rPr lang="en-US" sz="2000" dirty="0">
                <a:solidFill>
                  <a:srgbClr val="FFC000"/>
                </a:solidFill>
              </a:rPr>
              <a:t>spatial disorientation</a:t>
            </a:r>
            <a:r>
              <a:rPr lang="en-US" sz="2000" dirty="0"/>
              <a:t>.</a:t>
            </a:r>
          </a:p>
          <a:p>
            <a:r>
              <a:rPr lang="en-US" sz="2000" dirty="0"/>
              <a:t>	    may or may not involve feelings of movement.</a:t>
            </a:r>
          </a:p>
          <a:p>
            <a:r>
              <a:rPr lang="en-US" sz="2000" dirty="0"/>
              <a:t>	    may be accompanied by nausea or postural instability.</a:t>
            </a:r>
          </a:p>
          <a:p>
            <a:r>
              <a:rPr lang="en-US" sz="2000" dirty="0"/>
              <a:t>	    may be caused by factors other than vestibular dysfunction.</a:t>
            </a:r>
          </a:p>
          <a:p>
            <a:endParaRPr lang="en-US" sz="2000" dirty="0"/>
          </a:p>
          <a:p>
            <a:r>
              <a:rPr lang="en-US" sz="2000" u="sng" dirty="0"/>
              <a:t>Vertigo</a:t>
            </a:r>
            <a:r>
              <a:rPr lang="en-US" sz="2000" dirty="0"/>
              <a:t>:	    specific term.</a:t>
            </a:r>
          </a:p>
          <a:p>
            <a:r>
              <a:rPr lang="en-US" sz="2000" dirty="0"/>
              <a:t>	    perception of body motion.</a:t>
            </a:r>
          </a:p>
          <a:p>
            <a:r>
              <a:rPr lang="en-US" sz="2000" dirty="0"/>
              <a:t>	    spinning or turning sensation when no real motion is taking place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u="sng" dirty="0"/>
              <a:t>Tinnitus</a:t>
            </a:r>
            <a:r>
              <a:rPr lang="en-US" sz="2000" dirty="0"/>
              <a:t> </a:t>
            </a:r>
            <a:r>
              <a:rPr lang="en-US" sz="2000" dirty="0" smtClean="0"/>
              <a:t>       Some </a:t>
            </a:r>
            <a:r>
              <a:rPr lang="en-US" sz="2000" dirty="0"/>
              <a:t>of these causes include </a:t>
            </a:r>
          </a:p>
          <a:p>
            <a:pPr lvl="3"/>
            <a:r>
              <a:rPr lang="en-US" sz="2000" dirty="0"/>
              <a:t>high blood pressure, </a:t>
            </a:r>
          </a:p>
          <a:p>
            <a:pPr lvl="3"/>
            <a:r>
              <a:rPr lang="en-US" sz="2000" dirty="0"/>
              <a:t>diabetes, </a:t>
            </a:r>
          </a:p>
          <a:p>
            <a:pPr lvl="3"/>
            <a:r>
              <a:rPr lang="en-US" sz="2000" dirty="0"/>
              <a:t>listening to loud music, </a:t>
            </a:r>
          </a:p>
          <a:p>
            <a:pPr lvl="3"/>
            <a:r>
              <a:rPr lang="en-US" sz="2000" dirty="0"/>
              <a:t>a tumor, </a:t>
            </a:r>
          </a:p>
          <a:p>
            <a:pPr lvl="3"/>
            <a:r>
              <a:rPr lang="en-US" sz="2000" dirty="0"/>
              <a:t>thyroid conditions, </a:t>
            </a:r>
          </a:p>
          <a:p>
            <a:pPr lvl="3"/>
            <a:r>
              <a:rPr lang="en-US" sz="2000" dirty="0"/>
              <a:t>and medications / antidepressants, sedatives, antibiotics, anti-inflammatories, and aspirin.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3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700" b="0" i="1"/>
              <a:t>© 2005 Elsevier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03350" y="188913"/>
            <a:ext cx="6178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Semicircular Canal Dehiscence (opening)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9750" y="765175"/>
            <a:ext cx="80200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Temporal bone overlying the anterior or the posterior semicircular canal thins,</a:t>
            </a:r>
          </a:p>
          <a:p>
            <a:r>
              <a:rPr lang="en-US" b="0"/>
              <a:t>creating an opening/dehiscence next to the dura.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580063" y="1557338"/>
            <a:ext cx="1644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Text Fig. 22-5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63550" y="4076700"/>
            <a:ext cx="8680450" cy="253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The dehiscense exposes the bony labyrinth to the extradural space.</a:t>
            </a:r>
          </a:p>
          <a:p>
            <a:endParaRPr lang="en-US" sz="1600"/>
          </a:p>
          <a:p>
            <a:r>
              <a:rPr lang="en-US" b="0"/>
              <a:t>Symptoms: vertigo and oscillopsia in response to loud sounds (</a:t>
            </a:r>
            <a:r>
              <a:rPr lang="en-US" b="0" u="sng"/>
              <a:t>Tullio Phenomenon</a:t>
            </a:r>
            <a:r>
              <a:rPr lang="en-US" b="0"/>
              <a:t>),</a:t>
            </a:r>
          </a:p>
          <a:p>
            <a:r>
              <a:rPr lang="en-US" b="0"/>
              <a:t>or in response to maneuvers that change middle ear or intracranial pressure.</a:t>
            </a:r>
          </a:p>
          <a:p>
            <a:endParaRPr lang="en-US" b="0"/>
          </a:p>
          <a:p>
            <a:r>
              <a:rPr lang="en-US" b="0"/>
              <a:t>Nystagmus evoked by these stimuli aligns with the plane of the dehiscent </a:t>
            </a:r>
          </a:p>
          <a:p>
            <a:r>
              <a:rPr lang="en-US" b="0"/>
              <a:t>superior canal.</a:t>
            </a:r>
          </a:p>
          <a:p>
            <a:endParaRPr lang="en-US" b="0"/>
          </a:p>
          <a:p>
            <a:r>
              <a:rPr lang="en-US" b="0"/>
              <a:t>Treatment: Surgical closure of the defect by bone replacement.</a:t>
            </a:r>
          </a:p>
        </p:txBody>
      </p: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2555875" y="1628775"/>
            <a:ext cx="3025775" cy="2309813"/>
            <a:chOff x="1927" y="1385"/>
            <a:chExt cx="1906" cy="1455"/>
          </a:xfrm>
        </p:grpSpPr>
        <p:pic>
          <p:nvPicPr>
            <p:cNvPr id="10241" name="Picture 1" descr="F67511-022-f005"/>
            <p:cNvPicPr>
              <a:picLocks noChangeAspect="1" noChangeArrowheads="1"/>
            </p:cNvPicPr>
            <p:nvPr/>
          </p:nvPicPr>
          <p:blipFill>
            <a:blip r:embed="rId3" cstate="print"/>
            <a:srcRect l="26050" r="26300" b="6671"/>
            <a:stretch>
              <a:fillRect/>
            </a:stretch>
          </p:blipFill>
          <p:spPr bwMode="auto">
            <a:xfrm>
              <a:off x="1927" y="1385"/>
              <a:ext cx="1906" cy="14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2880" y="1389"/>
              <a:ext cx="9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Dehiscence over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left superior canal</a:t>
              </a:r>
            </a:p>
          </p:txBody>
        </p:sp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580063" y="1916113"/>
            <a:ext cx="2959100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CT scan of the temporal</a:t>
            </a:r>
          </a:p>
          <a:p>
            <a:r>
              <a:rPr lang="en-US" sz="1400"/>
              <a:t>bone projected into the</a:t>
            </a:r>
          </a:p>
          <a:p>
            <a:r>
              <a:rPr lang="en-US" sz="1400"/>
              <a:t>plane of the left superior/anterior</a:t>
            </a:r>
          </a:p>
          <a:p>
            <a:r>
              <a:rPr lang="en-US" sz="1400"/>
              <a:t>canal, in a patient with</a:t>
            </a:r>
          </a:p>
          <a:p>
            <a:r>
              <a:rPr lang="en-US" sz="1400"/>
              <a:t>superior canal dehiscence</a:t>
            </a:r>
          </a:p>
          <a:p>
            <a:r>
              <a:rPr lang="en-US" sz="1400"/>
              <a:t>syndrome.</a:t>
            </a:r>
          </a:p>
        </p:txBody>
      </p:sp>
    </p:spTree>
    <p:extLst>
      <p:ext uri="{BB962C8B-B14F-4D97-AF65-F5344CB8AC3E}">
        <p14:creationId xmlns:p14="http://schemas.microsoft.com/office/powerpoint/2010/main" val="34946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Vestibular </a:t>
            </a:r>
            <a:r>
              <a:rPr lang="en-US" dirty="0" smtClean="0">
                <a:solidFill>
                  <a:srgbClr val="FFC000"/>
                </a:solidFill>
              </a:rPr>
              <a:t>Neuritis</a:t>
            </a:r>
            <a:endParaRPr lang="ar-JO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severe </a:t>
            </a:r>
            <a:r>
              <a:rPr lang="en-US" sz="2800" dirty="0"/>
              <a:t>vertigo, nausea, vomiting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hearing loss or other CNS abnormalities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possible </a:t>
            </a:r>
            <a:r>
              <a:rPr lang="en-US" sz="2800" dirty="0">
                <a:solidFill>
                  <a:srgbClr val="FFC000"/>
                </a:solidFill>
              </a:rPr>
              <a:t>edema of the vestibular nerve/ganglion.</a:t>
            </a:r>
          </a:p>
          <a:p>
            <a:r>
              <a:rPr lang="en-US" sz="2800" dirty="0" smtClean="0"/>
              <a:t>thought </a:t>
            </a:r>
            <a:r>
              <a:rPr lang="en-US" sz="2800" dirty="0"/>
              <a:t>to be produced by acute viral infection.</a:t>
            </a:r>
          </a:p>
          <a:p>
            <a:r>
              <a:rPr lang="en-US" sz="2800" dirty="0" smtClean="0"/>
              <a:t>treated </a:t>
            </a:r>
            <a:r>
              <a:rPr lang="en-US" sz="2800" dirty="0"/>
              <a:t>with </a:t>
            </a:r>
            <a:r>
              <a:rPr lang="en-US" sz="2800" dirty="0" err="1"/>
              <a:t>anitemetics</a:t>
            </a:r>
            <a:r>
              <a:rPr lang="en-US" sz="2800" dirty="0"/>
              <a:t>, vestibular suppressants, corticosteroids, &amp; </a:t>
            </a:r>
            <a:r>
              <a:rPr lang="en-US" sz="2800" dirty="0" smtClean="0"/>
              <a:t>antiviral </a:t>
            </a:r>
            <a:r>
              <a:rPr lang="en-US" sz="2800" dirty="0"/>
              <a:t>agents.    </a:t>
            </a:r>
          </a:p>
          <a:p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207201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c\Pictures\RbgzzeC8ueFE3ayKsPOpCg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" y="-21376"/>
            <a:ext cx="4297326" cy="41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-pc\Pictures\abducent puls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6704"/>
          <a:stretch/>
        </p:blipFill>
        <p:spPr bwMode="auto">
          <a:xfrm>
            <a:off x="4469975" y="1606628"/>
            <a:ext cx="4674025" cy="52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4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iM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2990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66750" y="5988050"/>
            <a:ext cx="238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Figure  28-11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791075" y="446088"/>
            <a:ext cx="1331913" cy="485775"/>
          </a:xfrm>
          <a:prstGeom prst="rect">
            <a:avLst/>
          </a:prstGeom>
          <a:solidFill>
            <a:srgbClr val="DDDDDD"/>
          </a:solidFill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(Also known as</a:t>
            </a:r>
          </a:p>
          <a:p>
            <a:r>
              <a:rPr lang="en-US" sz="1200" i="1"/>
              <a:t>Field of Forel</a:t>
            </a:r>
            <a:r>
              <a:rPr lang="en-US" sz="1200"/>
              <a:t>)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71975" y="5876925"/>
            <a:ext cx="365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Vertical eye movements</a:t>
            </a:r>
          </a:p>
        </p:txBody>
      </p:sp>
    </p:spTree>
    <p:extLst>
      <p:ext uri="{BB962C8B-B14F-4D97-AF65-F5344CB8AC3E}">
        <p14:creationId xmlns:p14="http://schemas.microsoft.com/office/powerpoint/2010/main" val="36518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219200" y="395288"/>
            <a:ext cx="186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Atlas 6-23</a:t>
            </a:r>
          </a:p>
        </p:txBody>
      </p:sp>
      <p:grpSp>
        <p:nvGrpSpPr>
          <p:cNvPr id="96266" name="Group 10"/>
          <p:cNvGrpSpPr>
            <a:grpSpLocks/>
          </p:cNvGrpSpPr>
          <p:nvPr/>
        </p:nvGrpSpPr>
        <p:grpSpPr bwMode="auto">
          <a:xfrm>
            <a:off x="1371600" y="1274763"/>
            <a:ext cx="6477000" cy="4973637"/>
            <a:chOff x="3744" y="803"/>
            <a:chExt cx="4080" cy="3133"/>
          </a:xfrm>
        </p:grpSpPr>
        <p:pic>
          <p:nvPicPr>
            <p:cNvPr id="96263" name="Picture 7" descr="midbrain-Low-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803"/>
              <a:ext cx="4080" cy="3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264" name="Line 8"/>
            <p:cNvSpPr>
              <a:spLocks noChangeShapeType="1"/>
            </p:cNvSpPr>
            <p:nvPr/>
          </p:nvSpPr>
          <p:spPr bwMode="auto">
            <a:xfrm rot="13674998">
              <a:off x="5456" y="2864"/>
              <a:ext cx="96" cy="3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96265" name="Line 9"/>
            <p:cNvSpPr>
              <a:spLocks noChangeShapeType="1"/>
            </p:cNvSpPr>
            <p:nvPr/>
          </p:nvSpPr>
          <p:spPr bwMode="auto">
            <a:xfrm rot="6457752" flipH="1">
              <a:off x="5664" y="2784"/>
              <a:ext cx="232" cy="3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19175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9" name="Group 31"/>
          <p:cNvGrpSpPr>
            <a:grpSpLocks/>
          </p:cNvGrpSpPr>
          <p:nvPr/>
        </p:nvGrpSpPr>
        <p:grpSpPr bwMode="auto">
          <a:xfrm>
            <a:off x="1782757" y="838286"/>
            <a:ext cx="6553200" cy="5307013"/>
            <a:chOff x="1008" y="720"/>
            <a:chExt cx="4128" cy="3343"/>
          </a:xfrm>
        </p:grpSpPr>
        <p:pic>
          <p:nvPicPr>
            <p:cNvPr id="22547" name="Picture 19" descr="pons-Low1- 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20"/>
              <a:ext cx="4128" cy="3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 rot="1155936">
              <a:off x="3264" y="2016"/>
              <a:ext cx="336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 rot="1155936">
              <a:off x="3792" y="2448"/>
              <a:ext cx="336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 rot="1808606">
              <a:off x="3324" y="2592"/>
              <a:ext cx="336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3120" y="2966"/>
              <a:ext cx="6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0000"/>
                  </a:solidFill>
                </a:rPr>
                <a:t>nuc</a:t>
              </a:r>
              <a:r>
                <a:rPr lang="en-US" sz="2000" b="1" dirty="0">
                  <a:solidFill>
                    <a:srgbClr val="FF0000"/>
                  </a:solidFill>
                </a:rPr>
                <a:t>. VI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 rot="-9691062">
              <a:off x="3443" y="2850"/>
              <a:ext cx="117" cy="1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2557" name="Text Box 29"/>
            <p:cNvSpPr txBox="1">
              <a:spLocks noChangeArrowheads="1"/>
            </p:cNvSpPr>
            <p:nvPr/>
          </p:nvSpPr>
          <p:spPr bwMode="auto">
            <a:xfrm>
              <a:off x="3168" y="1776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VI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/>
          </p:nvSpPr>
          <p:spPr bwMode="auto">
            <a:xfrm>
              <a:off x="4080" y="2352"/>
              <a:ext cx="3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VII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33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7828</TotalTime>
  <Words>521</Words>
  <Application>Microsoft Office PowerPoint</Application>
  <PresentationFormat>On-screen Show (4:3)</PresentationFormat>
  <Paragraphs>173</Paragraphs>
  <Slides>53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Fading Grid</vt:lpstr>
      <vt:lpstr>Control of eye 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Vestibular System</vt:lpstr>
      <vt:lpstr>Anatomy of the ear</vt:lpstr>
      <vt:lpstr>Anatomy of the 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Anatomy of the ear</vt:lpstr>
      <vt:lpstr>Anatomy of the ear</vt:lpstr>
      <vt:lpstr>Macula and otolith organ</vt:lpstr>
      <vt:lpstr>Macula and otolith organ</vt:lpstr>
      <vt:lpstr>PowerPoint Presentation</vt:lpstr>
      <vt:lpstr>PowerPoint Presentation</vt:lpstr>
      <vt:lpstr>VESTIBULAR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VESTIBULOOCULAR REFLEX </vt:lpstr>
      <vt:lpstr>PowerPoint Presentation</vt:lpstr>
      <vt:lpstr>PowerPoint Presentation</vt:lpstr>
      <vt:lpstr>VESTIBULOOCULAR REFLEX </vt:lpstr>
      <vt:lpstr>PowerPoint Presentation</vt:lpstr>
      <vt:lpstr>Caloric test</vt:lpstr>
      <vt:lpstr>PowerPoint Presentation</vt:lpstr>
      <vt:lpstr>Ménière Disease</vt:lpstr>
      <vt:lpstr>Benign Paroxysmal Positional Vertigo </vt:lpstr>
      <vt:lpstr>PowerPoint Presentation</vt:lpstr>
      <vt:lpstr>PowerPoint Presentation</vt:lpstr>
      <vt:lpstr>PowerPoint Presentation</vt:lpstr>
      <vt:lpstr>Vestibular Neuritis</vt:lpstr>
    </vt:vector>
  </TitlesOfParts>
  <Company>EMAJN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Chemical Senses</dc:title>
  <dc:creator>Kim</dc:creator>
  <cp:lastModifiedBy>user-pc</cp:lastModifiedBy>
  <cp:revision>329</cp:revision>
  <dcterms:created xsi:type="dcterms:W3CDTF">2003-04-08T15:26:51Z</dcterms:created>
  <dcterms:modified xsi:type="dcterms:W3CDTF">2015-03-18T19:21:24Z</dcterms:modified>
</cp:coreProperties>
</file>